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3"/>
    <p:restoredTop sz="94624"/>
  </p:normalViewPr>
  <p:slideViewPr>
    <p:cSldViewPr snapToGrid="0" snapToObjects="1">
      <p:cViewPr>
        <p:scale>
          <a:sx n="120" d="100"/>
          <a:sy n="120" d="100"/>
        </p:scale>
        <p:origin x="-165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62E8-8B6F-0E41-9653-242E5EAF111F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C944-625E-C64C-9B16-6FA5BD946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">
            <a:extLst>
              <a:ext uri="{FF2B5EF4-FFF2-40B4-BE49-F238E27FC236}">
                <a16:creationId xmlns="" xmlns:a16="http://schemas.microsoft.com/office/drawing/2014/main" id="{75A7AA97-0486-6545-AC10-56A645E0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422"/>
          <a:stretch/>
        </p:blipFill>
        <p:spPr>
          <a:xfrm>
            <a:off x="4574380" y="1064398"/>
            <a:ext cx="4569620" cy="2236079"/>
          </a:xfrm>
          <a:prstGeom prst="rect">
            <a:avLst/>
          </a:prstGeom>
        </p:spPr>
      </p:pic>
      <p:pic>
        <p:nvPicPr>
          <p:cNvPr id="26" name="Image 1">
            <a:extLst>
              <a:ext uri="{FF2B5EF4-FFF2-40B4-BE49-F238E27FC236}">
                <a16:creationId xmlns="" xmlns:a16="http://schemas.microsoft.com/office/drawing/2014/main" id="{1EA465D5-8663-E246-868D-FEA37534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28421"/>
          <a:stretch/>
        </p:blipFill>
        <p:spPr>
          <a:xfrm>
            <a:off x="1586" y="1064398"/>
            <a:ext cx="4572794" cy="223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826" y="4293089"/>
            <a:ext cx="8435174" cy="796291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826" y="5174614"/>
            <a:ext cx="8435174" cy="4916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name,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028D-D33E-EC4E-8391-0A5157423042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object 10">
            <a:extLst>
              <a:ext uri="{FF2B5EF4-FFF2-40B4-BE49-F238E27FC236}">
                <a16:creationId xmlns="" xmlns:a16="http://schemas.microsoft.com/office/drawing/2014/main" id="{DDF61BE1-7A8E-5749-B871-D968774A5B64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DE0B61D0-011C-F443-B6F5-FACD0CFC048D}"/>
              </a:ext>
            </a:extLst>
          </p:cNvPr>
          <p:cNvSpPr/>
          <p:nvPr userDrawn="1"/>
        </p:nvSpPr>
        <p:spPr>
          <a:xfrm>
            <a:off x="0" y="5735638"/>
            <a:ext cx="9144000" cy="116840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 dirty="0">
              <a:pattFill prst="pct1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="" xmlns:a16="http://schemas.microsoft.com/office/drawing/2014/main" id="{5617F201-7F0E-FE43-BD59-FF374B145C42}"/>
              </a:ext>
            </a:extLst>
          </p:cNvPr>
          <p:cNvSpPr txBox="1"/>
          <p:nvPr userDrawn="1"/>
        </p:nvSpPr>
        <p:spPr>
          <a:xfrm>
            <a:off x="1512331" y="6110985"/>
            <a:ext cx="4129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</a:p>
        </p:txBody>
      </p:sp>
      <p:grpSp>
        <p:nvGrpSpPr>
          <p:cNvPr id="12" name="Grouper 10">
            <a:extLst>
              <a:ext uri="{FF2B5EF4-FFF2-40B4-BE49-F238E27FC236}">
                <a16:creationId xmlns="" xmlns:a16="http://schemas.microsoft.com/office/drawing/2014/main" id="{2B66309D-EA14-0345-AB01-659453EC015E}"/>
              </a:ext>
            </a:extLst>
          </p:cNvPr>
          <p:cNvGrpSpPr/>
          <p:nvPr userDrawn="1"/>
        </p:nvGrpSpPr>
        <p:grpSpPr>
          <a:xfrm>
            <a:off x="-1698825" y="4391513"/>
            <a:ext cx="193502" cy="256315"/>
            <a:chOff x="593244" y="6127304"/>
            <a:chExt cx="258003" cy="256315"/>
          </a:xfrm>
        </p:grpSpPr>
        <p:sp>
          <p:nvSpPr>
            <p:cNvPr id="14" name="object 18">
              <a:extLst>
                <a:ext uri="{FF2B5EF4-FFF2-40B4-BE49-F238E27FC236}">
                  <a16:creationId xmlns="" xmlns:a16="http://schemas.microsoft.com/office/drawing/2014/main" id="{955953FE-2356-E24D-9311-4842FFD7FE07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9">
              <a:extLst>
                <a:ext uri="{FF2B5EF4-FFF2-40B4-BE49-F238E27FC236}">
                  <a16:creationId xmlns="" xmlns:a16="http://schemas.microsoft.com/office/drawing/2014/main" id="{3ABFEAD4-2220-0D45-9929-B20B39236F73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object 20">
              <a:extLst>
                <a:ext uri="{FF2B5EF4-FFF2-40B4-BE49-F238E27FC236}">
                  <a16:creationId xmlns="" xmlns:a16="http://schemas.microsoft.com/office/drawing/2014/main" id="{1ACDDF8D-0B7B-BD4C-958F-E439A8D6FDD6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21">
              <a:extLst>
                <a:ext uri="{FF2B5EF4-FFF2-40B4-BE49-F238E27FC236}">
                  <a16:creationId xmlns="" xmlns:a16="http://schemas.microsoft.com/office/drawing/2014/main" id="{19201E6F-3D4C-5B43-8A3D-8173CCBA1479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22">
              <a:extLst>
                <a:ext uri="{FF2B5EF4-FFF2-40B4-BE49-F238E27FC236}">
                  <a16:creationId xmlns="" xmlns:a16="http://schemas.microsoft.com/office/drawing/2014/main" id="{04EC7D47-B6F4-6545-A6DB-8B7DAAE0334B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23">
              <a:extLst>
                <a:ext uri="{FF2B5EF4-FFF2-40B4-BE49-F238E27FC236}">
                  <a16:creationId xmlns="" xmlns:a16="http://schemas.microsoft.com/office/drawing/2014/main" id="{54E28F5E-A0D9-7F4E-B1D6-A5A3865B6A89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4">
              <a:extLst>
                <a:ext uri="{FF2B5EF4-FFF2-40B4-BE49-F238E27FC236}">
                  <a16:creationId xmlns="" xmlns:a16="http://schemas.microsoft.com/office/drawing/2014/main" id="{CF1BB52F-063D-7F46-A8A8-57F2E5E27A63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25">
              <a:extLst>
                <a:ext uri="{FF2B5EF4-FFF2-40B4-BE49-F238E27FC236}">
                  <a16:creationId xmlns="" xmlns:a16="http://schemas.microsoft.com/office/drawing/2014/main" id="{09588249-AF29-0943-A621-DF9843E0B2D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object 26">
              <a:extLst>
                <a:ext uri="{FF2B5EF4-FFF2-40B4-BE49-F238E27FC236}">
                  <a16:creationId xmlns="" xmlns:a16="http://schemas.microsoft.com/office/drawing/2014/main" id="{AD05A473-86B5-EA4F-A3D9-F7A678BB6522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27">
              <a:extLst>
                <a:ext uri="{FF2B5EF4-FFF2-40B4-BE49-F238E27FC236}">
                  <a16:creationId xmlns="" xmlns:a16="http://schemas.microsoft.com/office/drawing/2014/main" id="{BC820E06-287B-944C-B2C2-2733384E6CF9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28">
              <a:extLst>
                <a:ext uri="{FF2B5EF4-FFF2-40B4-BE49-F238E27FC236}">
                  <a16:creationId xmlns="" xmlns:a16="http://schemas.microsoft.com/office/drawing/2014/main" id="{4567E936-7F1C-224C-AAD6-BFC6CED918E0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29">
              <a:extLst>
                <a:ext uri="{FF2B5EF4-FFF2-40B4-BE49-F238E27FC236}">
                  <a16:creationId xmlns="" xmlns:a16="http://schemas.microsoft.com/office/drawing/2014/main" id="{C66D2C48-090E-C144-9C90-F96A14ED1784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FF9C27C-AE5B-2C48-88DB-8AC92F7B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662590" y="3476746"/>
            <a:ext cx="1375724" cy="742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6EFB6C4-2959-7744-B0B8-341D677B0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113980" y="3340540"/>
            <a:ext cx="1367432" cy="897913"/>
          </a:xfrm>
          <a:prstGeom prst="rect">
            <a:avLst/>
          </a:prstGeom>
        </p:spPr>
      </p:pic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21EB924B-598B-AD43-8284-C2447A985A08}"/>
              </a:ext>
            </a:extLst>
          </p:cNvPr>
          <p:cNvSpPr/>
          <p:nvPr userDrawn="1"/>
        </p:nvSpPr>
        <p:spPr>
          <a:xfrm>
            <a:off x="0" y="10643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="" xmlns:a16="http://schemas.microsoft.com/office/drawing/2014/main" id="{1AA4BB93-5907-3C4E-87EB-DB83B4BD06F3}"/>
              </a:ext>
            </a:extLst>
          </p:cNvPr>
          <p:cNvSpPr/>
          <p:nvPr userDrawn="1"/>
        </p:nvSpPr>
        <p:spPr>
          <a:xfrm>
            <a:off x="4759" y="33004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er 10">
            <a:extLst>
              <a:ext uri="{FF2B5EF4-FFF2-40B4-BE49-F238E27FC236}">
                <a16:creationId xmlns="" xmlns:a16="http://schemas.microsoft.com/office/drawing/2014/main" id="{07ACF49A-213C-1645-896B-F616939F3E01}"/>
              </a:ext>
            </a:extLst>
          </p:cNvPr>
          <p:cNvGrpSpPr/>
          <p:nvPr userDrawn="1"/>
        </p:nvGrpSpPr>
        <p:grpSpPr>
          <a:xfrm>
            <a:off x="301156" y="6016345"/>
            <a:ext cx="1018748" cy="680011"/>
            <a:chOff x="467398" y="6086665"/>
            <a:chExt cx="509905" cy="340360"/>
          </a:xfrm>
        </p:grpSpPr>
        <p:sp>
          <p:nvSpPr>
            <p:cNvPr id="34" name="object 17">
              <a:extLst>
                <a:ext uri="{FF2B5EF4-FFF2-40B4-BE49-F238E27FC236}">
                  <a16:creationId xmlns="" xmlns:a16="http://schemas.microsoft.com/office/drawing/2014/main" id="{53970D39-DBB7-1C4D-A278-22FCA79B7B32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>
              <a:extLst>
                <a:ext uri="{FF2B5EF4-FFF2-40B4-BE49-F238E27FC236}">
                  <a16:creationId xmlns="" xmlns:a16="http://schemas.microsoft.com/office/drawing/2014/main" id="{4EDF837D-72CB-5C4F-9622-39B852C38670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="" xmlns:a16="http://schemas.microsoft.com/office/drawing/2014/main" id="{1B354FE2-BB69-2E45-B6F0-A02767B49DA0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="" xmlns:a16="http://schemas.microsoft.com/office/drawing/2014/main" id="{88B023D1-BCA1-4146-8B2D-D16278E15E0E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="" xmlns:a16="http://schemas.microsoft.com/office/drawing/2014/main" id="{8ED27393-F829-BB4A-BB8F-8B40311FA8E8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="" xmlns:a16="http://schemas.microsoft.com/office/drawing/2014/main" id="{6FE7B957-626F-0D47-BF67-C3D467F61468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="" xmlns:a16="http://schemas.microsoft.com/office/drawing/2014/main" id="{D7BD2558-03B5-6C47-B419-256B14A2A917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4">
              <a:extLst>
                <a:ext uri="{FF2B5EF4-FFF2-40B4-BE49-F238E27FC236}">
                  <a16:creationId xmlns="" xmlns:a16="http://schemas.microsoft.com/office/drawing/2014/main" id="{B2C57EF7-8D72-CA47-8BA8-C7A962AE13DE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="" xmlns:a16="http://schemas.microsoft.com/office/drawing/2014/main" id="{D1484065-936F-6D48-AEF5-E716460E8A38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6">
              <a:extLst>
                <a:ext uri="{FF2B5EF4-FFF2-40B4-BE49-F238E27FC236}">
                  <a16:creationId xmlns="" xmlns:a16="http://schemas.microsoft.com/office/drawing/2014/main" id="{93D84305-951D-4F43-A194-A5B59A2FF2FD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>
              <a:extLst>
                <a:ext uri="{FF2B5EF4-FFF2-40B4-BE49-F238E27FC236}">
                  <a16:creationId xmlns="" xmlns:a16="http://schemas.microsoft.com/office/drawing/2014/main" id="{BA28C216-91E9-8642-B3A1-F08BB1338F4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>
              <a:extLst>
                <a:ext uri="{FF2B5EF4-FFF2-40B4-BE49-F238E27FC236}">
                  <a16:creationId xmlns="" xmlns:a16="http://schemas.microsoft.com/office/drawing/2014/main" id="{BA58F322-4EA9-D346-842E-233B8B28BF8A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>
              <a:extLst>
                <a:ext uri="{FF2B5EF4-FFF2-40B4-BE49-F238E27FC236}">
                  <a16:creationId xmlns="" xmlns:a16="http://schemas.microsoft.com/office/drawing/2014/main" id="{BD5C580A-A0AD-0A4B-8CCB-FBC28ADFCC53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8E12655-D41D-454E-AEF8-402746751BF3}"/>
              </a:ext>
            </a:extLst>
          </p:cNvPr>
          <p:cNvSpPr/>
          <p:nvPr userDrawn="1"/>
        </p:nvSpPr>
        <p:spPr>
          <a:xfrm>
            <a:off x="172720" y="327444"/>
            <a:ext cx="879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B050"/>
                </a:solidFill>
                <a:latin typeface="+mj-lt"/>
              </a:rPr>
              <a:t>“Sustainable Constructions: Solutions from Circular Economy”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8974310A-3E1C-D64F-8FFF-867D514D4BCB}"/>
              </a:ext>
            </a:extLst>
          </p:cNvPr>
          <p:cNvSpPr/>
          <p:nvPr userDrawn="1"/>
        </p:nvSpPr>
        <p:spPr>
          <a:xfrm>
            <a:off x="1657350" y="691810"/>
            <a:ext cx="5445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Joint workshop of RE</a:t>
            </a:r>
            <a:r>
              <a:rPr lang="en-GB" sz="1600" baseline="30000" noProof="0" dirty="0">
                <a:solidFill>
                  <a:schemeClr val="tx1"/>
                </a:solidFill>
              </a:rPr>
              <a:t>4</a:t>
            </a:r>
            <a:r>
              <a:rPr lang="en-GB" sz="1600" noProof="0" dirty="0">
                <a:solidFill>
                  <a:schemeClr val="tx1"/>
                </a:solidFill>
              </a:rPr>
              <a:t> &amp; Green Instruct projects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="" xmlns:a16="http://schemas.microsoft.com/office/drawing/2014/main" id="{B2555D07-F6D8-4146-B270-F760A117A565}"/>
              </a:ext>
            </a:extLst>
          </p:cNvPr>
          <p:cNvSpPr txBox="1">
            <a:spLocks/>
          </p:cNvSpPr>
          <p:nvPr userDrawn="1"/>
        </p:nvSpPr>
        <p:spPr>
          <a:xfrm>
            <a:off x="5833942" y="5986552"/>
            <a:ext cx="2929057" cy="804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/>
                </a:solidFill>
              </a:rPr>
              <a:t>24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October 2019 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</a:rPr>
              <a:t>Bari, Italy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SAIE BARI (c/o Fiera del Levante)</a:t>
            </a:r>
          </a:p>
        </p:txBody>
      </p:sp>
    </p:spTree>
    <p:extLst>
      <p:ext uri="{BB962C8B-B14F-4D97-AF65-F5344CB8AC3E}">
        <p14:creationId xmlns:p14="http://schemas.microsoft.com/office/powerpoint/2010/main" val="33264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021D-D871-0D4F-A80F-0A944CE3E000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6C0-076B-0D47-82CC-B2CDC4F1B2F2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8554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6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27430" cy="365125"/>
          </a:xfrm>
        </p:spPr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158490" cy="365125"/>
          </a:xfrm>
        </p:spPr>
        <p:txBody>
          <a:bodyPr/>
          <a:lstStyle/>
          <a:p>
            <a:r>
              <a:rPr lang="en-GB" noProof="0" dirty="0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1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10">
            <a:extLst>
              <a:ext uri="{FF2B5EF4-FFF2-40B4-BE49-F238E27FC236}">
                <a16:creationId xmlns="" xmlns:a16="http://schemas.microsoft.com/office/drawing/2014/main" id="{9352960C-E86C-6349-882F-CB7137051557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15">
            <a:extLst>
              <a:ext uri="{FF2B5EF4-FFF2-40B4-BE49-F238E27FC236}">
                <a16:creationId xmlns="" xmlns:a16="http://schemas.microsoft.com/office/drawing/2014/main" id="{3A3BB516-A487-7F49-BE44-B5D3706E7693}"/>
              </a:ext>
            </a:extLst>
          </p:cNvPr>
          <p:cNvSpPr/>
          <p:nvPr userDrawn="1"/>
        </p:nvSpPr>
        <p:spPr>
          <a:xfrm>
            <a:off x="-4759" y="158406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B7D591-09F3-9941-9DC0-1BB4AA339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805" b="23250"/>
          <a:stretch/>
        </p:blipFill>
        <p:spPr>
          <a:xfrm>
            <a:off x="6385898" y="6295274"/>
            <a:ext cx="903297" cy="48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BBB078-5E8A-5540-9C4E-05496F2C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450" b="5973"/>
          <a:stretch/>
        </p:blipFill>
        <p:spPr>
          <a:xfrm>
            <a:off x="1854805" y="6172622"/>
            <a:ext cx="975420" cy="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21A-4A2B-2646-843C-07B513DCA795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B6DC-1FEB-A543-BCBF-2967BB682412}" type="datetime1">
              <a:rPr lang="cs-CZ" smtClean="0"/>
              <a:t>10.10.2019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5C5-5A3C-7944-BEB4-C57BB2484579}" type="datetime1">
              <a:rPr lang="cs-CZ" smtClean="0"/>
              <a:t>10.10.2019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70" y="4247992"/>
            <a:ext cx="7886700" cy="8841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Thank you for your attention</a:t>
            </a:r>
            <a:endParaRPr lang="en-US" dirty="0"/>
          </a:p>
        </p:txBody>
      </p:sp>
      <p:pic>
        <p:nvPicPr>
          <p:cNvPr id="6" name="Image 2">
            <a:extLst>
              <a:ext uri="{FF2B5EF4-FFF2-40B4-BE49-F238E27FC236}">
                <a16:creationId xmlns="" xmlns:a16="http://schemas.microsoft.com/office/drawing/2014/main" id="{3E5DC636-B36A-654C-8B6D-3709F0EE3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7"/>
          <a:stretch/>
        </p:blipFill>
        <p:spPr>
          <a:xfrm>
            <a:off x="4572000" y="1378283"/>
            <a:ext cx="4569620" cy="2624798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="" xmlns:a16="http://schemas.microsoft.com/office/drawing/2014/main" id="{F28927D2-6F36-2F44-AAC7-AB2AEF15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15978"/>
          <a:stretch/>
        </p:blipFill>
        <p:spPr>
          <a:xfrm>
            <a:off x="-794" y="1378283"/>
            <a:ext cx="4572794" cy="2624798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="" xmlns:a16="http://schemas.microsoft.com/office/drawing/2014/main" id="{F15DE217-339A-5F41-A74C-1540BB0F7FCB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D55F01-4E58-B14C-A003-F5103C160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805" b="23250"/>
          <a:stretch/>
        </p:blipFill>
        <p:spPr>
          <a:xfrm>
            <a:off x="4387692" y="541200"/>
            <a:ext cx="1097746" cy="59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FB241C-F5C6-5041-98C1-166119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450" b="5973"/>
          <a:stretch/>
        </p:blipFill>
        <p:spPr>
          <a:xfrm>
            <a:off x="3008127" y="448098"/>
            <a:ext cx="1185391" cy="778377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="" xmlns:a16="http://schemas.microsoft.com/office/drawing/2014/main" id="{601E021B-10CF-7B4D-9402-E0DE3DA1ED9B}"/>
              </a:ext>
            </a:extLst>
          </p:cNvPr>
          <p:cNvSpPr/>
          <p:nvPr userDrawn="1"/>
        </p:nvSpPr>
        <p:spPr>
          <a:xfrm>
            <a:off x="-2380" y="13782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="" xmlns:a16="http://schemas.microsoft.com/office/drawing/2014/main" id="{7447E70B-2E8A-0445-BC78-7AE1F411FA00}"/>
              </a:ext>
            </a:extLst>
          </p:cNvPr>
          <p:cNvSpPr txBox="1"/>
          <p:nvPr userDrawn="1"/>
        </p:nvSpPr>
        <p:spPr>
          <a:xfrm>
            <a:off x="1124417" y="6301709"/>
            <a:ext cx="31529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750" noProof="0">
                <a:solidFill>
                  <a:srgbClr val="001689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  <a:endParaRPr lang="en-GB" sz="750" noProof="0">
              <a:latin typeface="Arial"/>
              <a:cs typeface="Arial"/>
            </a:endParaRPr>
          </a:p>
        </p:txBody>
      </p:sp>
      <p:grpSp>
        <p:nvGrpSpPr>
          <p:cNvPr id="13" name="Grouper 10">
            <a:extLst>
              <a:ext uri="{FF2B5EF4-FFF2-40B4-BE49-F238E27FC236}">
                <a16:creationId xmlns="" xmlns:a16="http://schemas.microsoft.com/office/drawing/2014/main" id="{CFD68086-01B3-B747-B854-BAFC4A3289BC}"/>
              </a:ext>
            </a:extLst>
          </p:cNvPr>
          <p:cNvGrpSpPr/>
          <p:nvPr userDrawn="1"/>
        </p:nvGrpSpPr>
        <p:grpSpPr>
          <a:xfrm>
            <a:off x="518198" y="6323026"/>
            <a:ext cx="509905" cy="340360"/>
            <a:chOff x="467398" y="6086665"/>
            <a:chExt cx="509905" cy="340360"/>
          </a:xfrm>
        </p:grpSpPr>
        <p:sp>
          <p:nvSpPr>
            <p:cNvPr id="14" name="object 17">
              <a:extLst>
                <a:ext uri="{FF2B5EF4-FFF2-40B4-BE49-F238E27FC236}">
                  <a16:creationId xmlns="" xmlns:a16="http://schemas.microsoft.com/office/drawing/2014/main" id="{38D48E3B-E0A3-C847-B1E5-AB7FD9D98E2B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="" xmlns:a16="http://schemas.microsoft.com/office/drawing/2014/main" id="{0BBA00AE-E434-324C-B42E-2B32FC7E1DF2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="" xmlns:a16="http://schemas.microsoft.com/office/drawing/2014/main" id="{F2F6D332-2D4C-9348-8F91-5B8BEA22CEFE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="" xmlns:a16="http://schemas.microsoft.com/office/drawing/2014/main" id="{2DBA087D-B1E9-084B-A4F7-0A26E0EA7419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="" xmlns:a16="http://schemas.microsoft.com/office/drawing/2014/main" id="{D079C559-EC0E-D645-9B6C-7E66B003F843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="" xmlns:a16="http://schemas.microsoft.com/office/drawing/2014/main" id="{EFC2C169-C8CF-2546-9518-A32625A8D85F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="" xmlns:a16="http://schemas.microsoft.com/office/drawing/2014/main" id="{B7A60424-9248-DF4B-9F7D-2D42142AC3ED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="" xmlns:a16="http://schemas.microsoft.com/office/drawing/2014/main" id="{48B48FCE-50D1-CA43-943F-C30A75D59CFC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>
              <a:extLst>
                <a:ext uri="{FF2B5EF4-FFF2-40B4-BE49-F238E27FC236}">
                  <a16:creationId xmlns="" xmlns:a16="http://schemas.microsoft.com/office/drawing/2014/main" id="{2B9E2DBA-AC98-B142-B269-5A66F964A18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>
              <a:extLst>
                <a:ext uri="{FF2B5EF4-FFF2-40B4-BE49-F238E27FC236}">
                  <a16:creationId xmlns="" xmlns:a16="http://schemas.microsoft.com/office/drawing/2014/main" id="{2C253953-CF91-C94D-B0DD-BEF1124C11A6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>
              <a:extLst>
                <a:ext uri="{FF2B5EF4-FFF2-40B4-BE49-F238E27FC236}">
                  <a16:creationId xmlns="" xmlns:a16="http://schemas.microsoft.com/office/drawing/2014/main" id="{6A8EEE1A-3B07-E344-B29A-350D85C184F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>
              <a:extLst>
                <a:ext uri="{FF2B5EF4-FFF2-40B4-BE49-F238E27FC236}">
                  <a16:creationId xmlns="" xmlns:a16="http://schemas.microsoft.com/office/drawing/2014/main" id="{89CEFD6B-D43E-3149-89EB-B93EB7262931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>
              <a:extLst>
                <a:ext uri="{FF2B5EF4-FFF2-40B4-BE49-F238E27FC236}">
                  <a16:creationId xmlns="" xmlns:a16="http://schemas.microsoft.com/office/drawing/2014/main" id="{5E4B98B3-8982-8D43-B2B8-CA60AB09F0BA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1">
            <a:extLst>
              <a:ext uri="{FF2B5EF4-FFF2-40B4-BE49-F238E27FC236}">
                <a16:creationId xmlns="" xmlns:a16="http://schemas.microsoft.com/office/drawing/2014/main" id="{24D4BF34-986E-8C47-9DFD-FFE4705CF39D}"/>
              </a:ext>
            </a:extLst>
          </p:cNvPr>
          <p:cNvSpPr txBox="1"/>
          <p:nvPr userDrawn="1"/>
        </p:nvSpPr>
        <p:spPr>
          <a:xfrm>
            <a:off x="5179208" y="6375433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861-3BF2-5E46-B3A2-7BA9A7254D7C}" type="datetime1">
              <a:rPr lang="cs-CZ" smtClean="0"/>
              <a:t>10.10.2019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688-E790-F64C-9CBF-ACFC1A09BCEC}" type="datetime1">
              <a:rPr lang="cs-CZ" smtClean="0"/>
              <a:t>10.10.2019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217-6E42-864A-AD10-142D1A253867}" type="datetime1">
              <a:rPr lang="cs-CZ" smtClean="0"/>
              <a:t>10.10.2019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A23A-1BA7-1847-966D-E7E34776AB9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instruct.eu/technology-transfe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4E103-C2A9-7F40-A86A-902D12410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 development and characterization</a:t>
            </a:r>
            <a:endParaRPr lang="cs-CZ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204D90-CB79-9D4B-ADE0-135F50C1A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Prof </a:t>
            </a:r>
            <a:r>
              <a:rPr lang="en-US" b="1" dirty="0" err="1" smtClean="0"/>
              <a:t>Glikeria</a:t>
            </a:r>
            <a:r>
              <a:rPr lang="en-US" b="1" dirty="0" smtClean="0"/>
              <a:t> </a:t>
            </a:r>
            <a:r>
              <a:rPr lang="en-US" b="1" dirty="0" err="1" smtClean="0"/>
              <a:t>Kakali</a:t>
            </a:r>
            <a:r>
              <a:rPr lang="en-US" b="1" dirty="0" smtClean="0"/>
              <a:t>, NTUA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305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Aggregates with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PCMs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10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626084"/>
            <a:ext cx="1085850" cy="466725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Πίνακας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94888"/>
              </p:ext>
            </p:extLst>
          </p:nvPr>
        </p:nvGraphicFramePr>
        <p:xfrm>
          <a:off x="125720" y="2779992"/>
          <a:ext cx="6192688" cy="322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9789"/>
                <a:gridCol w="1192899"/>
              </a:tblGrid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Properties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Values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</a:tr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Bulk density (g/cm</a:t>
                      </a:r>
                      <a:r>
                        <a:rPr lang="en-GB" sz="1600" baseline="30000" dirty="0"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</a:rPr>
                        <a:t>0.8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Water absorption (% wt.)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</a:rPr>
                        <a:t>0.05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Mass loss (% </a:t>
                      </a:r>
                      <a:r>
                        <a:rPr lang="en-GB" sz="1600" dirty="0" err="1">
                          <a:effectLst/>
                          <a:latin typeface="Calibri" pitchFamily="34" charset="0"/>
                        </a:rPr>
                        <a:t>wt</a:t>
                      </a: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</a:rPr>
                        <a:t>1.8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Thermal conductivity (W/</a:t>
                      </a:r>
                      <a:r>
                        <a:rPr lang="en-GB" sz="1600" dirty="0" err="1"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lang="en-GB" sz="1600" baseline="30000" dirty="0" err="1"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lang="en-GB" sz="1600" dirty="0" err="1"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</a:rPr>
                        <a:t>0.141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Heat storage capacity before thermal cycling (J/g)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</a:rPr>
                        <a:t>23.7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6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</a:rPr>
                        <a:t>Heat storage capacity after thermal cycling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</a:rPr>
                        <a:t>21.2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2" y="1682469"/>
            <a:ext cx="5974878" cy="9850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" name="Oval 17"/>
          <p:cNvSpPr/>
          <p:nvPr/>
        </p:nvSpPr>
        <p:spPr>
          <a:xfrm>
            <a:off x="6884187" y="3394346"/>
            <a:ext cx="1471626" cy="78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6344413" y="2010169"/>
            <a:ext cx="2404997" cy="100811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6373802" y="2126653"/>
            <a:ext cx="2404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50% w/w CDW  content </a:t>
            </a:r>
          </a:p>
          <a:p>
            <a:pPr algn="ctr"/>
            <a:r>
              <a:rPr lang="en-US" sz="1400" b="1" i="1" dirty="0" smtClean="0">
                <a:latin typeface="Calibri" pitchFamily="34" charset="0"/>
              </a:rPr>
              <a:t>(concrete aggregates)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88680" y="4637829"/>
            <a:ext cx="1471626" cy="78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6888680" y="4890230"/>
            <a:ext cx="147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MOC layer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97208" y="3599772"/>
            <a:ext cx="147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19 kg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15965" y="4174531"/>
            <a:ext cx="17056" cy="463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2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Structural adhesive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11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576" y="682563"/>
            <a:ext cx="1533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356777" y="4531373"/>
            <a:ext cx="4320480" cy="100811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76" y="3728682"/>
            <a:ext cx="1524198" cy="254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Πίνακας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93053"/>
              </p:ext>
            </p:extLst>
          </p:nvPr>
        </p:nvGraphicFramePr>
        <p:xfrm>
          <a:off x="3995936" y="1776667"/>
          <a:ext cx="5042162" cy="254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1009714"/>
                <a:gridCol w="1008112"/>
              </a:tblGrid>
              <a:tr h="268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Properties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L2520/2C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GI/2C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</a:tr>
              <a:tr h="34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 pitchFamily="34" charset="0"/>
                        </a:rPr>
                        <a:t>Viscosity</a:t>
                      </a:r>
                      <a:endParaRPr lang="el-GR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10000 cps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100000 cps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Mixing ratio with CTZ GI17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4 to 1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4 to 1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2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Pot Life of the mixture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40 </a:t>
                      </a: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min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min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Minimum Pressing Time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4 </a:t>
                      </a: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h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h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Tensile Strength (single lap shear test)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8.2 MPa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23.3 </a:t>
                      </a:r>
                      <a:r>
                        <a:rPr lang="en-GB" sz="1400" b="1" dirty="0" err="1" smtClean="0">
                          <a:effectLst/>
                          <a:latin typeface="Calibri" pitchFamily="34" charset="0"/>
                        </a:rPr>
                        <a:t>MPa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Shore D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50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85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</a:rPr>
                        <a:t>Final Hardening Time (2mm thickness)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24 h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24 h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VOC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&lt; 0.1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itchFamily="34" charset="0"/>
                        </a:rPr>
                        <a:t>&lt; 0.1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801" y="48507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CDW  content </a:t>
            </a:r>
            <a:r>
              <a:rPr lang="en-US" sz="1400" b="1" i="1" dirty="0" smtClean="0">
                <a:latin typeface="Calibri" pitchFamily="34" charset="0"/>
              </a:rPr>
              <a:t>(cement powder)</a:t>
            </a:r>
            <a:r>
              <a:rPr lang="en-US" b="1" dirty="0" smtClean="0">
                <a:latin typeface="Calibri" pitchFamily="34" charset="0"/>
              </a:rPr>
              <a:t> : 62% w/w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82029" y="5676140"/>
            <a:ext cx="1471626" cy="78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537307" y="5896263"/>
            <a:ext cx="147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CID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56777" y="5651647"/>
            <a:ext cx="1378009" cy="804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22818" y="6066151"/>
            <a:ext cx="1296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56777" y="5905085"/>
            <a:ext cx="1378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7.5 kg 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" y="1776667"/>
            <a:ext cx="36195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21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Photocatalytic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Paint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12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692630"/>
            <a:ext cx="971644" cy="584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837" y="1942385"/>
            <a:ext cx="4599926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133" y="1942385"/>
            <a:ext cx="741689" cy="7190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05822" y="1800217"/>
            <a:ext cx="1147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TiO</a:t>
            </a:r>
            <a:r>
              <a:rPr lang="en-US" sz="1200" b="1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2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/SiO</a:t>
            </a:r>
            <a:r>
              <a:rPr lang="en-US" sz="1200" b="1" i="1" baseline="-25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2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nanopowder</a:t>
            </a:r>
            <a:r>
              <a:rPr lang="en-US" sz="1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doped with </a:t>
            </a:r>
            <a:r>
              <a:rPr lang="en-US" sz="1200" b="1" i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thiourea</a:t>
            </a:r>
            <a:r>
              <a:rPr lang="en-US" sz="12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endParaRPr lang="el-GR" sz="1200" i="1" dirty="0">
              <a:latin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35" y="3084037"/>
            <a:ext cx="4963771" cy="148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entagon 11"/>
          <p:cNvSpPr/>
          <p:nvPr/>
        </p:nvSpPr>
        <p:spPr>
          <a:xfrm>
            <a:off x="123759" y="2009528"/>
            <a:ext cx="2448272" cy="6181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6174" y="20095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itchFamily="34" charset="0"/>
              </a:rPr>
              <a:t>Synthesis of </a:t>
            </a:r>
          </a:p>
          <a:p>
            <a:pPr algn="ctr"/>
            <a:r>
              <a:rPr lang="en-US" sz="1600" b="1" i="1" dirty="0" err="1" smtClean="0">
                <a:latin typeface="Calibri" pitchFamily="34" charset="0"/>
              </a:rPr>
              <a:t>photocatalytic</a:t>
            </a:r>
            <a:r>
              <a:rPr lang="en-US" sz="1600" b="1" i="1" dirty="0" smtClean="0">
                <a:latin typeface="Calibri" pitchFamily="34" charset="0"/>
              </a:rPr>
              <a:t> powder</a:t>
            </a:r>
            <a:endParaRPr lang="el-GR" sz="1600" b="1" i="1" dirty="0">
              <a:latin typeface="Calibri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23759" y="3092162"/>
            <a:ext cx="2448272" cy="6181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123759" y="309216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Calibri" pitchFamily="34" charset="0"/>
              </a:rPr>
              <a:t>Synthesis of </a:t>
            </a:r>
          </a:p>
          <a:p>
            <a:pPr algn="ctr"/>
            <a:r>
              <a:rPr lang="en-US" sz="1600" b="1" i="1" dirty="0" smtClean="0">
                <a:latin typeface="Calibri" pitchFamily="34" charset="0"/>
              </a:rPr>
              <a:t>paint</a:t>
            </a:r>
            <a:endParaRPr lang="el-GR" sz="1600" b="1" i="1" dirty="0">
              <a:latin typeface="Calibri" pitchFamily="34" charset="0"/>
            </a:endParaRPr>
          </a:p>
        </p:txBody>
      </p:sp>
      <p:pic>
        <p:nvPicPr>
          <p:cNvPr id="16" name="Picture 2" descr="0-02-05-70964da5f8c0e1590042b64c713fca70ab1dc198c9c835822e92dadd25eda999_6a851fb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201384" cy="16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59267"/>
              </p:ext>
            </p:extLst>
          </p:nvPr>
        </p:nvGraphicFramePr>
        <p:xfrm>
          <a:off x="2750472" y="4748690"/>
          <a:ext cx="6235343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97"/>
                <a:gridCol w="817917"/>
                <a:gridCol w="1203393"/>
                <a:gridCol w="792088"/>
                <a:gridCol w="1008112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Ingredients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water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Kronos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2360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fillers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additives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Cnano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powder </a:t>
                      </a:r>
                      <a:endParaRPr lang="el-GR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 w/w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27.2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23.8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1187624" y="3717032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1496015" y="4005064"/>
            <a:ext cx="1114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up scaling</a:t>
            </a:r>
            <a:endParaRPr lang="el-GR" sz="1600" b="1" i="1" dirty="0"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92326" y="5864741"/>
            <a:ext cx="1760557" cy="444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6292325" y="5918421"/>
            <a:ext cx="17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ACCIO/STRESS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06938" y="5864742"/>
            <a:ext cx="940132" cy="423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72471" y="6090561"/>
            <a:ext cx="1296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06938" y="5864742"/>
            <a:ext cx="94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4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9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598"/>
            <a:ext cx="9144000" cy="113855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Extrusion/casting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en-GB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geopolymer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MOC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13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19" y="2477223"/>
            <a:ext cx="3934824" cy="2951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145"/>
                    </a14:imgEffect>
                    <a14:imgEffect>
                      <a14:saturation sat="259000"/>
                    </a14:imgEffect>
                    <a14:imgEffect>
                      <a14:brightnessContrast bright="-2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877" y="1654367"/>
            <a:ext cx="3015123" cy="265498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24676" y="3527823"/>
            <a:ext cx="1552576" cy="3592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03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4062772" y="4634385"/>
            <a:ext cx="1871133" cy="145751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Characterization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materials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14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1229154" y="1503681"/>
            <a:ext cx="6984776" cy="4004816"/>
            <a:chOff x="1331640" y="2344524"/>
            <a:chExt cx="6984776" cy="4004816"/>
          </a:xfrm>
        </p:grpSpPr>
        <p:sp>
          <p:nvSpPr>
            <p:cNvPr id="8" name="Oval 7"/>
            <p:cNvSpPr/>
            <p:nvPr/>
          </p:nvSpPr>
          <p:spPr>
            <a:xfrm>
              <a:off x="1452110" y="5733256"/>
              <a:ext cx="1823746" cy="61608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7547" y="2344524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K" sz="1600" b="1" dirty="0" smtClean="0">
                  <a:latin typeface="Calibri" pitchFamily="34" charset="0"/>
                </a:rPr>
                <a:t>Measurement database  </a:t>
              </a:r>
            </a:p>
            <a:p>
              <a:pPr algn="ctr"/>
              <a:r>
                <a:rPr lang="en-GB" sz="1600" b="1" dirty="0" smtClean="0">
                  <a:latin typeface="Calibri" pitchFamily="34" charset="0"/>
                  <a:hlinkClick r:id="rId2"/>
                </a:rPr>
                <a:t>http</a:t>
              </a:r>
              <a:r>
                <a:rPr lang="en-GB" sz="1600" b="1" dirty="0">
                  <a:latin typeface="Calibri" pitchFamily="34" charset="0"/>
                  <a:hlinkClick r:id="rId2"/>
                </a:rPr>
                <a:t>://www.greeninstruct.eu/technology-transfer</a:t>
              </a:r>
              <a:r>
                <a:rPr lang="en-GB" sz="1600" b="1" dirty="0" smtClean="0">
                  <a:latin typeface="Calibri" pitchFamily="34" charset="0"/>
                  <a:hlinkClick r:id="rId2"/>
                </a:rPr>
                <a:t>/</a:t>
              </a:r>
              <a:endParaRPr lang="en-GB" sz="1600" b="1" dirty="0"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4627807" y="2929299"/>
              <a:ext cx="0" cy="4953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287546" y="3431846"/>
              <a:ext cx="4680521" cy="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31640" y="3701091"/>
              <a:ext cx="2664296" cy="169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HK" sz="1600" b="1" dirty="0" smtClean="0">
                  <a:latin typeface="Calibri" pitchFamily="34" charset="0"/>
                </a:rPr>
                <a:t>      Info Part </a:t>
              </a:r>
            </a:p>
            <a:p>
              <a:pPr marL="285750" indent="-192088"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HK" sz="1600" b="1" dirty="0" smtClean="0">
                  <a:latin typeface="Calibri" pitchFamily="34" charset="0"/>
                </a:rPr>
                <a:t>list of samples</a:t>
              </a:r>
            </a:p>
            <a:p>
              <a:pPr marL="285750" indent="-192088"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HK" sz="1600" b="1" dirty="0" smtClean="0">
                  <a:latin typeface="Calibri" pitchFamily="34" charset="0"/>
                </a:rPr>
                <a:t>techniques</a:t>
              </a:r>
              <a:endParaRPr lang="en-HK" sz="1600" b="1" dirty="0">
                <a:latin typeface="Calibri" pitchFamily="34" charset="0"/>
              </a:endParaRPr>
            </a:p>
            <a:p>
              <a:pPr marL="285750" indent="-192088"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HK" sz="1600" b="1" dirty="0" smtClean="0">
                  <a:latin typeface="Calibri" pitchFamily="34" charset="0"/>
                </a:rPr>
                <a:t>Instrumentation</a:t>
              </a:r>
            </a:p>
            <a:p>
              <a:pPr marL="285750" indent="-192088">
                <a:lnSpc>
                  <a:spcPts val="2500"/>
                </a:lnSpc>
                <a:buFont typeface="Arial" pitchFamily="34" charset="0"/>
                <a:buChar char="•"/>
              </a:pPr>
              <a:r>
                <a:rPr lang="en-HK" sz="1600" b="1" dirty="0" smtClean="0">
                  <a:latin typeface="Calibri" pitchFamily="34" charset="0"/>
                </a:rPr>
                <a:t>measurement </a:t>
              </a:r>
              <a:r>
                <a:rPr lang="en-HK" sz="1600" b="1" dirty="0">
                  <a:latin typeface="Calibri" pitchFamily="34" charset="0"/>
                </a:rPr>
                <a:t>conditions </a:t>
              </a:r>
              <a:endParaRPr lang="el-GR" sz="1600" b="1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2100" y="3701091"/>
              <a:ext cx="2844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Measurement Part</a:t>
              </a:r>
            </a:p>
            <a:p>
              <a:pPr marL="285750" indent="-192088" algn="ctr">
                <a:buFont typeface="Arial" pitchFamily="34" charset="0"/>
                <a:buChar char="•"/>
              </a:pPr>
              <a:r>
                <a:rPr lang="en-US" sz="1600" b="1" dirty="0" smtClean="0">
                  <a:latin typeface="Calibri" pitchFamily="34" charset="0"/>
                </a:rPr>
                <a:t>Raw measurement files</a:t>
              </a:r>
              <a:endParaRPr lang="el-GR" sz="1600" b="1" dirty="0">
                <a:latin typeface="Calibri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287546" y="3443808"/>
              <a:ext cx="1" cy="456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942720" y="3424644"/>
              <a:ext cx="0" cy="447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Down Arrow 15"/>
            <p:cNvSpPr/>
            <p:nvPr/>
          </p:nvSpPr>
          <p:spPr>
            <a:xfrm>
              <a:off x="2290569" y="5319381"/>
              <a:ext cx="96924" cy="336829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2109" y="5856632"/>
              <a:ext cx="1823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  <a:latin typeface="Calibri" pitchFamily="34" charset="0"/>
                </a:rPr>
                <a:t>open access</a:t>
              </a:r>
              <a:endParaRPr lang="el-GR" b="1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894258" y="4380344"/>
              <a:ext cx="96924" cy="336829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Oval 18"/>
            <p:cNvSpPr/>
            <p:nvPr/>
          </p:nvSpPr>
          <p:spPr>
            <a:xfrm>
              <a:off x="6036391" y="4797152"/>
              <a:ext cx="1823746" cy="86154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6390" y="4920529"/>
              <a:ext cx="1823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  <a:latin typeface="Calibri" pitchFamily="34" charset="0"/>
                </a:rPr>
                <a:t>Available upon request</a:t>
              </a:r>
              <a:endParaRPr lang="el-GR" b="1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62772" y="4810428"/>
            <a:ext cx="187113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spcAft>
                <a:spcPts val="200"/>
              </a:spcAft>
            </a:pPr>
            <a:r>
              <a:rPr lang="en-US" b="1" dirty="0" smtClean="0">
                <a:latin typeface="Calibri" pitchFamily="34" charset="0"/>
              </a:rPr>
              <a:t>7 partners</a:t>
            </a:r>
          </a:p>
          <a:p>
            <a:pPr algn="ctr">
              <a:lnSpc>
                <a:spcPts val="2500"/>
              </a:lnSpc>
              <a:spcAft>
                <a:spcPts val="200"/>
              </a:spcAft>
            </a:pPr>
            <a:r>
              <a:rPr lang="en-US" b="1" dirty="0" smtClean="0">
                <a:latin typeface="Calibri" pitchFamily="34" charset="0"/>
              </a:rPr>
              <a:t>27 techniques </a:t>
            </a:r>
          </a:p>
          <a:p>
            <a:pPr algn="ctr">
              <a:lnSpc>
                <a:spcPts val="2500"/>
              </a:lnSpc>
              <a:spcAft>
                <a:spcPts val="200"/>
              </a:spcAft>
            </a:pPr>
            <a:r>
              <a:rPr lang="en-US" b="1" dirty="0" smtClean="0">
                <a:latin typeface="Calibri" pitchFamily="34" charset="0"/>
              </a:rPr>
              <a:t>454 samples</a:t>
            </a:r>
            <a:endParaRPr lang="el-G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8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CDW content in GI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panel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15</a:t>
            </a:fld>
            <a:endParaRPr lang="cs-CZ"/>
          </a:p>
        </p:txBody>
      </p:sp>
      <p:graphicFrame>
        <p:nvGraphicFramePr>
          <p:cNvPr id="7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82438"/>
              </p:ext>
            </p:extLst>
          </p:nvPr>
        </p:nvGraphicFramePr>
        <p:xfrm>
          <a:off x="250520" y="2189774"/>
          <a:ext cx="8793273" cy="2657799"/>
        </p:xfrm>
        <a:graphic>
          <a:graphicData uri="http://schemas.openxmlformats.org/drawingml/2006/table">
            <a:tbl>
              <a:tblPr/>
              <a:tblGrid>
                <a:gridCol w="1733575"/>
                <a:gridCol w="1216892"/>
                <a:gridCol w="1288601"/>
                <a:gridCol w="1088535"/>
                <a:gridCol w="1148353"/>
                <a:gridCol w="1228782"/>
                <a:gridCol w="1088535"/>
              </a:tblGrid>
              <a:tr h="355421">
                <a:tc gridSpan="7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INTERNAL + EXTERNAL PANEL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364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 WALL WITH ALUMINIUM FRAME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 WALL WITH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SS FRAME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032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(kg/m</a:t>
                      </a:r>
                      <a:r>
                        <a:rPr lang="en-US" sz="16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CDW content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CDW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(kg/m</a:t>
                      </a:r>
                      <a:r>
                        <a:rPr lang="en-US" sz="16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(kg/m</a:t>
                      </a:r>
                      <a:r>
                        <a:rPr lang="en-US" sz="16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CDW content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CDW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(kg/m</a:t>
                      </a:r>
                      <a:r>
                        <a:rPr lang="en-US" sz="16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Internal panel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 wall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6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177.31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142.18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180.19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9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CDW in panel (%)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9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828661" y="3753563"/>
            <a:ext cx="2621071" cy="15211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5824602" y="2116667"/>
            <a:ext cx="2625129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Conclusions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16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157171" y="2216193"/>
            <a:ext cx="4414829" cy="13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 smtClean="0">
                <a:latin typeface="Calibri" pitchFamily="34" charset="0"/>
              </a:rPr>
              <a:t>10 CDW </a:t>
            </a:r>
            <a:r>
              <a:rPr lang="en-US" sz="2000" b="1" dirty="0">
                <a:latin typeface="Calibri" pitchFamily="34" charset="0"/>
              </a:rPr>
              <a:t>streams were valorized as raw materials, constituents, </a:t>
            </a:r>
            <a:r>
              <a:rPr lang="en-US" sz="2000" b="1" dirty="0" smtClean="0">
                <a:latin typeface="Calibri" pitchFamily="34" charset="0"/>
              </a:rPr>
              <a:t>reinforcing/functional  </a:t>
            </a:r>
            <a:r>
              <a:rPr lang="en-US" sz="2000" b="1" dirty="0">
                <a:latin typeface="Calibri" pitchFamily="34" charset="0"/>
              </a:rPr>
              <a:t>agents in GI </a:t>
            </a:r>
            <a:r>
              <a:rPr lang="en-US" sz="2000" b="1" dirty="0" smtClean="0">
                <a:latin typeface="Calibri" pitchFamily="34" charset="0"/>
              </a:rPr>
              <a:t>panel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4601" y="2193504"/>
            <a:ext cx="2625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60000"/>
            </a:pPr>
            <a:r>
              <a:rPr lang="en-US" sz="1600" b="1" i="1" dirty="0">
                <a:solidFill>
                  <a:prstClr val="black"/>
                </a:solidFill>
                <a:latin typeface="Calibri" pitchFamily="34" charset="0"/>
              </a:rPr>
              <a:t>plastics, textiles, wood, bricks, glass, EPS, PU, concrete, cement, Al/stainless steel scrap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5668" y="3652484"/>
            <a:ext cx="296968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algn="ctr">
              <a:lnSpc>
                <a:spcPts val="2500"/>
              </a:lnSpc>
            </a:pPr>
            <a:r>
              <a:rPr lang="en-US" sz="1600" b="1" i="1" dirty="0">
                <a:latin typeface="Calibri" pitchFamily="34" charset="0"/>
              </a:rPr>
              <a:t>fibers, </a:t>
            </a:r>
            <a:r>
              <a:rPr lang="en-US" sz="1600" b="1" i="1" dirty="0" err="1">
                <a:latin typeface="Calibri" pitchFamily="34" charset="0"/>
              </a:rPr>
              <a:t>geopolymers</a:t>
            </a:r>
            <a:r>
              <a:rPr lang="en-US" sz="1600" b="1" i="1" dirty="0">
                <a:latin typeface="Calibri" pitchFamily="34" charset="0"/>
              </a:rPr>
              <a:t>, insulation layer, MOC, </a:t>
            </a:r>
            <a:r>
              <a:rPr lang="en-US" sz="1600" b="1" i="1" dirty="0" smtClean="0">
                <a:latin typeface="Calibri" pitchFamily="34" charset="0"/>
              </a:rPr>
              <a:t>PCMs  </a:t>
            </a:r>
            <a:r>
              <a:rPr lang="en-US" sz="1600" b="1" i="1" dirty="0">
                <a:latin typeface="Calibri" pitchFamily="34" charset="0"/>
              </a:rPr>
              <a:t>aggregates, adhesive, frame, green wall cassette, plant substrate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71" y="4146209"/>
            <a:ext cx="417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>
                <a:latin typeface="Calibri" pitchFamily="34" charset="0"/>
              </a:rPr>
              <a:t>11 products were developed and incorporated in the GI panel</a:t>
            </a:r>
            <a:endParaRPr lang="el-GR" sz="2000" dirty="0"/>
          </a:p>
        </p:txBody>
      </p:sp>
      <p:sp>
        <p:nvSpPr>
          <p:cNvPr id="11" name="Rectangle 10"/>
          <p:cNvSpPr/>
          <p:nvPr/>
        </p:nvSpPr>
        <p:spPr>
          <a:xfrm>
            <a:off x="157170" y="5582617"/>
            <a:ext cx="411002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lnSpc>
                <a:spcPts val="2500"/>
              </a:lnSpc>
              <a:buFont typeface="Wingdings" pitchFamily="2" charset="2"/>
              <a:buChar char="v"/>
            </a:pPr>
            <a:r>
              <a:rPr lang="en-US" b="1" dirty="0">
                <a:latin typeface="Calibri" pitchFamily="34" charset="0"/>
              </a:rPr>
              <a:t>The GI panel contains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80%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w/w CDWs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2067" y="2694781"/>
            <a:ext cx="863600" cy="19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4682067" y="4401264"/>
            <a:ext cx="863600" cy="197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48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CBE38-B804-554F-A04D-E77F1865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FE632C-8E02-334F-99C7-EF2D579FD6F2}"/>
              </a:ext>
            </a:extLst>
          </p:cNvPr>
          <p:cNvSpPr txBox="1"/>
          <p:nvPr/>
        </p:nvSpPr>
        <p:spPr>
          <a:xfrm>
            <a:off x="626270" y="5272147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Glikeria</a:t>
            </a:r>
            <a:r>
              <a:rPr lang="en-GB" dirty="0" smtClean="0"/>
              <a:t> </a:t>
            </a:r>
            <a:r>
              <a:rPr lang="en-GB" dirty="0" err="1" smtClean="0"/>
              <a:t>Kakali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186EC2-F02E-F04D-B215-2C0551AF57D2}"/>
              </a:ext>
            </a:extLst>
          </p:cNvPr>
          <p:cNvSpPr txBox="1"/>
          <p:nvPr/>
        </p:nvSpPr>
        <p:spPr>
          <a:xfrm>
            <a:off x="626270" y="5641479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kakali@central.ntua.gr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975225"/>
            <a:ext cx="11461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47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2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54720" y="185492"/>
            <a:ext cx="8637760" cy="13696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 smtClean="0">
                <a:latin typeface="Calibri" pitchFamily="34" charset="0"/>
              </a:rPr>
              <a:t>Objectives: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latin typeface="Calibri" pitchFamily="34" charset="0"/>
              </a:rPr>
              <a:t>exploit CDW streams as raw materials, constituents, reinforcing/functional  agents in GI panel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>
                <a:latin typeface="Calibri" pitchFamily="34" charset="0"/>
              </a:rPr>
              <a:t>i</a:t>
            </a:r>
            <a:r>
              <a:rPr lang="en-US" sz="1600" b="1" dirty="0" smtClean="0">
                <a:latin typeface="Calibri" pitchFamily="34" charset="0"/>
              </a:rPr>
              <a:t>mprove the performance of GI layers through the incorporation of CDWs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>
                <a:latin typeface="Calibri" pitchFamily="34" charset="0"/>
              </a:rPr>
              <a:t>c</a:t>
            </a:r>
            <a:r>
              <a:rPr lang="en-US" sz="1600" b="1" dirty="0" smtClean="0">
                <a:latin typeface="Calibri" pitchFamily="34" charset="0"/>
              </a:rPr>
              <a:t>haracterize CDWs and final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3034695"/>
            <a:ext cx="2229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plastics</a:t>
            </a: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textiles</a:t>
            </a:r>
            <a:endParaRPr lang="en-US" sz="1600" b="1" dirty="0">
              <a:latin typeface="Calibri" pitchFamily="34" charset="0"/>
            </a:endParaRP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wood</a:t>
            </a:r>
            <a:endParaRPr lang="en-US" sz="1600" b="1" dirty="0">
              <a:latin typeface="Calibri" pitchFamily="34" charset="0"/>
            </a:endParaRP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bricks</a:t>
            </a:r>
            <a:endParaRPr lang="en-US" sz="1600" b="1" dirty="0">
              <a:latin typeface="Calibri" pitchFamily="34" charset="0"/>
            </a:endParaRP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glass</a:t>
            </a:r>
            <a:endParaRPr lang="en-US" sz="1600" b="1" dirty="0">
              <a:latin typeface="Calibri" pitchFamily="34" charset="0"/>
            </a:endParaRP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EPS</a:t>
            </a:r>
          </a:p>
          <a:p>
            <a:pPr algn="ctr">
              <a:buSzPct val="60000"/>
            </a:pPr>
            <a:r>
              <a:rPr lang="en-US" sz="1600" b="1" dirty="0">
                <a:latin typeface="Calibri" pitchFamily="34" charset="0"/>
              </a:rPr>
              <a:t>PU</a:t>
            </a: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concrete</a:t>
            </a:r>
          </a:p>
          <a:p>
            <a:pPr algn="ctr">
              <a:buSzPct val="60000"/>
            </a:pPr>
            <a:r>
              <a:rPr lang="en-US" sz="1600" b="1" dirty="0">
                <a:latin typeface="Calibri" pitchFamily="34" charset="0"/>
              </a:rPr>
              <a:t>c</a:t>
            </a:r>
            <a:r>
              <a:rPr lang="en-US" sz="1600" b="1" dirty="0" smtClean="0">
                <a:latin typeface="Calibri" pitchFamily="34" charset="0"/>
              </a:rPr>
              <a:t>ement</a:t>
            </a:r>
          </a:p>
          <a:p>
            <a:pPr algn="ctr">
              <a:buSzPct val="60000"/>
            </a:pPr>
            <a:r>
              <a:rPr lang="en-US" sz="1600" b="1" dirty="0" smtClean="0">
                <a:latin typeface="Calibri" pitchFamily="34" charset="0"/>
              </a:rPr>
              <a:t>Al/stainless steel scrap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2476" y="3034694"/>
            <a:ext cx="201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wood fibers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plastic fibers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textile fibers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err="1" smtClean="0">
                <a:latin typeface="Calibri" pitchFamily="34" charset="0"/>
              </a:rPr>
              <a:t>geopolymer</a:t>
            </a:r>
            <a:endParaRPr lang="en-US" sz="1600" b="1" dirty="0" smtClean="0">
              <a:latin typeface="Calibri" pitchFamily="34" charset="0"/>
            </a:endParaRP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>
                <a:latin typeface="Calibri" pitchFamily="34" charset="0"/>
              </a:rPr>
              <a:t>insulation layer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MOC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PCMs aggregates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>
                <a:latin typeface="Calibri" pitchFamily="34" charset="0"/>
              </a:rPr>
              <a:t>adhesive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Al frame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 smtClean="0">
                <a:latin typeface="Calibri" pitchFamily="34" charset="0"/>
              </a:rPr>
              <a:t>green wall cassette</a:t>
            </a:r>
          </a:p>
          <a:p>
            <a:pPr algn="ctr">
              <a:spcAft>
                <a:spcPts val="0"/>
              </a:spcAft>
              <a:buSzPct val="60000"/>
            </a:pPr>
            <a:r>
              <a:rPr lang="en-US" sz="1600" b="1" dirty="0">
                <a:latin typeface="Calibri" pitchFamily="34" charset="0"/>
              </a:rPr>
              <a:t>p</a:t>
            </a:r>
            <a:r>
              <a:rPr lang="en-US" sz="1600" b="1" dirty="0" smtClean="0">
                <a:latin typeface="Calibri" pitchFamily="34" charset="0"/>
              </a:rPr>
              <a:t>lant substrate</a:t>
            </a:r>
            <a:endParaRPr lang="el-GR" sz="1600" b="1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12" y="1988840"/>
            <a:ext cx="8019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10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CDWs </a:t>
            </a:r>
            <a:r>
              <a:rPr lang="en-US" b="1" dirty="0" smtClean="0">
                <a:latin typeface="Calibri" pitchFamily="34" charset="0"/>
              </a:rPr>
              <a:t>were used  for developing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11 products </a:t>
            </a:r>
            <a:r>
              <a:rPr lang="en-US" b="1" dirty="0" smtClean="0">
                <a:latin typeface="Calibri" pitchFamily="34" charset="0"/>
              </a:rPr>
              <a:t>to be incorporated in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GI panel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81212" y="2388950"/>
            <a:ext cx="178420" cy="6457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>
            <a:off x="4752168" y="2388950"/>
            <a:ext cx="178420" cy="6457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17" y="3212976"/>
            <a:ext cx="16859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17"/>
          <p:cNvSpPr/>
          <p:nvPr/>
        </p:nvSpPr>
        <p:spPr>
          <a:xfrm>
            <a:off x="7868180" y="2420561"/>
            <a:ext cx="178420" cy="6457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0" y="588303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Calibri" pitchFamily="34" charset="0"/>
              </a:rPr>
              <a:t>Involved partners: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NRGIA, LEITAT, CID, UBRUN, NTUA,  COLL, ALCN, </a:t>
            </a:r>
            <a:r>
              <a:rPr lang="en-US" b="1" i="1" dirty="0" err="1" smtClean="0">
                <a:solidFill>
                  <a:srgbClr val="C00000"/>
                </a:solidFill>
                <a:latin typeface="Calibri" pitchFamily="34" charset="0"/>
              </a:rPr>
              <a:t>Cnano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2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617432" y="5381625"/>
            <a:ext cx="2088232" cy="1081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3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6940155" y="4203312"/>
            <a:ext cx="1497439" cy="822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3">
            <a:extLst>
              <a:ext uri="{FF2B5EF4-FFF2-40B4-BE49-F238E27FC236}">
                <a16:creationId xmlns="" xmlns:a16="http://schemas.microsoft.com/office/drawing/2014/main" id="{9D3C45D1-589E-4BA2-BD13-676744839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94" y="4880370"/>
            <a:ext cx="1923196" cy="14401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378" y="2100033"/>
            <a:ext cx="8832777" cy="2342577"/>
            <a:chOff x="239215" y="826371"/>
            <a:chExt cx="8832777" cy="2342577"/>
          </a:xfrm>
        </p:grpSpPr>
        <p:sp>
          <p:nvSpPr>
            <p:cNvPr id="10" name="CuadroTexto 20"/>
            <p:cNvSpPr txBox="1"/>
            <p:nvPr/>
          </p:nvSpPr>
          <p:spPr>
            <a:xfrm>
              <a:off x="1691680" y="2091730"/>
              <a:ext cx="1324148" cy="10772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600" dirty="0">
                  <a:latin typeface="Calibri" pitchFamily="34" charset="0"/>
                </a:rPr>
                <a:t>Processing </a:t>
              </a:r>
              <a:r>
                <a:rPr lang="en-GB" sz="1600" dirty="0" smtClean="0">
                  <a:latin typeface="Calibri" pitchFamily="34" charset="0"/>
                </a:rPr>
                <a:t>(</a:t>
              </a:r>
              <a:r>
                <a:rPr lang="en-GB" sz="1600" dirty="0">
                  <a:latin typeface="Calibri" pitchFamily="34" charset="0"/>
                </a:rPr>
                <a:t>addition of plasticizer</a:t>
              </a:r>
              <a:r>
                <a:rPr lang="en-GB" sz="1600" dirty="0" smtClean="0">
                  <a:latin typeface="Calibri" pitchFamily="34" charset="0"/>
                </a:rPr>
                <a:t>)</a:t>
              </a:r>
            </a:p>
            <a:p>
              <a:pPr lvl="0" algn="ctr"/>
              <a:r>
                <a:rPr lang="en-GB" sz="1600" dirty="0" smtClean="0">
                  <a:latin typeface="Calibri" pitchFamily="34" charset="0"/>
                </a:rPr>
                <a:t> Extrusion</a:t>
              </a:r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1" name="CuadroTexto 26"/>
            <p:cNvSpPr txBox="1"/>
            <p:nvPr/>
          </p:nvSpPr>
          <p:spPr>
            <a:xfrm>
              <a:off x="3347864" y="2492025"/>
              <a:ext cx="1729710" cy="338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HK" sz="1600" dirty="0">
                  <a:latin typeface="Calibri" pitchFamily="34" charset="0"/>
                </a:rPr>
                <a:t>Spinning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2" name="CuadroTexto 27"/>
            <p:cNvSpPr txBox="1"/>
            <p:nvPr/>
          </p:nvSpPr>
          <p:spPr>
            <a:xfrm>
              <a:off x="5311925" y="2504041"/>
              <a:ext cx="3760067" cy="338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HK" sz="1600" dirty="0">
                  <a:latin typeface="Calibri" pitchFamily="34" charset="0"/>
                </a:rPr>
                <a:t>Cutting</a:t>
              </a:r>
              <a:endParaRPr lang="en-US" sz="1600" dirty="0">
                <a:latin typeface="Calibri" pitchFamily="34" charset="0"/>
              </a:endParaRPr>
            </a:p>
          </p:txBody>
        </p:sp>
        <p:pic>
          <p:nvPicPr>
            <p:cNvPr id="13" name="Imagen 19">
              <a:extLst>
                <a:ext uri="{FF2B5EF4-FFF2-40B4-BE49-F238E27FC236}">
                  <a16:creationId xmlns="" xmlns:a16="http://schemas.microsoft.com/office/drawing/2014/main" id="{B2F3986B-D216-42E1-A141-F0D553C11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948" y="836712"/>
              <a:ext cx="886810" cy="1186074"/>
            </a:xfrm>
            <a:prstGeom prst="rect">
              <a:avLst/>
            </a:prstGeom>
          </p:spPr>
        </p:pic>
        <p:sp>
          <p:nvSpPr>
            <p:cNvPr id="14" name="Rectángulo 2048"/>
            <p:cNvSpPr/>
            <p:nvPr/>
          </p:nvSpPr>
          <p:spPr>
            <a:xfrm>
              <a:off x="239215" y="2428757"/>
              <a:ext cx="1261084" cy="56819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Calibri" pitchFamily="34" charset="0"/>
                </a:rPr>
                <a:t>Pellets from CDW</a:t>
              </a:r>
            </a:p>
          </p:txBody>
        </p:sp>
        <p:pic>
          <p:nvPicPr>
            <p:cNvPr id="15" name="Imagen 31">
              <a:extLst>
                <a:ext uri="{FF2B5EF4-FFF2-40B4-BE49-F238E27FC236}">
                  <a16:creationId xmlns="" xmlns:a16="http://schemas.microsoft.com/office/drawing/2014/main" id="{348B7D2D-3682-4FB3-8C73-E45E3367F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826371"/>
              <a:ext cx="1324148" cy="1195298"/>
            </a:xfrm>
            <a:prstGeom prst="rect">
              <a:avLst/>
            </a:prstGeom>
          </p:spPr>
        </p:pic>
        <p:pic>
          <p:nvPicPr>
            <p:cNvPr id="16" name="Imagen 32">
              <a:extLst>
                <a:ext uri="{FF2B5EF4-FFF2-40B4-BE49-F238E27FC236}">
                  <a16:creationId xmlns="" xmlns:a16="http://schemas.microsoft.com/office/drawing/2014/main" id="{BD4182E1-B3D8-4D0A-9B83-D567AFC8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64" y="865860"/>
              <a:ext cx="1729710" cy="1155809"/>
            </a:xfrm>
            <a:prstGeom prst="rect">
              <a:avLst/>
            </a:prstGeom>
          </p:spPr>
        </p:pic>
        <p:pic>
          <p:nvPicPr>
            <p:cNvPr id="17" name="Imagen 35">
              <a:extLst>
                <a:ext uri="{FF2B5EF4-FFF2-40B4-BE49-F238E27FC236}">
                  <a16:creationId xmlns="" xmlns:a16="http://schemas.microsoft.com/office/drawing/2014/main" id="{2B99292E-64D4-4CB7-B272-5E11BEC27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1925" y="853685"/>
              <a:ext cx="1525620" cy="1152128"/>
            </a:xfrm>
            <a:prstGeom prst="rect">
              <a:avLst/>
            </a:prstGeom>
          </p:spPr>
        </p:pic>
        <p:pic>
          <p:nvPicPr>
            <p:cNvPr id="18" name="Imagen 40">
              <a:extLst>
                <a:ext uri="{FF2B5EF4-FFF2-40B4-BE49-F238E27FC236}">
                  <a16:creationId xmlns="" xmlns:a16="http://schemas.microsoft.com/office/drawing/2014/main" id="{8FF85794-DDF7-4161-83A6-F572E3FF3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0992" y="853684"/>
              <a:ext cx="2021000" cy="1152129"/>
            </a:xfrm>
            <a:prstGeom prst="rect">
              <a:avLst/>
            </a:prstGeom>
          </p:spPr>
        </p:pic>
      </p:grpSp>
      <p:graphicFrame>
        <p:nvGraphicFramePr>
          <p:cNvPr id="19" name="Πίνακας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96336"/>
              </p:ext>
            </p:extLst>
          </p:nvPr>
        </p:nvGraphicFramePr>
        <p:xfrm>
          <a:off x="136093" y="4727590"/>
          <a:ext cx="357757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7457"/>
                <a:gridCol w="1080120"/>
              </a:tblGrid>
              <a:tr h="1694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itchFamily="34" charset="0"/>
                        </a:rPr>
                        <a:t>Properties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</a:rPr>
                        <a:t>Length (mm)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itchFamily="34" charset="0"/>
                        </a:rPr>
                        <a:t>6-12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1D1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</a:rPr>
                        <a:t>Aver. Diameter (</a:t>
                      </a:r>
                      <a:r>
                        <a:rPr lang="en-GB" sz="1800" dirty="0"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lang="en-US" sz="1800" dirty="0">
                          <a:effectLst/>
                          <a:latin typeface="Calibri" pitchFamily="34" charset="0"/>
                        </a:rPr>
                        <a:t>m)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itchFamily="34" charset="0"/>
                        </a:rPr>
                        <a:t>59.4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1D1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</a:rPr>
                        <a:t>Density (g/cm</a:t>
                      </a:r>
                      <a:r>
                        <a:rPr lang="en-US" sz="1800" baseline="30000" dirty="0"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itchFamily="34" charset="0"/>
                        </a:rPr>
                        <a:t>0.97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1D1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</a:rPr>
                        <a:t>Tensile Modulus (MPa)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itchFamily="34" charset="0"/>
                        </a:rPr>
                        <a:t>258.60</a:t>
                      </a:r>
                      <a:endParaRPr lang="el-G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29694" y="4511038"/>
            <a:ext cx="192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itchFamily="34" charset="0"/>
              </a:rPr>
              <a:t>PE fibers</a:t>
            </a:r>
            <a:endParaRPr lang="el-GR" b="1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1728" y="4483284"/>
            <a:ext cx="143586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b="1" dirty="0" smtClean="0">
                <a:latin typeface="Calibri" pitchFamily="34" charset="0"/>
              </a:rPr>
              <a:t>8.5 kg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626368" y="5049411"/>
            <a:ext cx="125015" cy="30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6687853" y="5506678"/>
            <a:ext cx="2016224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err="1">
                <a:latin typeface="Calibri" pitchFamily="34" charset="0"/>
              </a:rPr>
              <a:t>geopolymer</a:t>
            </a:r>
            <a:r>
              <a:rPr lang="en-US" b="1" dirty="0">
                <a:latin typeface="Calibri" pitchFamily="34" charset="0"/>
              </a:rPr>
              <a:t> layer</a:t>
            </a:r>
            <a:endParaRPr lang="el-GR" b="1" dirty="0">
              <a:latin typeface="Calibri" pitchFamily="34" charset="0"/>
            </a:endParaRP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Calibri" pitchFamily="34" charset="0"/>
              </a:rPr>
              <a:t>(UBRUN/NTUA)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6" name="Titl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 Fibers</a:t>
            </a:r>
            <a:endParaRPr lang="el-GR" sz="2800" b="1" i="1" dirty="0">
              <a:latin typeface="Calibri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548" y="667340"/>
            <a:ext cx="20536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294" y="1634068"/>
            <a:ext cx="9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itchFamily="34" charset="0"/>
              </a:rPr>
              <a:t>Processing </a:t>
            </a:r>
            <a:endParaRPr lang="el-GR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4</a:t>
            </a:fld>
            <a:endParaRPr lang="cs-CZ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625834" y="574450"/>
            <a:ext cx="7886700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Wood Fibers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737426"/>
            <a:ext cx="149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711159" y="5746424"/>
            <a:ext cx="2159707" cy="60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6711160" y="5019349"/>
            <a:ext cx="2159707" cy="60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4028860" y="5214258"/>
            <a:ext cx="1631022" cy="822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uadroTexto 20"/>
          <p:cNvSpPr txBox="1"/>
          <p:nvPr/>
        </p:nvSpPr>
        <p:spPr>
          <a:xfrm>
            <a:off x="1812915" y="2415529"/>
            <a:ext cx="152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latin typeface="Calibri" pitchFamily="34" charset="0"/>
              </a:rPr>
              <a:t>Filtration  and washing</a:t>
            </a:r>
          </a:p>
        </p:txBody>
      </p:sp>
      <p:grpSp>
        <p:nvGrpSpPr>
          <p:cNvPr id="13" name="Grupo 23"/>
          <p:cNvGrpSpPr/>
          <p:nvPr/>
        </p:nvGrpSpPr>
        <p:grpSpPr>
          <a:xfrm>
            <a:off x="367711" y="1968737"/>
            <a:ext cx="8250285" cy="288032"/>
            <a:chOff x="611560" y="2204864"/>
            <a:chExt cx="8250285" cy="288032"/>
          </a:xfrm>
        </p:grpSpPr>
        <p:grpSp>
          <p:nvGrpSpPr>
            <p:cNvPr id="14" name="Grupo 21"/>
            <p:cNvGrpSpPr/>
            <p:nvPr/>
          </p:nvGrpSpPr>
          <p:grpSpPr>
            <a:xfrm>
              <a:off x="611560" y="2204864"/>
              <a:ext cx="6263236" cy="288032"/>
              <a:chOff x="611560" y="2204864"/>
              <a:chExt cx="6263236" cy="288032"/>
            </a:xfrm>
          </p:grpSpPr>
          <p:grpSp>
            <p:nvGrpSpPr>
              <p:cNvPr id="16" name="Grupo 2"/>
              <p:cNvGrpSpPr/>
              <p:nvPr/>
            </p:nvGrpSpPr>
            <p:grpSpPr>
              <a:xfrm>
                <a:off x="611560" y="2204864"/>
                <a:ext cx="6263236" cy="288032"/>
                <a:chOff x="885535" y="2204864"/>
                <a:chExt cx="6263236" cy="288032"/>
              </a:xfrm>
            </p:grpSpPr>
            <p:sp>
              <p:nvSpPr>
                <p:cNvPr id="20" name="Elipse 1"/>
                <p:cNvSpPr/>
                <p:nvPr/>
              </p:nvSpPr>
              <p:spPr>
                <a:xfrm>
                  <a:off x="885535" y="2204864"/>
                  <a:ext cx="302089" cy="288032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21" name="Elipse 12"/>
                <p:cNvSpPr/>
                <p:nvPr/>
              </p:nvSpPr>
              <p:spPr>
                <a:xfrm>
                  <a:off x="2872584" y="2204864"/>
                  <a:ext cx="302089" cy="288032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22" name="Elipse 13"/>
                <p:cNvSpPr/>
                <p:nvPr/>
              </p:nvSpPr>
              <p:spPr>
                <a:xfrm>
                  <a:off x="4859633" y="2204864"/>
                  <a:ext cx="302089" cy="28803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23" name="Elipse 16"/>
                <p:cNvSpPr/>
                <p:nvPr/>
              </p:nvSpPr>
              <p:spPr>
                <a:xfrm>
                  <a:off x="6846682" y="2204864"/>
                  <a:ext cx="302089" cy="288032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cxnSp>
            <p:nvCxnSpPr>
              <p:cNvPr id="17" name="Conector recto de flecha 4"/>
              <p:cNvCxnSpPr/>
              <p:nvPr/>
            </p:nvCxnSpPr>
            <p:spPr>
              <a:xfrm>
                <a:off x="1129959" y="2348880"/>
                <a:ext cx="128180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/>
              <p:cNvCxnSpPr/>
              <p:nvPr/>
            </p:nvCxnSpPr>
            <p:spPr>
              <a:xfrm>
                <a:off x="3117497" y="2348880"/>
                <a:ext cx="128180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de flecha 18"/>
              <p:cNvCxnSpPr/>
              <p:nvPr/>
            </p:nvCxnSpPr>
            <p:spPr>
              <a:xfrm>
                <a:off x="5004048" y="2363634"/>
                <a:ext cx="128180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Elipse 22"/>
            <p:cNvSpPr/>
            <p:nvPr/>
          </p:nvSpPr>
          <p:spPr>
            <a:xfrm>
              <a:off x="8559756" y="2204864"/>
              <a:ext cx="302089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cxnSp>
        <p:nvCxnSpPr>
          <p:cNvPr id="24" name="Conector recto de flecha 25"/>
          <p:cNvCxnSpPr/>
          <p:nvPr/>
        </p:nvCxnSpPr>
        <p:spPr>
          <a:xfrm>
            <a:off x="6817905" y="2127507"/>
            <a:ext cx="12818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6"/>
          <p:cNvSpPr txBox="1"/>
          <p:nvPr/>
        </p:nvSpPr>
        <p:spPr>
          <a:xfrm>
            <a:off x="3737645" y="2415528"/>
            <a:ext cx="152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latin typeface="Calibri" pitchFamily="34" charset="0"/>
              </a:rPr>
              <a:t>Dried (</a:t>
            </a:r>
            <a:r>
              <a:rPr lang="en-US" sz="1600" dirty="0" smtClean="0">
                <a:latin typeface="Calibri" pitchFamily="34" charset="0"/>
              </a:rPr>
              <a:t>60</a:t>
            </a:r>
            <a:r>
              <a:rPr lang="en-US" sz="1600" baseline="30000" dirty="0" smtClean="0">
                <a:latin typeface="Calibri" pitchFamily="34" charset="0"/>
              </a:rPr>
              <a:t>o</a:t>
            </a:r>
            <a:r>
              <a:rPr lang="en-US" sz="1600" dirty="0" smtClean="0">
                <a:latin typeface="Calibri" pitchFamily="34" charset="0"/>
              </a:rPr>
              <a:t>C </a:t>
            </a:r>
            <a:r>
              <a:rPr lang="en-US" sz="1600" dirty="0">
                <a:latin typeface="Calibri" pitchFamily="34" charset="0"/>
              </a:rPr>
              <a:t>overnight)</a:t>
            </a:r>
          </a:p>
        </p:txBody>
      </p:sp>
      <p:sp>
        <p:nvSpPr>
          <p:cNvPr id="26" name="CuadroTexto 27"/>
          <p:cNvSpPr txBox="1"/>
          <p:nvPr/>
        </p:nvSpPr>
        <p:spPr>
          <a:xfrm>
            <a:off x="5305528" y="2402013"/>
            <a:ext cx="2379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latin typeface="Calibri" pitchFamily="34" charset="0"/>
              </a:rPr>
              <a:t>Obtaining </a:t>
            </a:r>
            <a:r>
              <a:rPr lang="en-US" sz="1600" dirty="0" smtClean="0">
                <a:latin typeface="Calibri" pitchFamily="34" charset="0"/>
              </a:rPr>
              <a:t>individual </a:t>
            </a:r>
            <a:r>
              <a:rPr lang="en-US" sz="1600" dirty="0">
                <a:latin typeface="Calibri" pitchFamily="34" charset="0"/>
              </a:rPr>
              <a:t>fine fibers by mechanical treatment</a:t>
            </a:r>
          </a:p>
        </p:txBody>
      </p:sp>
      <p:pic>
        <p:nvPicPr>
          <p:cNvPr id="27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44692" y="3724639"/>
            <a:ext cx="1213668" cy="991780"/>
          </a:xfrm>
          <a:prstGeom prst="rect">
            <a:avLst/>
          </a:prstGeom>
        </p:spPr>
      </p:pic>
      <p:pic>
        <p:nvPicPr>
          <p:cNvPr id="28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98858" y="3642941"/>
            <a:ext cx="1235394" cy="1155086"/>
          </a:xfrm>
          <a:prstGeom prst="rect">
            <a:avLst/>
          </a:prstGeom>
        </p:spPr>
      </p:pic>
      <p:pic>
        <p:nvPicPr>
          <p:cNvPr id="29" name="Imagen 20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182" y="3634337"/>
            <a:ext cx="1277627" cy="1203844"/>
          </a:xfrm>
          <a:prstGeom prst="rect">
            <a:avLst/>
          </a:prstGeom>
        </p:spPr>
      </p:pic>
      <p:pic>
        <p:nvPicPr>
          <p:cNvPr id="30" name="Picture 2" descr="9bde708d-cdce-4c4e-af01-24e5fb16057c@EURPRD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1529" y="3613695"/>
            <a:ext cx="1123767" cy="11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2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406" y="3571664"/>
            <a:ext cx="1080120" cy="123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ángulo 2048"/>
          <p:cNvSpPr/>
          <p:nvPr/>
        </p:nvSpPr>
        <p:spPr>
          <a:xfrm>
            <a:off x="106973" y="3212976"/>
            <a:ext cx="146298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Calibri" pitchFamily="34" charset="0"/>
              </a:rPr>
              <a:t>MDF chips</a:t>
            </a:r>
          </a:p>
        </p:txBody>
      </p:sp>
      <p:sp>
        <p:nvSpPr>
          <p:cNvPr id="33" name="Rectángulo 36"/>
          <p:cNvSpPr/>
          <p:nvPr/>
        </p:nvSpPr>
        <p:spPr>
          <a:xfrm>
            <a:off x="1648309" y="3212976"/>
            <a:ext cx="173615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itchFamily="34" charset="0"/>
              </a:rPr>
              <a:t>MDF pulp</a:t>
            </a:r>
          </a:p>
        </p:txBody>
      </p:sp>
      <p:sp>
        <p:nvSpPr>
          <p:cNvPr id="34" name="Rectángulo 37"/>
          <p:cNvSpPr/>
          <p:nvPr/>
        </p:nvSpPr>
        <p:spPr>
          <a:xfrm>
            <a:off x="3535258" y="3212976"/>
            <a:ext cx="197284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itchFamily="34" charset="0"/>
              </a:rPr>
              <a:t>MDF fibers dried</a:t>
            </a:r>
          </a:p>
        </p:txBody>
      </p:sp>
      <p:sp>
        <p:nvSpPr>
          <p:cNvPr id="35" name="Rectángulo 38"/>
          <p:cNvSpPr/>
          <p:nvPr/>
        </p:nvSpPr>
        <p:spPr>
          <a:xfrm>
            <a:off x="5652119" y="3212976"/>
            <a:ext cx="150236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itchFamily="34" charset="0"/>
              </a:rPr>
              <a:t>Fiber blocks</a:t>
            </a:r>
          </a:p>
        </p:txBody>
      </p:sp>
      <p:sp>
        <p:nvSpPr>
          <p:cNvPr id="36" name="Rectángulo 39"/>
          <p:cNvSpPr/>
          <p:nvPr/>
        </p:nvSpPr>
        <p:spPr>
          <a:xfrm>
            <a:off x="7261750" y="3212976"/>
            <a:ext cx="172332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itchFamily="34" charset="0"/>
              </a:rPr>
              <a:t>Fine fibers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28860" y="5480878"/>
            <a:ext cx="161334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b="1" dirty="0" smtClean="0">
                <a:latin typeface="Calibri" pitchFamily="34" charset="0"/>
              </a:rPr>
              <a:t>20 kg</a:t>
            </a:r>
            <a:endParaRPr lang="el-GR" b="1" dirty="0">
              <a:latin typeface="Calibr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05796" y="5151628"/>
            <a:ext cx="2257397" cy="1105785"/>
            <a:chOff x="3849596" y="5151628"/>
            <a:chExt cx="2257397" cy="1105785"/>
          </a:xfrm>
        </p:grpSpPr>
        <p:sp>
          <p:nvSpPr>
            <p:cNvPr id="39" name="TextBox 38"/>
            <p:cNvSpPr txBox="1"/>
            <p:nvPr/>
          </p:nvSpPr>
          <p:spPr>
            <a:xfrm>
              <a:off x="3947286" y="5151628"/>
              <a:ext cx="2159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MOC layer (UBRUN)</a:t>
              </a:r>
              <a:endParaRPr lang="el-GR" b="1" dirty="0"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9596" y="5888081"/>
              <a:ext cx="218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PU layer (CID)</a:t>
              </a:r>
              <a:endParaRPr lang="el-GR" b="1" dirty="0">
                <a:latin typeface="Calibri" pitchFamily="34" charset="0"/>
              </a:endParaRPr>
            </a:p>
          </p:txBody>
        </p:sp>
      </p:grpSp>
      <p:cxnSp>
        <p:nvCxnSpPr>
          <p:cNvPr id="41" name="Straight Arrow Connector 40"/>
          <p:cNvCxnSpPr>
            <a:stCxn id="37" idx="3"/>
          </p:cNvCxnSpPr>
          <p:nvPr/>
        </p:nvCxnSpPr>
        <p:spPr>
          <a:xfrm flipV="1">
            <a:off x="5642202" y="5324313"/>
            <a:ext cx="988745" cy="350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40" idx="1"/>
          </p:cNvCxnSpPr>
          <p:nvPr/>
        </p:nvCxnSpPr>
        <p:spPr>
          <a:xfrm>
            <a:off x="5642202" y="5674521"/>
            <a:ext cx="963594" cy="3982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99908" y="5324313"/>
          <a:ext cx="3652429" cy="8083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18893"/>
                <a:gridCol w="1217831"/>
                <a:gridCol w="1215705"/>
              </a:tblGrid>
              <a:tr h="56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length 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μm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Mean diameter (μm)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Fines content (%)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263 ± 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21.6 ± 0.4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41.7 ± 3.2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" name="CuadroTexto 5"/>
          <p:cNvSpPr txBox="1"/>
          <p:nvPr/>
        </p:nvSpPr>
        <p:spPr>
          <a:xfrm>
            <a:off x="14875" y="2404420"/>
            <a:ext cx="146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Hydrothermal </a:t>
            </a:r>
            <a:r>
              <a:rPr lang="en-US" sz="1600" dirty="0" smtClean="0">
                <a:latin typeface="Calibri" pitchFamily="34" charset="0"/>
              </a:rPr>
              <a:t>treatment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(95</a:t>
            </a:r>
            <a:r>
              <a:rPr lang="en-US" sz="1600" baseline="30000" dirty="0" smtClean="0">
                <a:latin typeface="Calibri" pitchFamily="34" charset="0"/>
              </a:rPr>
              <a:t>o</a:t>
            </a:r>
            <a:r>
              <a:rPr lang="en-US" sz="1600" dirty="0" smtClean="0">
                <a:latin typeface="Calibri" pitchFamily="34" charset="0"/>
              </a:rPr>
              <a:t>C</a:t>
            </a:r>
            <a:r>
              <a:rPr lang="en-US" sz="1600" dirty="0">
                <a:latin typeface="Calibri" pitchFamily="34" charset="0"/>
              </a:rPr>
              <a:t>, 30 min)</a:t>
            </a:r>
          </a:p>
        </p:txBody>
      </p:sp>
      <p:sp>
        <p:nvSpPr>
          <p:cNvPr id="45" name="CuadroTexto 28"/>
          <p:cNvSpPr txBox="1"/>
          <p:nvPr/>
        </p:nvSpPr>
        <p:spPr>
          <a:xfrm>
            <a:off x="7562183" y="2429136"/>
            <a:ext cx="158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latin typeface="Calibri" pitchFamily="34" charset="0"/>
              </a:rPr>
              <a:t>Morphological analysis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294" y="1634068"/>
            <a:ext cx="9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libri" pitchFamily="34" charset="0"/>
              </a:rPr>
              <a:t>Processing </a:t>
            </a:r>
            <a:endParaRPr lang="el-GR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9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855830" y="5571310"/>
            <a:ext cx="3344625" cy="680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2349608" y="5420247"/>
            <a:ext cx="96024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5</a:t>
            </a:fld>
            <a:endParaRPr lang="cs-CZ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628650" y="583538"/>
            <a:ext cx="78867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Textile Fibers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724900"/>
            <a:ext cx="149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5"/>
          <p:cNvSpPr txBox="1"/>
          <p:nvPr/>
        </p:nvSpPr>
        <p:spPr>
          <a:xfrm>
            <a:off x="257174" y="223042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1600" dirty="0">
                <a:latin typeface="Calibri" pitchFamily="34" charset="0"/>
              </a:rPr>
              <a:t>Washing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" name="CuadroTexto 20"/>
          <p:cNvSpPr txBox="1"/>
          <p:nvPr/>
        </p:nvSpPr>
        <p:spPr>
          <a:xfrm>
            <a:off x="3131250" y="2235862"/>
            <a:ext cx="91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HK" sz="1600" dirty="0">
                <a:latin typeface="Calibri" pitchFamily="34" charset="0"/>
              </a:rPr>
              <a:t>Cutting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2" name="Grupo 21"/>
          <p:cNvGrpSpPr/>
          <p:nvPr/>
        </p:nvGrpSpPr>
        <p:grpSpPr>
          <a:xfrm>
            <a:off x="772873" y="1609448"/>
            <a:ext cx="7517959" cy="457493"/>
            <a:chOff x="611560" y="2204864"/>
            <a:chExt cx="5577059" cy="327442"/>
          </a:xfrm>
        </p:grpSpPr>
        <p:grpSp>
          <p:nvGrpSpPr>
            <p:cNvPr id="13" name="Grupo 2"/>
            <p:cNvGrpSpPr/>
            <p:nvPr/>
          </p:nvGrpSpPr>
          <p:grpSpPr>
            <a:xfrm>
              <a:off x="611560" y="2204864"/>
              <a:ext cx="5577059" cy="327442"/>
              <a:chOff x="885535" y="2204864"/>
              <a:chExt cx="5577059" cy="327442"/>
            </a:xfrm>
          </p:grpSpPr>
          <p:sp>
            <p:nvSpPr>
              <p:cNvPr id="17" name="Elipse 1"/>
              <p:cNvSpPr/>
              <p:nvPr/>
            </p:nvSpPr>
            <p:spPr>
              <a:xfrm>
                <a:off x="885535" y="2204864"/>
                <a:ext cx="302089" cy="2880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8" name="Elipse 12"/>
              <p:cNvSpPr/>
              <p:nvPr/>
            </p:nvSpPr>
            <p:spPr>
              <a:xfrm>
                <a:off x="2872584" y="2204864"/>
                <a:ext cx="302089" cy="28803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9" name="Elipse 13"/>
              <p:cNvSpPr/>
              <p:nvPr/>
            </p:nvSpPr>
            <p:spPr>
              <a:xfrm>
                <a:off x="4387971" y="2222620"/>
                <a:ext cx="302089" cy="28803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0" name="Elipse 16"/>
              <p:cNvSpPr/>
              <p:nvPr/>
            </p:nvSpPr>
            <p:spPr>
              <a:xfrm>
                <a:off x="6160505" y="2244274"/>
                <a:ext cx="302089" cy="28803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</p:grpSp>
        <p:cxnSp>
          <p:nvCxnSpPr>
            <p:cNvPr id="14" name="Conector recto de flecha 4"/>
            <p:cNvCxnSpPr/>
            <p:nvPr/>
          </p:nvCxnSpPr>
          <p:spPr>
            <a:xfrm>
              <a:off x="1129959" y="2348880"/>
              <a:ext cx="12818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7"/>
            <p:cNvCxnSpPr/>
            <p:nvPr/>
          </p:nvCxnSpPr>
          <p:spPr>
            <a:xfrm flipV="1">
              <a:off x="3010617" y="2363632"/>
              <a:ext cx="1029591" cy="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8"/>
            <p:cNvCxnSpPr/>
            <p:nvPr/>
          </p:nvCxnSpPr>
          <p:spPr>
            <a:xfrm>
              <a:off x="4494810" y="2361848"/>
              <a:ext cx="12818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6"/>
          <p:cNvSpPr txBox="1"/>
          <p:nvPr/>
        </p:nvSpPr>
        <p:spPr>
          <a:xfrm>
            <a:off x="5007828" y="2244449"/>
            <a:ext cx="128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HK" sz="1600" dirty="0">
                <a:latin typeface="Calibri" pitchFamily="34" charset="0"/>
              </a:rPr>
              <a:t>1</a:t>
            </a:r>
            <a:r>
              <a:rPr lang="en-HK" sz="1600" baseline="30000" dirty="0">
                <a:latin typeface="Calibri" pitchFamily="34" charset="0"/>
              </a:rPr>
              <a:t>st</a:t>
            </a:r>
            <a:r>
              <a:rPr lang="en-HK" sz="1600" dirty="0">
                <a:latin typeface="Calibri" pitchFamily="34" charset="0"/>
              </a:rPr>
              <a:t> Grinding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Rectángulo 2048"/>
          <p:cNvSpPr/>
          <p:nvPr/>
        </p:nvSpPr>
        <p:spPr>
          <a:xfrm>
            <a:off x="285517" y="3878109"/>
            <a:ext cx="2064091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Calibri" pitchFamily="34" charset="0"/>
              </a:rPr>
              <a:t>Textiles as </a:t>
            </a:r>
            <a:r>
              <a:rPr lang="es-ES" sz="1600" dirty="0" err="1">
                <a:latin typeface="Calibri" pitchFamily="34" charset="0"/>
              </a:rPr>
              <a:t>received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23" name="Rectángulo 38"/>
          <p:cNvSpPr/>
          <p:nvPr/>
        </p:nvSpPr>
        <p:spPr>
          <a:xfrm>
            <a:off x="2627567" y="3878110"/>
            <a:ext cx="320256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Fibers </a:t>
            </a:r>
            <a:r>
              <a:rPr lang="en-US" sz="1600" dirty="0">
                <a:latin typeface="Calibri" pitchFamily="34" charset="0"/>
              </a:rPr>
              <a:t>obtained after  </a:t>
            </a:r>
            <a:r>
              <a:rPr lang="en-HK" sz="1600" dirty="0">
                <a:latin typeface="Calibri" pitchFamily="34" charset="0"/>
              </a:rPr>
              <a:t>1</a:t>
            </a:r>
            <a:r>
              <a:rPr lang="en-HK" sz="1600" baseline="30000" dirty="0">
                <a:latin typeface="Calibri" pitchFamily="34" charset="0"/>
              </a:rPr>
              <a:t>st</a:t>
            </a:r>
            <a:r>
              <a:rPr lang="en-HK" sz="1600" dirty="0">
                <a:latin typeface="Calibri" pitchFamily="34" charset="0"/>
              </a:rPr>
              <a:t> Grinding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24" name="Imagen 3">
            <a:extLst>
              <a:ext uri="{FF2B5EF4-FFF2-40B4-BE49-F238E27FC236}">
                <a16:creationId xmlns:a16="http://schemas.microsoft.com/office/drawing/2014/main" xmlns="" id="{150C8964-B0C9-4872-B9D8-312466E5D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194" y="4343783"/>
            <a:ext cx="1435107" cy="1077476"/>
          </a:xfrm>
          <a:prstGeom prst="rect">
            <a:avLst/>
          </a:prstGeom>
        </p:spPr>
      </p:pic>
      <p:pic>
        <p:nvPicPr>
          <p:cNvPr id="25" name="Imagen 29">
            <a:extLst>
              <a:ext uri="{FF2B5EF4-FFF2-40B4-BE49-F238E27FC236}">
                <a16:creationId xmlns:a16="http://schemas.microsoft.com/office/drawing/2014/main" xmlns="" id="{514FA858-23B3-42A1-9BFB-23D0E90C7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0" y="4323116"/>
            <a:ext cx="1572552" cy="1192607"/>
          </a:xfrm>
          <a:prstGeom prst="rect">
            <a:avLst/>
          </a:prstGeom>
        </p:spPr>
      </p:pic>
      <p:pic>
        <p:nvPicPr>
          <p:cNvPr id="26" name="Imagen 31">
            <a:extLst>
              <a:ext uri="{FF2B5EF4-FFF2-40B4-BE49-F238E27FC236}">
                <a16:creationId xmlns:a16="http://schemas.microsoft.com/office/drawing/2014/main" xmlns="" id="{08AC7EC6-BFC4-4232-9907-C6964D20B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63" y="2813066"/>
            <a:ext cx="673596" cy="1319619"/>
          </a:xfrm>
          <a:prstGeom prst="rect">
            <a:avLst/>
          </a:prstGeom>
        </p:spPr>
      </p:pic>
      <p:pic>
        <p:nvPicPr>
          <p:cNvPr id="27" name="Imagen 32">
            <a:extLst>
              <a:ext uri="{FF2B5EF4-FFF2-40B4-BE49-F238E27FC236}">
                <a16:creationId xmlns:a16="http://schemas.microsoft.com/office/drawing/2014/main" xmlns="" id="{4E1B80F1-6121-47A4-87C8-3D69B1FCF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92" y="2827268"/>
            <a:ext cx="696477" cy="1160795"/>
          </a:xfrm>
          <a:prstGeom prst="rect">
            <a:avLst/>
          </a:prstGeom>
        </p:spPr>
      </p:pic>
      <p:pic>
        <p:nvPicPr>
          <p:cNvPr id="28" name="Imagen 33">
            <a:extLst>
              <a:ext uri="{FF2B5EF4-FFF2-40B4-BE49-F238E27FC236}">
                <a16:creationId xmlns:a16="http://schemas.microsoft.com/office/drawing/2014/main" xmlns="" id="{0443FC8A-7EFC-4FA9-BFF6-C16062006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496" y="2689580"/>
            <a:ext cx="1585792" cy="1188530"/>
          </a:xfrm>
          <a:prstGeom prst="rect">
            <a:avLst/>
          </a:prstGeom>
        </p:spPr>
      </p:pic>
      <p:pic>
        <p:nvPicPr>
          <p:cNvPr id="29" name="Imagen 37">
            <a:extLst>
              <a:ext uri="{FF2B5EF4-FFF2-40B4-BE49-F238E27FC236}">
                <a16:creationId xmlns:a16="http://schemas.microsoft.com/office/drawing/2014/main" xmlns="" id="{28A84679-2BA2-44DA-85E9-D6550EF3E7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633" y="4343783"/>
            <a:ext cx="1425630" cy="1171940"/>
          </a:xfrm>
          <a:prstGeom prst="rect">
            <a:avLst/>
          </a:prstGeom>
        </p:spPr>
      </p:pic>
      <p:pic>
        <p:nvPicPr>
          <p:cNvPr id="30" name="Imagen 41">
            <a:extLst>
              <a:ext uri="{FF2B5EF4-FFF2-40B4-BE49-F238E27FC236}">
                <a16:creationId xmlns:a16="http://schemas.microsoft.com/office/drawing/2014/main" xmlns="" id="{444377F0-1319-49B6-8D98-0E3642BE46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831" y="2846354"/>
            <a:ext cx="1585796" cy="777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35626" y="5731643"/>
            <a:ext cx="97422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b="1" dirty="0" smtClean="0">
                <a:latin typeface="Calibri" pitchFamily="34" charset="0"/>
              </a:rPr>
              <a:t>6.5 kg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04494" y="5881976"/>
            <a:ext cx="1296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71622" y="5732820"/>
            <a:ext cx="332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Substrate in green wall (ALCN) 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6" name="Rectángulo 39"/>
          <p:cNvSpPr/>
          <p:nvPr/>
        </p:nvSpPr>
        <p:spPr>
          <a:xfrm>
            <a:off x="6157546" y="3878110"/>
            <a:ext cx="3015143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Fibers </a:t>
            </a:r>
            <a:r>
              <a:rPr lang="en-US" sz="1600" dirty="0">
                <a:latin typeface="Calibri" pitchFamily="34" charset="0"/>
              </a:rPr>
              <a:t>obtained after </a:t>
            </a:r>
            <a:r>
              <a:rPr lang="en-HK" sz="1600" dirty="0">
                <a:latin typeface="Calibri" pitchFamily="34" charset="0"/>
              </a:rPr>
              <a:t>2</a:t>
            </a:r>
            <a:r>
              <a:rPr lang="en-HK" sz="1600" baseline="30000" dirty="0">
                <a:latin typeface="Calibri" pitchFamily="34" charset="0"/>
              </a:rPr>
              <a:t>nd</a:t>
            </a:r>
            <a:r>
              <a:rPr lang="en-HK" sz="1600" dirty="0">
                <a:latin typeface="Calibri" pitchFamily="34" charset="0"/>
              </a:rPr>
              <a:t> Grinding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7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056318" cy="1138554"/>
          </a:xfrm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Geopolymer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layer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6</a:t>
            </a:fld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817" y="641588"/>
            <a:ext cx="606098" cy="53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385" y="685895"/>
            <a:ext cx="1085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219833" y="1681203"/>
            <a:ext cx="6659209" cy="3116266"/>
            <a:chOff x="1259632" y="832587"/>
            <a:chExt cx="7398602" cy="4028542"/>
          </a:xfrm>
        </p:grpSpPr>
        <p:grpSp>
          <p:nvGrpSpPr>
            <p:cNvPr id="10" name="Group 9"/>
            <p:cNvGrpSpPr/>
            <p:nvPr/>
          </p:nvGrpSpPr>
          <p:grpSpPr>
            <a:xfrm>
              <a:off x="2578641" y="832587"/>
              <a:ext cx="4873679" cy="3532517"/>
              <a:chOff x="305626" y="1077228"/>
              <a:chExt cx="5130471" cy="4155486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626" y="4324473"/>
                <a:ext cx="5087912" cy="90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626" y="1077228"/>
                <a:ext cx="5130471" cy="3247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ight Brace 10"/>
            <p:cNvSpPr/>
            <p:nvPr/>
          </p:nvSpPr>
          <p:spPr>
            <a:xfrm>
              <a:off x="7461779" y="1031642"/>
              <a:ext cx="270130" cy="1665476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6691140" y="2894034"/>
              <a:ext cx="3088313" cy="845875"/>
            </a:xfrm>
            <a:prstGeom prst="bentArrow">
              <a:avLst>
                <a:gd name="adj1" fmla="val 25000"/>
                <a:gd name="adj2" fmla="val 25783"/>
                <a:gd name="adj3" fmla="val 21866"/>
                <a:gd name="adj4" fmla="val 43750"/>
              </a:avLst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123728" y="1196752"/>
              <a:ext cx="360040" cy="3168352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Bent Arrow 13"/>
            <p:cNvSpPr/>
            <p:nvPr/>
          </p:nvSpPr>
          <p:spPr>
            <a:xfrm rot="5400000">
              <a:off x="579571" y="3316973"/>
              <a:ext cx="2224217" cy="864096"/>
            </a:xfrm>
            <a:prstGeom prst="bentArrow">
              <a:avLst>
                <a:gd name="adj1" fmla="val 25000"/>
                <a:gd name="adj2" fmla="val 24305"/>
                <a:gd name="adj3" fmla="val 25000"/>
                <a:gd name="adj4" fmla="val 43750"/>
              </a:avLst>
            </a:prstGeom>
            <a:solidFill>
              <a:srgbClr val="009900"/>
            </a:solidFill>
            <a:scene3d>
              <a:camera prst="orthographicFront">
                <a:rot lat="960000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0415" y="4797469"/>
            <a:ext cx="8674820" cy="1847045"/>
            <a:chOff x="35495" y="4769949"/>
            <a:chExt cx="8835273" cy="2240254"/>
          </a:xfrm>
        </p:grpSpPr>
        <p:pic>
          <p:nvPicPr>
            <p:cNvPr id="26" name="Εικόνα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7893" y="4769949"/>
              <a:ext cx="1543792" cy="1755396"/>
            </a:xfrm>
            <a:prstGeom prst="rect">
              <a:avLst/>
            </a:prstGeom>
          </p:spPr>
        </p:pic>
        <p:pic>
          <p:nvPicPr>
            <p:cNvPr id="27" name="Εικόνα 47" descr="C:\Users\LAB-ST5\Dropbox\MRDunit\GreenInstruct\PHOTOS\REF\CDW5\TAGUCHI\C5_TAG_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427" y="4769949"/>
              <a:ext cx="1512168" cy="175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595501" y="4926748"/>
              <a:ext cx="2275267" cy="172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600" b="1" dirty="0">
                  <a:solidFill>
                    <a:srgbClr val="006600"/>
                  </a:solidFill>
                  <a:latin typeface="Calibri" pitchFamily="34" charset="0"/>
                </a:rPr>
                <a:t>Precast component</a:t>
              </a:r>
              <a:endParaRPr lang="el-GR" sz="1600" b="1" dirty="0">
                <a:solidFill>
                  <a:srgbClr val="006600"/>
                </a:solidFill>
                <a:latin typeface="Calibri" pitchFamily="3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Comp. strength: 43 </a:t>
              </a:r>
              <a:r>
                <a:rPr lang="en-US" sz="1600" b="1" dirty="0" err="1" smtClean="0">
                  <a:latin typeface="Calibri" pitchFamily="34" charset="0"/>
                </a:rPr>
                <a:t>MPa</a:t>
              </a:r>
              <a:endParaRPr lang="en-US" sz="1600" b="1" dirty="0" smtClean="0">
                <a:latin typeface="Calibri" pitchFamily="3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Flex. strength:   4 </a:t>
              </a:r>
              <a:r>
                <a:rPr lang="en-US" sz="1600" b="1" dirty="0" err="1" smtClean="0">
                  <a:latin typeface="Calibri" pitchFamily="34" charset="0"/>
                </a:rPr>
                <a:t>MPa</a:t>
              </a:r>
              <a:r>
                <a:rPr lang="en-US" sz="1600" b="1" dirty="0" smtClean="0">
                  <a:latin typeface="Calibri" pitchFamily="34" charset="0"/>
                </a:rPr>
                <a:t>  </a:t>
              </a: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Density:   2 g/cm</a:t>
              </a:r>
              <a:r>
                <a:rPr lang="en-US" sz="1600" b="1" baseline="30000" dirty="0" smtClean="0">
                  <a:latin typeface="Calibri" pitchFamily="34" charset="0"/>
                </a:rPr>
                <a:t>3</a:t>
              </a: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CDW content: 91% w/w</a:t>
              </a:r>
              <a:endParaRPr lang="el-GR" sz="1600" b="1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495" y="4950844"/>
              <a:ext cx="3122397" cy="205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006600"/>
                  </a:solidFill>
                  <a:latin typeface="Calibri" pitchFamily="34" charset="0"/>
                </a:rPr>
                <a:t>Lightweight component</a:t>
              </a: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Comp. strength:  15 </a:t>
              </a:r>
              <a:r>
                <a:rPr lang="en-US" sz="1600" b="1" dirty="0" err="1" smtClean="0">
                  <a:latin typeface="Calibri" pitchFamily="34" charset="0"/>
                </a:rPr>
                <a:t>MPa</a:t>
              </a:r>
              <a:endParaRPr lang="en-US" sz="1600" b="1" dirty="0" smtClean="0">
                <a:latin typeface="Calibri" pitchFamily="3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Flex. Strength: 3.2 </a:t>
              </a:r>
              <a:r>
                <a:rPr lang="en-US" sz="1600" b="1" dirty="0" err="1" smtClean="0">
                  <a:latin typeface="Calibri" pitchFamily="34" charset="0"/>
                </a:rPr>
                <a:t>MPa</a:t>
              </a:r>
              <a:endParaRPr lang="en-US" sz="1600" b="1" dirty="0" smtClean="0">
                <a:latin typeface="Calibri" pitchFamily="3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b="1" dirty="0" smtClean="0">
                  <a:latin typeface="Calibri" pitchFamily="34" charset="0"/>
                </a:rPr>
                <a:t>Density: 1.3 g/cm</a:t>
              </a:r>
              <a:r>
                <a:rPr lang="en-US" sz="1600" b="1" baseline="30000" dirty="0" smtClean="0">
                  <a:latin typeface="Calibri" pitchFamily="34" charset="0"/>
                </a:rPr>
                <a:t>3</a:t>
              </a:r>
              <a:endParaRPr lang="en-US" sz="1600" b="1" baseline="30000" dirty="0">
                <a:latin typeface="Calibri" pitchFamily="3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z="1600" b="1" dirty="0">
                  <a:latin typeface="Calibri" pitchFamily="34" charset="0"/>
                </a:rPr>
                <a:t>CDW content: 92% </a:t>
              </a:r>
              <a:r>
                <a:rPr lang="en-US" sz="1600" b="1" dirty="0" smtClean="0">
                  <a:latin typeface="Calibri" pitchFamily="34" charset="0"/>
                </a:rPr>
                <a:t>w/w</a:t>
              </a:r>
              <a:endParaRPr lang="el-GR" sz="1600" b="1" dirty="0">
                <a:latin typeface="Calibri" pitchFamily="34" charset="0"/>
              </a:endParaRPr>
            </a:p>
            <a:p>
              <a:pPr>
                <a:spcAft>
                  <a:spcPts val="200"/>
                </a:spcAft>
              </a:pPr>
              <a:endParaRPr lang="el-GR" sz="16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18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18357"/>
            <a:ext cx="1027430" cy="365125"/>
          </a:xfrm>
        </p:spPr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118357"/>
            <a:ext cx="3158490" cy="365125"/>
          </a:xfrm>
        </p:spPr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118357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7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301316" y="5582809"/>
            <a:ext cx="1946098" cy="746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4" descr="C:\Users\LAB-ST5\Desktop\IMG_20190524_142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535" y="1045353"/>
            <a:ext cx="22004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7" descr="C:\Users\LAB-ST5\Desktop\IMG_20190524_142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86" y="1061777"/>
            <a:ext cx="2200470" cy="16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9504" y="2616670"/>
            <a:ext cx="220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>
                <a:latin typeface="Calibri" pitchFamily="34" charset="0"/>
              </a:rPr>
              <a:t>Geopolymer</a:t>
            </a:r>
            <a:r>
              <a:rPr lang="en-US" sz="1400" b="1" i="1" dirty="0">
                <a:latin typeface="Calibri" pitchFamily="34" charset="0"/>
              </a:rPr>
              <a:t> </a:t>
            </a:r>
            <a:r>
              <a:rPr lang="en-US" sz="1400" b="1" i="1" dirty="0" smtClean="0">
                <a:latin typeface="Calibri" pitchFamily="34" charset="0"/>
              </a:rPr>
              <a:t>layer showing warping/cracking</a:t>
            </a:r>
            <a:endParaRPr lang="el-GR" sz="1400" i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0886" y="2663281"/>
            <a:ext cx="22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Calibri" pitchFamily="34" charset="0"/>
              </a:rPr>
              <a:t>Final </a:t>
            </a:r>
            <a:r>
              <a:rPr lang="en-US" sz="1400" b="1" i="1" dirty="0" err="1" smtClean="0">
                <a:latin typeface="Calibri" pitchFamily="34" charset="0"/>
              </a:rPr>
              <a:t>geopolymer</a:t>
            </a:r>
            <a:r>
              <a:rPr lang="en-US" sz="1400" b="1" i="1" dirty="0" smtClean="0">
                <a:latin typeface="Calibri" pitchFamily="34" charset="0"/>
              </a:rPr>
              <a:t> layer </a:t>
            </a:r>
          </a:p>
        </p:txBody>
      </p:sp>
      <p:graphicFrame>
        <p:nvGraphicFramePr>
          <p:cNvPr id="12" name="Πίνακας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18160"/>
              </p:ext>
            </p:extLst>
          </p:nvPr>
        </p:nvGraphicFramePr>
        <p:xfrm>
          <a:off x="922195" y="3161788"/>
          <a:ext cx="7355028" cy="236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555"/>
                <a:gridCol w="869231"/>
                <a:gridCol w="2607692"/>
                <a:gridCol w="1203550"/>
              </a:tblGrid>
              <a:tr h="3937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Calibri" pitchFamily="34" charset="0"/>
                        </a:rPr>
                        <a:t>Properties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</a:tr>
              <a:tr h="32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Specific Heat </a:t>
                      </a:r>
                      <a:r>
                        <a:rPr lang="en-GB" sz="1200" kern="1200" dirty="0" smtClean="0">
                          <a:effectLst/>
                          <a:latin typeface="Calibri" pitchFamily="34" charset="0"/>
                        </a:rPr>
                        <a:t>(kJ/kg</a:t>
                      </a:r>
                      <a:r>
                        <a:rPr lang="en-GB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lang="en-GB" sz="1200" kern="1200" dirty="0" smtClean="0">
                          <a:effectLst/>
                          <a:latin typeface="Calibri" pitchFamily="34" charset="0"/>
                        </a:rPr>
                        <a:t>°</a:t>
                      </a: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C)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0.9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Compressive</a:t>
                      </a:r>
                      <a:r>
                        <a:rPr lang="en-GB" sz="1200" b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Strength</a:t>
                      </a:r>
                      <a:r>
                        <a:rPr lang="en-GB" sz="12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(MPa)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15.3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Thermal Conductivity (W/</a:t>
                      </a:r>
                      <a:r>
                        <a:rPr lang="en-GB" sz="1200" kern="1200" dirty="0" err="1"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lang="en-GB" sz="1200" kern="1200" baseline="30000" dirty="0" err="1"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lang="en-GB" sz="1200" kern="1200" dirty="0" err="1"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0.45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Water absorption (%)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4.1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Density </a:t>
                      </a:r>
                      <a:r>
                        <a:rPr lang="en-GB" sz="1200" kern="1200" dirty="0" smtClean="0">
                          <a:effectLst/>
                          <a:latin typeface="Calibri" pitchFamily="34" charset="0"/>
                        </a:rPr>
                        <a:t>(kg/m</a:t>
                      </a:r>
                      <a:r>
                        <a:rPr lang="en-GB" sz="1200" kern="1200" baseline="30000" dirty="0" smtClean="0"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1300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Sorptivity</a:t>
                      </a:r>
                      <a:r>
                        <a:rPr lang="en-GB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(mm/min</a:t>
                      </a:r>
                      <a:r>
                        <a:rPr lang="en-GB" sz="1200" b="1" kern="1200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lang="en-GB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0.18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Poisson's Ratio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0.11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Wet – dry cycles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Stable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Young's modulus (</a:t>
                      </a:r>
                      <a:r>
                        <a:rPr lang="en-GB" sz="1200" kern="1200" dirty="0" err="1">
                          <a:effectLst/>
                          <a:latin typeface="Calibri" pitchFamily="34" charset="0"/>
                        </a:rPr>
                        <a:t>GPa</a:t>
                      </a: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1.3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Flammability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inflammable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Calibri" pitchFamily="34" charset="0"/>
                        </a:rPr>
                        <a:t>Tensile Resistance (MPa)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itchFamily="34" charset="0"/>
                        </a:rPr>
                        <a:t>3.2</a:t>
                      </a:r>
                      <a:endParaRPr lang="el-GR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CDW content (wt. %)</a:t>
                      </a:r>
                      <a:endParaRPr lang="el-GR" sz="12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  <a:endParaRPr lang="el-G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5357" y="773744"/>
            <a:ext cx="434414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i="1" u="sng" dirty="0" smtClean="0">
                <a:solidFill>
                  <a:schemeClr val="accent4"/>
                </a:solidFill>
                <a:latin typeface="Calibri" pitchFamily="34" charset="0"/>
              </a:rPr>
              <a:t>Issues due to the dimensions of the layers</a:t>
            </a:r>
          </a:p>
          <a:p>
            <a:pPr algn="ctr">
              <a:spcAft>
                <a:spcPts val="1200"/>
              </a:spcAft>
            </a:pPr>
            <a:endParaRPr lang="en-US" sz="1600" b="1" i="1" u="sng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 marL="87312">
              <a:spcAft>
                <a:spcPts val="1200"/>
              </a:spcAft>
              <a:buSzPct val="61000"/>
            </a:pPr>
            <a:r>
              <a:rPr lang="en-US" sz="1600" b="1" dirty="0" smtClean="0">
                <a:latin typeface="Calibri" pitchFamily="34" charset="0"/>
              </a:rPr>
              <a:t>    drying shrinkage	                 warping/cracking</a:t>
            </a:r>
          </a:p>
          <a:p>
            <a:pPr marL="87312">
              <a:spcAft>
                <a:spcPts val="1200"/>
              </a:spcAft>
              <a:buSzPct val="61000"/>
            </a:pPr>
            <a:endParaRPr lang="en-US" sz="1600" b="1" dirty="0">
              <a:latin typeface="Calibri" pitchFamily="34" charset="0"/>
            </a:endParaRPr>
          </a:p>
          <a:p>
            <a:pPr marL="87312">
              <a:spcAft>
                <a:spcPts val="300"/>
              </a:spcAft>
              <a:buSzPct val="61000"/>
            </a:pPr>
            <a:r>
              <a:rPr lang="en-US" sz="1600" b="1" dirty="0" smtClean="0">
                <a:latin typeface="Calibri" pitchFamily="34" charset="0"/>
              </a:rPr>
              <a:t>increase </a:t>
            </a:r>
            <a:r>
              <a:rPr lang="en-US" sz="1600" b="1" dirty="0">
                <a:latin typeface="Calibri" pitchFamily="34" charset="0"/>
              </a:rPr>
              <a:t>fiber </a:t>
            </a:r>
            <a:r>
              <a:rPr lang="en-US" sz="1600" b="1" dirty="0" smtClean="0">
                <a:latin typeface="Calibri" pitchFamily="34" charset="0"/>
              </a:rPr>
              <a:t>length	                   add 6% CAC</a:t>
            </a:r>
          </a:p>
          <a:p>
            <a:pPr marL="87312">
              <a:spcAft>
                <a:spcPts val="300"/>
              </a:spcAft>
              <a:buSzPct val="61000"/>
            </a:pPr>
            <a:r>
              <a:rPr lang="en-US" sz="1600" b="1" dirty="0" smtClean="0">
                <a:latin typeface="Calibri" pitchFamily="34" charset="0"/>
              </a:rPr>
              <a:t>    from 6 to 12 mm	                 cure under lid</a:t>
            </a:r>
            <a:endParaRPr lang="en-US" sz="1600" b="1" dirty="0">
              <a:latin typeface="Calibri" pitchFamily="34" charset="0"/>
            </a:endParaRPr>
          </a:p>
          <a:p>
            <a:pPr marL="87312">
              <a:buSzPct val="61000"/>
            </a:pPr>
            <a:r>
              <a:rPr lang="en-US" sz="1600" b="1" dirty="0" smtClean="0">
                <a:latin typeface="Calibri" pitchFamily="34" charset="0"/>
              </a:rPr>
              <a:t>	</a:t>
            </a:r>
            <a:endParaRPr lang="el-GR" sz="1600" b="1" dirty="0"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153470" y="1980166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>
            <a:off x="3385718" y="1962171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25478" y="1061777"/>
            <a:ext cx="109195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17430" y="1061777"/>
            <a:ext cx="12123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06138" y="5785090"/>
            <a:ext cx="194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COOLH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27200" y="5546050"/>
            <a:ext cx="1946182" cy="76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47895" y="5965843"/>
            <a:ext cx="12579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32419" y="5793912"/>
            <a:ext cx="1944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12.5 m</a:t>
            </a:r>
            <a:r>
              <a:rPr lang="en-US" b="1" baseline="30000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/240 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 foam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layer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8</a:t>
            </a:fld>
            <a:endParaRPr lang="cs-CZ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724900"/>
            <a:ext cx="1381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264" y="201356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</a:t>
            </a:r>
            <a:r>
              <a:rPr lang="en-US" b="1" baseline="30000" dirty="0" smtClean="0">
                <a:latin typeface="Calibri" pitchFamily="34" charset="0"/>
              </a:rPr>
              <a:t>st</a:t>
            </a:r>
            <a:r>
              <a:rPr lang="en-US" b="1" dirty="0" smtClean="0">
                <a:latin typeface="Calibri" pitchFamily="34" charset="0"/>
              </a:rPr>
              <a:t>  approach: produce fresh PU from recycled PU 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9838" y="172215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too high density</a:t>
            </a:r>
            <a:endParaRPr lang="el-GR" sz="1600" b="1" i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9838" y="2198229"/>
            <a:ext cx="2820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>
                <a:latin typeface="Calibri" pitchFamily="34" charset="0"/>
              </a:rPr>
              <a:t>too low mechanical properties </a:t>
            </a:r>
            <a:endParaRPr lang="el-GR" sz="1600" b="1" i="1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5173816" y="1891430"/>
            <a:ext cx="978661" cy="306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5173816" y="2198229"/>
            <a:ext cx="978661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185" y="276642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</a:t>
            </a:r>
            <a:r>
              <a:rPr lang="en-US" b="1" baseline="30000" dirty="0" smtClean="0">
                <a:latin typeface="Calibri" pitchFamily="34" charset="0"/>
              </a:rPr>
              <a:t>nd</a:t>
            </a:r>
            <a:r>
              <a:rPr lang="en-US" b="1" dirty="0" smtClean="0">
                <a:latin typeface="Calibri" pitchFamily="34" charset="0"/>
              </a:rPr>
              <a:t> approach: use pristine PU – use CDWs as fillers </a:t>
            </a:r>
            <a:endParaRPr lang="el-GR" b="1" dirty="0">
              <a:latin typeface="Calibri" pitchFamily="34" charset="0"/>
            </a:endParaRPr>
          </a:p>
        </p:txBody>
      </p:sp>
      <p:pic>
        <p:nvPicPr>
          <p:cNvPr id="14" name="Picture 2" descr="9bde708d-cdce-4c4e-af01-24e5fb16057c@EURPRD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2477" y="2618400"/>
            <a:ext cx="838207" cy="89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9" descr="U:\carpeta JAalduncin\Proyecto EeB4-GREEN INSTRUCT\Green Instruct WP7\Deliverable D7.1\PU Foam 1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467" y="2618400"/>
            <a:ext cx="954536" cy="8911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5237737" y="29510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42173" y="3668871"/>
            <a:ext cx="9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PU foam</a:t>
            </a:r>
            <a:endParaRPr lang="el-GR" sz="1600" b="1" i="1" dirty="0">
              <a:latin typeface="Calibri" pitchFamily="34" charset="0"/>
            </a:endParaRPr>
          </a:p>
        </p:txBody>
      </p:sp>
      <p:graphicFrame>
        <p:nvGraphicFramePr>
          <p:cNvPr id="19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79083"/>
              </p:ext>
            </p:extLst>
          </p:nvPr>
        </p:nvGraphicFramePr>
        <p:xfrm>
          <a:off x="575557" y="3148466"/>
          <a:ext cx="4968551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636"/>
                <a:gridCol w="993710"/>
                <a:gridCol w="1126205"/>
              </a:tblGrid>
              <a:tr h="23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Soft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</a:rPr>
                        <a:t>Rigid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CDW PU foam (%)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1.5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CDW Wood fibers (%)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0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2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Density (kg/m</a:t>
                      </a:r>
                      <a:r>
                        <a:rPr lang="es-ES_tradnl" sz="1600" kern="1200" baseline="30000" dirty="0"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itchFamily="34" charset="0"/>
                        </a:rPr>
                        <a:t>24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itchFamily="34" charset="0"/>
                        </a:rPr>
                        <a:t>46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Compression Strength (MPa)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itchFamily="34" charset="0"/>
                        </a:rPr>
                        <a:t>0.015</a:t>
                      </a:r>
                      <a:endParaRPr lang="el-GR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0.113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Tensile strength (MPa)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0.023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0.239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 Modulus 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0.518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2.919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3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kern="1200" dirty="0">
                          <a:effectLst/>
                          <a:latin typeface="Calibri" pitchFamily="34" charset="0"/>
                        </a:rPr>
                        <a:t>Thermal Conductivity </a:t>
                      </a:r>
                      <a:r>
                        <a:rPr lang="el-GR" sz="1600" kern="1200" dirty="0"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lang="el-GR" sz="1600" kern="1200" dirty="0" smtClean="0">
                          <a:effectLst/>
                          <a:latin typeface="Calibri" pitchFamily="34" charset="0"/>
                        </a:rPr>
                        <a:t>W/m</a:t>
                      </a:r>
                      <a:r>
                        <a:rPr lang="en-US" sz="1600" kern="1200" baseline="30000" dirty="0" smtClean="0"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lang="el-GR" sz="1600" kern="1200" dirty="0" smtClean="0"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lang="el-GR" sz="1600" kern="1200" dirty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0.0338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itchFamily="34" charset="0"/>
                        </a:rPr>
                        <a:t>0.024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976" y="4291013"/>
            <a:ext cx="2476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3715796" y="5655524"/>
            <a:ext cx="2152348" cy="78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3771074" y="5875647"/>
            <a:ext cx="209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COOL/AVR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7249" y="5631031"/>
            <a:ext cx="2005579" cy="804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56585" y="6045535"/>
            <a:ext cx="1296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7249" y="5884469"/>
            <a:ext cx="200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95 m</a:t>
            </a:r>
            <a:r>
              <a:rPr lang="en-US" b="1" baseline="30000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/85 kg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64147" y="3668871"/>
            <a:ext cx="128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wood fibers</a:t>
            </a:r>
            <a:endParaRPr lang="el-GR" sz="16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0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659833" y="4305520"/>
            <a:ext cx="1471626" cy="78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13855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Magnesium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Oxychloride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Cement (MOC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el-GR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4B4C-C61B-604F-929D-6902A32851CE}" type="datetime1">
              <a:rPr lang="cs-CZ" smtClean="0"/>
              <a:t>10.10.2019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24th October 2019, Bari, Italy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9</a:t>
            </a:fld>
            <a:endParaRPr lang="cs-CZ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935" y="719615"/>
            <a:ext cx="1085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Πίνακας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26117"/>
              </p:ext>
            </p:extLst>
          </p:nvPr>
        </p:nvGraphicFramePr>
        <p:xfrm>
          <a:off x="179512" y="3947541"/>
          <a:ext cx="4968552" cy="2363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4934"/>
                <a:gridCol w="1243618"/>
              </a:tblGrid>
              <a:tr h="3669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Properties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</a:tr>
              <a:tr h="46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Compressive strength (</a:t>
                      </a:r>
                      <a:r>
                        <a:rPr lang="en-GB" sz="1400" b="1" dirty="0" err="1" smtClean="0">
                          <a:effectLst/>
                          <a:latin typeface="Calibri" pitchFamily="34" charset="0"/>
                        </a:rPr>
                        <a:t>MPa</a:t>
                      </a: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41.9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48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</a:rPr>
                        <a:t>Tensile strength (</a:t>
                      </a:r>
                      <a:r>
                        <a:rPr lang="en-US" sz="1400" b="1" dirty="0" err="1" smtClean="0">
                          <a:effectLst/>
                          <a:latin typeface="Calibri" pitchFamily="34" charset="0"/>
                        </a:rPr>
                        <a:t>MPa</a:t>
                      </a:r>
                      <a:r>
                        <a:rPr lang="en-US" sz="1400" b="1" dirty="0" smtClean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10.4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4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Young's modulus  (</a:t>
                      </a:r>
                      <a:r>
                        <a:rPr lang="en-GB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GPa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2.7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Density  (kg/m</a:t>
                      </a:r>
                      <a:r>
                        <a:rPr lang="en-GB" sz="1400" b="1" baseline="30000" dirty="0" smtClean="0"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en-GB" sz="1400" b="1" baseline="0" dirty="0" smtClean="0">
                          <a:effectLst/>
                          <a:latin typeface="Calibri" pitchFamily="34" charset="0"/>
                        </a:rPr>
                        <a:t>)</a:t>
                      </a:r>
                      <a:endParaRPr lang="el-GR" sz="1400" b="1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1050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6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</a:rPr>
                        <a:t>Thermal conductivity </a:t>
                      </a:r>
                      <a:r>
                        <a:rPr lang="en-US" sz="1400" b="1" baseline="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(W.m</a:t>
                      </a:r>
                      <a:r>
                        <a:rPr lang="en-GB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.°C</a:t>
                      </a:r>
                      <a:r>
                        <a:rPr lang="en-GB" sz="14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A86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itchFamily="34" charset="0"/>
                        </a:rPr>
                        <a:t>0.31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832205" y="3134828"/>
            <a:ext cx="3168352" cy="100811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832205" y="33464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20% w/w CDW  content </a:t>
            </a:r>
          </a:p>
          <a:p>
            <a:pPr algn="ctr"/>
            <a:r>
              <a:rPr lang="en-US" sz="1400" b="1" i="1" dirty="0" smtClean="0">
                <a:latin typeface="Calibri" pitchFamily="34" charset="0"/>
              </a:rPr>
              <a:t>(aggregates, fibers, saw dust)</a:t>
            </a:r>
            <a:endParaRPr lang="el-GR" b="1" dirty="0">
              <a:latin typeface="Calibr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701211-0B1F-4637-9029-2609CE49FFC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085259" y="1056027"/>
            <a:ext cx="721750" cy="2567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364088" y="2249385"/>
            <a:ext cx="621259" cy="1440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1590844"/>
            <a:ext cx="4752528" cy="23566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Oval 13"/>
          <p:cNvSpPr/>
          <p:nvPr/>
        </p:nvSpPr>
        <p:spPr>
          <a:xfrm>
            <a:off x="6763504" y="5576166"/>
            <a:ext cx="1471626" cy="780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6763504" y="5805305"/>
            <a:ext cx="147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COOL/AVR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1184" y="4510947"/>
            <a:ext cx="147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130 kg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17142" y="5060680"/>
            <a:ext cx="17056" cy="463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1051</Words>
  <Application>Microsoft Office PowerPoint</Application>
  <PresentationFormat>On-screen Show (4:3)</PresentationFormat>
  <Paragraphs>368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Materials development and characterization</vt:lpstr>
      <vt:lpstr>PowerPoint Presentation</vt:lpstr>
      <vt:lpstr>PE Fibers</vt:lpstr>
      <vt:lpstr>Wood Fibers</vt:lpstr>
      <vt:lpstr>Textile Fibers</vt:lpstr>
      <vt:lpstr>Geopolymer layer</vt:lpstr>
      <vt:lpstr>PowerPoint Presentation</vt:lpstr>
      <vt:lpstr>PU foam layer</vt:lpstr>
      <vt:lpstr>Magnesium Oxychloride Cement (MOC)</vt:lpstr>
      <vt:lpstr>Aggregates with PCMs</vt:lpstr>
      <vt:lpstr>Structural adhesive</vt:lpstr>
      <vt:lpstr>Photocatalytic Paint</vt:lpstr>
      <vt:lpstr>Extrusion/casting of geopolymer and MOC</vt:lpstr>
      <vt:lpstr>Characterization of materials</vt:lpstr>
      <vt:lpstr>CDW content in GI panel</vt:lpstr>
      <vt:lpstr>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Colantonio</dc:creator>
  <cp:lastModifiedBy>turbo-x</cp:lastModifiedBy>
  <cp:revision>29</cp:revision>
  <dcterms:created xsi:type="dcterms:W3CDTF">2019-10-07T11:36:03Z</dcterms:created>
  <dcterms:modified xsi:type="dcterms:W3CDTF">2019-10-10T10:33:41Z</dcterms:modified>
</cp:coreProperties>
</file>