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3"/>
  </p:notesMasterIdLst>
  <p:sldIdLst>
    <p:sldId id="256" r:id="rId2"/>
    <p:sldId id="295" r:id="rId3"/>
    <p:sldId id="257" r:id="rId4"/>
    <p:sldId id="260" r:id="rId5"/>
    <p:sldId id="261" r:id="rId6"/>
    <p:sldId id="262" r:id="rId7"/>
    <p:sldId id="290" r:id="rId8"/>
    <p:sldId id="264" r:id="rId9"/>
    <p:sldId id="265" r:id="rId10"/>
    <p:sldId id="266" r:id="rId11"/>
    <p:sldId id="267" r:id="rId12"/>
    <p:sldId id="291" r:id="rId13"/>
    <p:sldId id="269" r:id="rId14"/>
    <p:sldId id="270" r:id="rId15"/>
    <p:sldId id="271" r:id="rId16"/>
    <p:sldId id="272" r:id="rId17"/>
    <p:sldId id="273" r:id="rId18"/>
    <p:sldId id="292" r:id="rId19"/>
    <p:sldId id="275" r:id="rId20"/>
    <p:sldId id="276" r:id="rId21"/>
    <p:sldId id="277" r:id="rId22"/>
    <p:sldId id="293" r:id="rId23"/>
    <p:sldId id="279" r:id="rId24"/>
    <p:sldId id="280" r:id="rId25"/>
    <p:sldId id="281" r:id="rId26"/>
    <p:sldId id="294" r:id="rId27"/>
    <p:sldId id="283" r:id="rId28"/>
    <p:sldId id="284" r:id="rId29"/>
    <p:sldId id="285" r:id="rId30"/>
    <p:sldId id="287" r:id="rId31"/>
    <p:sldId id="25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3"/>
    <p:restoredTop sz="94624"/>
  </p:normalViewPr>
  <p:slideViewPr>
    <p:cSldViewPr snapToGrid="0" snapToObjects="1">
      <p:cViewPr>
        <p:scale>
          <a:sx n="75" d="100"/>
          <a:sy n="75" d="100"/>
        </p:scale>
        <p:origin x="150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026FA-005D-4F83-91B7-4A67E527D0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035807-436B-4098-B283-CFDB1C2C895B}">
      <dgm:prSet phldrT="[Text]" custT="1"/>
      <dgm:spPr>
        <a:solidFill>
          <a:srgbClr val="00B050"/>
        </a:solidFill>
        <a:ln w="38100">
          <a:solidFill>
            <a:schemeClr val="bg1"/>
          </a:solidFill>
        </a:ln>
        <a:effectLst>
          <a:outerShdw blurRad="50800" dist="38100" dir="2700000" algn="tl" rotWithShape="0">
            <a:prstClr val="black">
              <a:alpha val="40000"/>
            </a:prstClr>
          </a:outerShdw>
        </a:effectLst>
      </dgm:spPr>
      <dgm:t>
        <a:bodyPr/>
        <a:lstStyle/>
        <a:p>
          <a:r>
            <a:rPr lang="it-IT" sz="2800" b="1" dirty="0" smtClean="0">
              <a:latin typeface="Calibri" panose="020F0502020204030204" pitchFamily="34" charset="0"/>
            </a:rPr>
            <a:t>Overview of CDW</a:t>
          </a:r>
          <a:endParaRPr lang="en-US" sz="2800" b="1" dirty="0">
            <a:solidFill>
              <a:schemeClr val="bg1"/>
            </a:solidFill>
          </a:endParaRPr>
        </a:p>
      </dgm:t>
    </dgm:pt>
    <dgm:pt modelId="{CF38784C-E47C-4381-88BA-3A6C34619753}" type="parTrans" cxnId="{568EF7AE-5E7A-4A4B-8C1E-7742DE39B02B}">
      <dgm:prSet/>
      <dgm:spPr/>
      <dgm:t>
        <a:bodyPr/>
        <a:lstStyle/>
        <a:p>
          <a:endParaRPr lang="en-US" sz="1600">
            <a:solidFill>
              <a:schemeClr val="bg1"/>
            </a:solidFill>
          </a:endParaRPr>
        </a:p>
      </dgm:t>
    </dgm:pt>
    <dgm:pt modelId="{9FD588D3-FE2F-4AEF-ABC5-9048826E4994}" type="sibTrans" cxnId="{568EF7AE-5E7A-4A4B-8C1E-7742DE39B02B}">
      <dgm:prSet/>
      <dgm:spPr>
        <a:solidFill>
          <a:schemeClr val="tx1">
            <a:lumMod val="50000"/>
            <a:lumOff val="50000"/>
          </a:schemeClr>
        </a:solidFill>
        <a:ln>
          <a:noFill/>
        </a:ln>
      </dgm:spPr>
      <dgm:t>
        <a:bodyPr/>
        <a:lstStyle/>
        <a:p>
          <a:endParaRPr lang="en-US" sz="1600">
            <a:solidFill>
              <a:schemeClr val="bg1"/>
            </a:solidFill>
          </a:endParaRPr>
        </a:p>
      </dgm:t>
    </dgm:pt>
    <dgm:pt modelId="{493133E4-0A75-4988-B893-C64C3896137C}">
      <dgm:prSet phldrT="[Text]" custT="1"/>
      <dgm:spPr>
        <a:solidFill>
          <a:schemeClr val="accent2"/>
        </a:solidFill>
        <a:ln w="38100">
          <a:solidFill>
            <a:schemeClr val="bg1"/>
          </a:solidFill>
        </a:ln>
        <a:effectLst>
          <a:outerShdw blurRad="50800" dist="38100" dir="2700000" algn="tl" rotWithShape="0">
            <a:prstClr val="black">
              <a:alpha val="40000"/>
            </a:prstClr>
          </a:outerShdw>
        </a:effectLst>
      </dgm:spPr>
      <dgm:t>
        <a:bodyPr/>
        <a:lstStyle/>
        <a:p>
          <a:r>
            <a:rPr lang="en-US" sz="2700" b="1" dirty="0" smtClean="0">
              <a:solidFill>
                <a:schemeClr val="bg1"/>
              </a:solidFill>
            </a:rPr>
            <a:t>Some major activities in Taiwan</a:t>
          </a:r>
          <a:endParaRPr lang="en-US" sz="2700" b="1" dirty="0">
            <a:solidFill>
              <a:schemeClr val="bg1"/>
            </a:solidFill>
          </a:endParaRPr>
        </a:p>
      </dgm:t>
    </dgm:pt>
    <dgm:pt modelId="{786492F5-D397-4BFF-8CD6-C70719EE8EC7}" type="parTrans" cxnId="{BBC9D532-9666-4D18-8598-ADC8785C9EE5}">
      <dgm:prSet/>
      <dgm:spPr/>
      <dgm:t>
        <a:bodyPr/>
        <a:lstStyle/>
        <a:p>
          <a:endParaRPr lang="en-US" sz="1600">
            <a:solidFill>
              <a:schemeClr val="bg1"/>
            </a:solidFill>
          </a:endParaRPr>
        </a:p>
      </dgm:t>
    </dgm:pt>
    <dgm:pt modelId="{5407D118-DF82-41F2-B25C-B08B875AD3C1}" type="sibTrans" cxnId="{BBC9D532-9666-4D18-8598-ADC8785C9EE5}">
      <dgm:prSet/>
      <dgm:spPr/>
      <dgm:t>
        <a:bodyPr/>
        <a:lstStyle/>
        <a:p>
          <a:endParaRPr lang="en-US" sz="1600">
            <a:solidFill>
              <a:schemeClr val="bg1"/>
            </a:solidFill>
          </a:endParaRPr>
        </a:p>
      </dgm:t>
    </dgm:pt>
    <dgm:pt modelId="{05AAF50B-5C87-4E19-B1B3-38E188CC8D32}">
      <dgm:prSet phldrT="[Text]" custT="1"/>
      <dgm:spPr>
        <a:solidFill>
          <a:schemeClr val="accent3"/>
        </a:solidFill>
        <a:ln w="38100">
          <a:solidFill>
            <a:schemeClr val="bg1"/>
          </a:solidFill>
        </a:ln>
        <a:effectLst>
          <a:outerShdw blurRad="50800" dist="38100" dir="2700000" algn="tl" rotWithShape="0">
            <a:prstClr val="black">
              <a:alpha val="40000"/>
            </a:prstClr>
          </a:outerShdw>
        </a:effectLst>
      </dgm:spPr>
      <dgm:t>
        <a:bodyPr/>
        <a:lstStyle/>
        <a:p>
          <a:r>
            <a:rPr lang="en-US" sz="2800" b="1" dirty="0" smtClean="0">
              <a:solidFill>
                <a:schemeClr val="bg1"/>
              </a:solidFill>
            </a:rPr>
            <a:t>Research results</a:t>
          </a:r>
          <a:endParaRPr lang="en-US" sz="2800" b="1" dirty="0">
            <a:solidFill>
              <a:schemeClr val="bg1"/>
            </a:solidFill>
          </a:endParaRPr>
        </a:p>
      </dgm:t>
    </dgm:pt>
    <dgm:pt modelId="{7FF2B4BD-297A-43EE-8D5C-D466EF2F37C8}" type="parTrans" cxnId="{EE9B1865-1468-41CE-9B5A-69A5D2D9CDD8}">
      <dgm:prSet/>
      <dgm:spPr/>
      <dgm:t>
        <a:bodyPr/>
        <a:lstStyle/>
        <a:p>
          <a:endParaRPr lang="en-US" sz="1600">
            <a:solidFill>
              <a:schemeClr val="bg1"/>
            </a:solidFill>
          </a:endParaRPr>
        </a:p>
      </dgm:t>
    </dgm:pt>
    <dgm:pt modelId="{16810300-1F98-4C00-98C7-7F4C93CDEE9E}" type="sibTrans" cxnId="{EE9B1865-1468-41CE-9B5A-69A5D2D9CDD8}">
      <dgm:prSet/>
      <dgm:spPr/>
      <dgm:t>
        <a:bodyPr/>
        <a:lstStyle/>
        <a:p>
          <a:endParaRPr lang="en-US" sz="1600">
            <a:solidFill>
              <a:schemeClr val="bg1"/>
            </a:solidFill>
          </a:endParaRPr>
        </a:p>
      </dgm:t>
    </dgm:pt>
    <dgm:pt modelId="{1A27FCBB-E541-4E0E-B1EF-0DC3B82F7D6B}" type="pres">
      <dgm:prSet presAssocID="{B61026FA-005D-4F83-91B7-4A67E527D09C}" presName="Name0" presStyleCnt="0">
        <dgm:presLayoutVars>
          <dgm:chMax val="7"/>
          <dgm:chPref val="7"/>
          <dgm:dir/>
        </dgm:presLayoutVars>
      </dgm:prSet>
      <dgm:spPr/>
      <dgm:t>
        <a:bodyPr/>
        <a:lstStyle/>
        <a:p>
          <a:endParaRPr lang="zh-TW" altLang="en-US"/>
        </a:p>
      </dgm:t>
    </dgm:pt>
    <dgm:pt modelId="{1FECFB32-E6B3-4745-B74B-03EBCFD88A4F}" type="pres">
      <dgm:prSet presAssocID="{B61026FA-005D-4F83-91B7-4A67E527D09C}" presName="Name1" presStyleCnt="0"/>
      <dgm:spPr/>
    </dgm:pt>
    <dgm:pt modelId="{E80E83BC-FA7D-41C4-ADB9-CFD4B5BC7C27}" type="pres">
      <dgm:prSet presAssocID="{B61026FA-005D-4F83-91B7-4A67E527D09C}" presName="cycle" presStyleCnt="0"/>
      <dgm:spPr/>
    </dgm:pt>
    <dgm:pt modelId="{60030C70-F1E5-4987-AFAD-C98CFD15F308}" type="pres">
      <dgm:prSet presAssocID="{B61026FA-005D-4F83-91B7-4A67E527D09C}" presName="srcNode" presStyleLbl="node1" presStyleIdx="0" presStyleCnt="3"/>
      <dgm:spPr/>
    </dgm:pt>
    <dgm:pt modelId="{75CD2D43-FF46-486F-8F92-07E6EFDCB430}" type="pres">
      <dgm:prSet presAssocID="{B61026FA-005D-4F83-91B7-4A67E527D09C}" presName="conn" presStyleLbl="parChTrans1D2" presStyleIdx="0" presStyleCnt="1"/>
      <dgm:spPr/>
      <dgm:t>
        <a:bodyPr/>
        <a:lstStyle/>
        <a:p>
          <a:endParaRPr lang="zh-TW" altLang="en-US"/>
        </a:p>
      </dgm:t>
    </dgm:pt>
    <dgm:pt modelId="{45661116-E63B-4383-BA11-80CAAF8FBF7E}" type="pres">
      <dgm:prSet presAssocID="{B61026FA-005D-4F83-91B7-4A67E527D09C}" presName="extraNode" presStyleLbl="node1" presStyleIdx="0" presStyleCnt="3"/>
      <dgm:spPr/>
    </dgm:pt>
    <dgm:pt modelId="{4AF4D685-69D0-43E3-9F8A-CC8E8769CF62}" type="pres">
      <dgm:prSet presAssocID="{B61026FA-005D-4F83-91B7-4A67E527D09C}" presName="dstNode" presStyleLbl="node1" presStyleIdx="0" presStyleCnt="3"/>
      <dgm:spPr/>
    </dgm:pt>
    <dgm:pt modelId="{2EDA5132-F085-4E3B-BEF6-ED2C397CDBF7}" type="pres">
      <dgm:prSet presAssocID="{C7035807-436B-4098-B283-CFDB1C2C895B}" presName="text_1" presStyleLbl="node1" presStyleIdx="0" presStyleCnt="3">
        <dgm:presLayoutVars>
          <dgm:bulletEnabled val="1"/>
        </dgm:presLayoutVars>
      </dgm:prSet>
      <dgm:spPr>
        <a:prstGeom prst="roundRect">
          <a:avLst/>
        </a:prstGeom>
      </dgm:spPr>
      <dgm:t>
        <a:bodyPr/>
        <a:lstStyle/>
        <a:p>
          <a:endParaRPr lang="zh-TW" altLang="en-US"/>
        </a:p>
      </dgm:t>
    </dgm:pt>
    <dgm:pt modelId="{4A080864-EA3F-460E-A43D-87F682A0B74D}" type="pres">
      <dgm:prSet presAssocID="{C7035807-436B-4098-B283-CFDB1C2C895B}" presName="accent_1" presStyleCnt="0"/>
      <dgm:spPr/>
    </dgm:pt>
    <dgm:pt modelId="{ED3C09F1-2D6D-4190-9E6D-EDDB3272A725}" type="pres">
      <dgm:prSet presAssocID="{C7035807-436B-4098-B283-CFDB1C2C895B}" presName="accentRepeatNode" presStyleLbl="solidFgAcc1" presStyleIdx="0" presStyleCnt="3"/>
      <dgm:spPr>
        <a:ln w="38100">
          <a:solidFill>
            <a:srgbClr val="00B050"/>
          </a:solidFill>
        </a:ln>
      </dgm:spPr>
      <dgm:t>
        <a:bodyPr/>
        <a:lstStyle/>
        <a:p>
          <a:endParaRPr lang="en-US"/>
        </a:p>
      </dgm:t>
    </dgm:pt>
    <dgm:pt modelId="{890952B4-38AA-41FF-A5D3-8211D557B0E1}" type="pres">
      <dgm:prSet presAssocID="{493133E4-0A75-4988-B893-C64C3896137C}" presName="text_2" presStyleLbl="node1" presStyleIdx="1" presStyleCnt="3">
        <dgm:presLayoutVars>
          <dgm:bulletEnabled val="1"/>
        </dgm:presLayoutVars>
      </dgm:prSet>
      <dgm:spPr>
        <a:prstGeom prst="roundRect">
          <a:avLst/>
        </a:prstGeom>
      </dgm:spPr>
      <dgm:t>
        <a:bodyPr/>
        <a:lstStyle/>
        <a:p>
          <a:endParaRPr lang="zh-TW" altLang="en-US"/>
        </a:p>
      </dgm:t>
    </dgm:pt>
    <dgm:pt modelId="{E83AB650-1351-42AD-B40B-62B6DEA53B72}" type="pres">
      <dgm:prSet presAssocID="{493133E4-0A75-4988-B893-C64C3896137C}" presName="accent_2" presStyleCnt="0"/>
      <dgm:spPr/>
    </dgm:pt>
    <dgm:pt modelId="{BCF104F0-8207-4D4B-8D30-9B5FF072325D}" type="pres">
      <dgm:prSet presAssocID="{493133E4-0A75-4988-B893-C64C3896137C}" presName="accentRepeatNode" presStyleLbl="solidFgAcc1" presStyleIdx="1" presStyleCnt="3"/>
      <dgm:spPr>
        <a:ln w="38100">
          <a:solidFill>
            <a:schemeClr val="accent2"/>
          </a:solidFill>
        </a:ln>
      </dgm:spPr>
    </dgm:pt>
    <dgm:pt modelId="{1D64D228-CAB5-4574-A504-DE95AB25EA27}" type="pres">
      <dgm:prSet presAssocID="{05AAF50B-5C87-4E19-B1B3-38E188CC8D32}" presName="text_3" presStyleLbl="node1" presStyleIdx="2" presStyleCnt="3">
        <dgm:presLayoutVars>
          <dgm:bulletEnabled val="1"/>
        </dgm:presLayoutVars>
      </dgm:prSet>
      <dgm:spPr>
        <a:prstGeom prst="roundRect">
          <a:avLst/>
        </a:prstGeom>
      </dgm:spPr>
      <dgm:t>
        <a:bodyPr/>
        <a:lstStyle/>
        <a:p>
          <a:endParaRPr lang="zh-TW" altLang="en-US"/>
        </a:p>
      </dgm:t>
    </dgm:pt>
    <dgm:pt modelId="{BF4E84FF-9029-4B61-A15A-25C1445C740A}" type="pres">
      <dgm:prSet presAssocID="{05AAF50B-5C87-4E19-B1B3-38E188CC8D32}" presName="accent_3" presStyleCnt="0"/>
      <dgm:spPr/>
    </dgm:pt>
    <dgm:pt modelId="{D318C2A8-EF24-405C-81FA-6A044674B627}" type="pres">
      <dgm:prSet presAssocID="{05AAF50B-5C87-4E19-B1B3-38E188CC8D32}" presName="accentRepeatNode" presStyleLbl="solidFgAcc1" presStyleIdx="2" presStyleCnt="3"/>
      <dgm:spPr>
        <a:ln w="38100">
          <a:solidFill>
            <a:schemeClr val="accent3"/>
          </a:solidFill>
        </a:ln>
      </dgm:spPr>
    </dgm:pt>
  </dgm:ptLst>
  <dgm:cxnLst>
    <dgm:cxn modelId="{52F6AC0B-96FB-4E12-BDE7-0DA8F3CA0A6E}" type="presOf" srcId="{493133E4-0A75-4988-B893-C64C3896137C}" destId="{890952B4-38AA-41FF-A5D3-8211D557B0E1}" srcOrd="0" destOrd="0" presId="urn:microsoft.com/office/officeart/2008/layout/VerticalCurvedList"/>
    <dgm:cxn modelId="{EE9B1865-1468-41CE-9B5A-69A5D2D9CDD8}" srcId="{B61026FA-005D-4F83-91B7-4A67E527D09C}" destId="{05AAF50B-5C87-4E19-B1B3-38E188CC8D32}" srcOrd="2" destOrd="0" parTransId="{7FF2B4BD-297A-43EE-8D5C-D466EF2F37C8}" sibTransId="{16810300-1F98-4C00-98C7-7F4C93CDEE9E}"/>
    <dgm:cxn modelId="{CCC0C9D0-37CD-4F98-BBB2-2A276E50CEAE}" type="presOf" srcId="{05AAF50B-5C87-4E19-B1B3-38E188CC8D32}" destId="{1D64D228-CAB5-4574-A504-DE95AB25EA27}" srcOrd="0" destOrd="0" presId="urn:microsoft.com/office/officeart/2008/layout/VerticalCurvedList"/>
    <dgm:cxn modelId="{568EF7AE-5E7A-4A4B-8C1E-7742DE39B02B}" srcId="{B61026FA-005D-4F83-91B7-4A67E527D09C}" destId="{C7035807-436B-4098-B283-CFDB1C2C895B}" srcOrd="0" destOrd="0" parTransId="{CF38784C-E47C-4381-88BA-3A6C34619753}" sibTransId="{9FD588D3-FE2F-4AEF-ABC5-9048826E4994}"/>
    <dgm:cxn modelId="{BD51D104-3738-42B7-BCCB-8DF4DE3D57D7}" type="presOf" srcId="{B61026FA-005D-4F83-91B7-4A67E527D09C}" destId="{1A27FCBB-E541-4E0E-B1EF-0DC3B82F7D6B}" srcOrd="0" destOrd="0" presId="urn:microsoft.com/office/officeart/2008/layout/VerticalCurvedList"/>
    <dgm:cxn modelId="{BBC9D532-9666-4D18-8598-ADC8785C9EE5}" srcId="{B61026FA-005D-4F83-91B7-4A67E527D09C}" destId="{493133E4-0A75-4988-B893-C64C3896137C}" srcOrd="1" destOrd="0" parTransId="{786492F5-D397-4BFF-8CD6-C70719EE8EC7}" sibTransId="{5407D118-DF82-41F2-B25C-B08B875AD3C1}"/>
    <dgm:cxn modelId="{178821D4-62A3-4ECA-8594-34B4C2EECA8A}" type="presOf" srcId="{9FD588D3-FE2F-4AEF-ABC5-9048826E4994}" destId="{75CD2D43-FF46-486F-8F92-07E6EFDCB430}" srcOrd="0" destOrd="0" presId="urn:microsoft.com/office/officeart/2008/layout/VerticalCurvedList"/>
    <dgm:cxn modelId="{5986509C-548C-4B13-8720-BCCD578BCB87}" type="presOf" srcId="{C7035807-436B-4098-B283-CFDB1C2C895B}" destId="{2EDA5132-F085-4E3B-BEF6-ED2C397CDBF7}" srcOrd="0" destOrd="0" presId="urn:microsoft.com/office/officeart/2008/layout/VerticalCurvedList"/>
    <dgm:cxn modelId="{4302EAF7-256B-454A-9005-CB000C407B8E}" type="presParOf" srcId="{1A27FCBB-E541-4E0E-B1EF-0DC3B82F7D6B}" destId="{1FECFB32-E6B3-4745-B74B-03EBCFD88A4F}" srcOrd="0" destOrd="0" presId="urn:microsoft.com/office/officeart/2008/layout/VerticalCurvedList"/>
    <dgm:cxn modelId="{EA028E07-FE4C-469A-BDD2-F2E2EEFA6B56}" type="presParOf" srcId="{1FECFB32-E6B3-4745-B74B-03EBCFD88A4F}" destId="{E80E83BC-FA7D-41C4-ADB9-CFD4B5BC7C27}" srcOrd="0" destOrd="0" presId="urn:microsoft.com/office/officeart/2008/layout/VerticalCurvedList"/>
    <dgm:cxn modelId="{A516106C-E2D1-4A94-A2EF-84BA77558900}" type="presParOf" srcId="{E80E83BC-FA7D-41C4-ADB9-CFD4B5BC7C27}" destId="{60030C70-F1E5-4987-AFAD-C98CFD15F308}" srcOrd="0" destOrd="0" presId="urn:microsoft.com/office/officeart/2008/layout/VerticalCurvedList"/>
    <dgm:cxn modelId="{DC5A26C1-CD0A-4A77-A6F4-8341062B1883}" type="presParOf" srcId="{E80E83BC-FA7D-41C4-ADB9-CFD4B5BC7C27}" destId="{75CD2D43-FF46-486F-8F92-07E6EFDCB430}" srcOrd="1" destOrd="0" presId="urn:microsoft.com/office/officeart/2008/layout/VerticalCurvedList"/>
    <dgm:cxn modelId="{5813C36B-5CC2-4181-AD8A-A1464C8AC684}" type="presParOf" srcId="{E80E83BC-FA7D-41C4-ADB9-CFD4B5BC7C27}" destId="{45661116-E63B-4383-BA11-80CAAF8FBF7E}" srcOrd="2" destOrd="0" presId="urn:microsoft.com/office/officeart/2008/layout/VerticalCurvedList"/>
    <dgm:cxn modelId="{F07D7E05-34B1-4D91-A5A7-D281043C405B}" type="presParOf" srcId="{E80E83BC-FA7D-41C4-ADB9-CFD4B5BC7C27}" destId="{4AF4D685-69D0-43E3-9F8A-CC8E8769CF62}" srcOrd="3" destOrd="0" presId="urn:microsoft.com/office/officeart/2008/layout/VerticalCurvedList"/>
    <dgm:cxn modelId="{B2CBD5AF-A5D6-4900-B4E1-BE589D69ED24}" type="presParOf" srcId="{1FECFB32-E6B3-4745-B74B-03EBCFD88A4F}" destId="{2EDA5132-F085-4E3B-BEF6-ED2C397CDBF7}" srcOrd="1" destOrd="0" presId="urn:microsoft.com/office/officeart/2008/layout/VerticalCurvedList"/>
    <dgm:cxn modelId="{D71C1828-16FD-4E6C-AADC-D59EA189D016}" type="presParOf" srcId="{1FECFB32-E6B3-4745-B74B-03EBCFD88A4F}" destId="{4A080864-EA3F-460E-A43D-87F682A0B74D}" srcOrd="2" destOrd="0" presId="urn:microsoft.com/office/officeart/2008/layout/VerticalCurvedList"/>
    <dgm:cxn modelId="{612308C8-BE5B-4D12-91B5-02A5CF378392}" type="presParOf" srcId="{4A080864-EA3F-460E-A43D-87F682A0B74D}" destId="{ED3C09F1-2D6D-4190-9E6D-EDDB3272A725}" srcOrd="0" destOrd="0" presId="urn:microsoft.com/office/officeart/2008/layout/VerticalCurvedList"/>
    <dgm:cxn modelId="{610F9E4F-1B99-46FA-901E-E4CAB291988E}" type="presParOf" srcId="{1FECFB32-E6B3-4745-B74B-03EBCFD88A4F}" destId="{890952B4-38AA-41FF-A5D3-8211D557B0E1}" srcOrd="3" destOrd="0" presId="urn:microsoft.com/office/officeart/2008/layout/VerticalCurvedList"/>
    <dgm:cxn modelId="{46630899-DE10-4481-BEA7-2E86B05EF923}" type="presParOf" srcId="{1FECFB32-E6B3-4745-B74B-03EBCFD88A4F}" destId="{E83AB650-1351-42AD-B40B-62B6DEA53B72}" srcOrd="4" destOrd="0" presId="urn:microsoft.com/office/officeart/2008/layout/VerticalCurvedList"/>
    <dgm:cxn modelId="{75CEBD45-950C-4876-818C-BA33A6B402C9}" type="presParOf" srcId="{E83AB650-1351-42AD-B40B-62B6DEA53B72}" destId="{BCF104F0-8207-4D4B-8D30-9B5FF072325D}" srcOrd="0" destOrd="0" presId="urn:microsoft.com/office/officeart/2008/layout/VerticalCurvedList"/>
    <dgm:cxn modelId="{BB68C7B3-BC16-45ED-8FAD-4BB426070BDE}" type="presParOf" srcId="{1FECFB32-E6B3-4745-B74B-03EBCFD88A4F}" destId="{1D64D228-CAB5-4574-A504-DE95AB25EA27}" srcOrd="5" destOrd="0" presId="urn:microsoft.com/office/officeart/2008/layout/VerticalCurvedList"/>
    <dgm:cxn modelId="{0707840E-FBAA-49F5-BDE5-94EB222BE378}" type="presParOf" srcId="{1FECFB32-E6B3-4745-B74B-03EBCFD88A4F}" destId="{BF4E84FF-9029-4B61-A15A-25C1445C740A}" srcOrd="6" destOrd="0" presId="urn:microsoft.com/office/officeart/2008/layout/VerticalCurvedList"/>
    <dgm:cxn modelId="{F9660916-646C-40EE-9BC9-D9A92630F8F1}" type="presParOf" srcId="{BF4E84FF-9029-4B61-A15A-25C1445C740A}" destId="{D318C2A8-EF24-405C-81FA-6A044674B6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0367A1-A049-4D06-B7FA-1F284B6BAA2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741FD02-B557-4AFD-8CA0-850E0A38BA1F}">
      <dgm:prSet phldrT="[Text]" custT="1"/>
      <dgm:spPr>
        <a:gradFill flip="none" rotWithShape="0">
          <a:gsLst>
            <a:gs pos="0">
              <a:srgbClr val="0000CC">
                <a:tint val="66000"/>
                <a:satMod val="160000"/>
              </a:srgbClr>
            </a:gs>
            <a:gs pos="50000">
              <a:srgbClr val="0000CC">
                <a:tint val="44500"/>
                <a:satMod val="160000"/>
              </a:srgbClr>
            </a:gs>
            <a:gs pos="100000">
              <a:srgbClr val="0000CC">
                <a:tint val="23500"/>
                <a:satMod val="160000"/>
              </a:srgbClr>
            </a:gs>
          </a:gsLst>
          <a:lin ang="2700000" scaled="1"/>
          <a:tileRect/>
        </a:gradFill>
      </dgm:spPr>
      <dgm:t>
        <a:bodyPr/>
        <a:lstStyle/>
        <a:p>
          <a:r>
            <a:rPr lang="en-US" sz="2400" i="1" dirty="0" smtClean="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Modeling the concrete strength using big data cloud-based symbiotic organisms search-least squares support vector machine</a:t>
          </a:r>
          <a:endParaRPr lang="en-US" sz="2400" dirty="0">
            <a:solidFill>
              <a:schemeClr val="tx1"/>
            </a:solidFill>
          </a:endParaRPr>
        </a:p>
      </dgm:t>
    </dgm:pt>
    <dgm:pt modelId="{50FAF421-3BC0-4BC4-B352-739B83FB3AA3}" type="parTrans" cxnId="{CC4EFA74-67CF-40DC-AFFE-7B9153E158A0}">
      <dgm:prSet/>
      <dgm:spPr/>
      <dgm:t>
        <a:bodyPr/>
        <a:lstStyle/>
        <a:p>
          <a:endParaRPr lang="en-US"/>
        </a:p>
      </dgm:t>
    </dgm:pt>
    <dgm:pt modelId="{D7B51756-A26C-439B-97EA-E31324C535CD}" type="sibTrans" cxnId="{CC4EFA74-67CF-40DC-AFFE-7B9153E158A0}">
      <dgm:prSet/>
      <dgm:spPr/>
      <dgm:t>
        <a:bodyPr/>
        <a:lstStyle/>
        <a:p>
          <a:endParaRPr lang="en-US"/>
        </a:p>
      </dgm:t>
    </dgm:pt>
    <dgm:pt modelId="{B49BB6BF-C754-45A2-97ED-98469768383C}">
      <dgm:prSet phldrT="[Text]"/>
      <dgm:spPr>
        <a:solidFill>
          <a:srgbClr val="00B050"/>
        </a:solidFill>
      </dgm:spPr>
      <dgm:t>
        <a:bodyPr/>
        <a:lstStyle/>
        <a:p>
          <a:r>
            <a:rPr lang="en-US" i="1" dirty="0" smtClean="0">
              <a:latin typeface="Times New Roman" panose="02020603050405020304" pitchFamily="18" charset="0"/>
              <a:ea typeface="MS Mincho" panose="02020609040205080304" pitchFamily="49" charset="-128"/>
              <a:cs typeface="Times New Roman" panose="02020603050405020304" pitchFamily="18" charset="0"/>
            </a:rPr>
            <a:t>Study of recycled concrete aggregate (RCA) to produce HPC for environmental sustainability</a:t>
          </a:r>
          <a:endParaRPr lang="en-US" dirty="0"/>
        </a:p>
      </dgm:t>
    </dgm:pt>
    <dgm:pt modelId="{7FE0811E-A81A-4622-9472-CA63BDB4094B}" type="parTrans" cxnId="{58C7955B-6A29-42E1-BBE9-12EA05630093}">
      <dgm:prSet/>
      <dgm:spPr/>
      <dgm:t>
        <a:bodyPr/>
        <a:lstStyle/>
        <a:p>
          <a:endParaRPr lang="en-US"/>
        </a:p>
      </dgm:t>
    </dgm:pt>
    <dgm:pt modelId="{AFA4E2F3-4B85-4BEC-B562-82A56AB3BEAB}" type="sibTrans" cxnId="{58C7955B-6A29-42E1-BBE9-12EA05630093}">
      <dgm:prSet/>
      <dgm:spPr/>
      <dgm:t>
        <a:bodyPr/>
        <a:lstStyle/>
        <a:p>
          <a:endParaRPr lang="en-US"/>
        </a:p>
      </dgm:t>
    </dgm:pt>
    <dgm:pt modelId="{3CB89AA3-A0B9-4DF3-A550-32423496E82D}">
      <dgm:prSet phldrT="[Text]"/>
      <dgm:spPr>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dgm:spPr>
      <dgm:t>
        <a:bodyPr/>
        <a:lstStyle/>
        <a:p>
          <a:r>
            <a:rPr lang="en-US" i="1" dirty="0" smtClean="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Performance of controlled low-strength material (CLSM) and its application to highway construction</a:t>
          </a:r>
          <a:endParaRPr lang="en-US" dirty="0">
            <a:solidFill>
              <a:schemeClr val="tx1"/>
            </a:solidFill>
          </a:endParaRPr>
        </a:p>
      </dgm:t>
    </dgm:pt>
    <dgm:pt modelId="{167945D0-C42F-4BE5-A700-A47678E8A841}" type="parTrans" cxnId="{ECBC0323-4417-4841-A8CC-8563E0C77F2A}">
      <dgm:prSet/>
      <dgm:spPr/>
      <dgm:t>
        <a:bodyPr/>
        <a:lstStyle/>
        <a:p>
          <a:endParaRPr lang="en-US"/>
        </a:p>
      </dgm:t>
    </dgm:pt>
    <dgm:pt modelId="{0FABF831-8377-498B-97C3-B578AD1EE25A}" type="sibTrans" cxnId="{ECBC0323-4417-4841-A8CC-8563E0C77F2A}">
      <dgm:prSet/>
      <dgm:spPr/>
      <dgm:t>
        <a:bodyPr/>
        <a:lstStyle/>
        <a:p>
          <a:endParaRPr lang="en-US"/>
        </a:p>
      </dgm:t>
    </dgm:pt>
    <dgm:pt modelId="{3AFDCC07-0ABB-47BC-8CB9-6E2123AD158C}" type="pres">
      <dgm:prSet presAssocID="{A50367A1-A049-4D06-B7FA-1F284B6BAA21}" presName="Name0" presStyleCnt="0">
        <dgm:presLayoutVars>
          <dgm:chMax val="7"/>
          <dgm:chPref val="7"/>
          <dgm:dir/>
        </dgm:presLayoutVars>
      </dgm:prSet>
      <dgm:spPr/>
      <dgm:t>
        <a:bodyPr/>
        <a:lstStyle/>
        <a:p>
          <a:endParaRPr lang="en-US"/>
        </a:p>
      </dgm:t>
    </dgm:pt>
    <dgm:pt modelId="{EE44A7FD-BFA0-4B94-A39D-3FA50719FA8E}" type="pres">
      <dgm:prSet presAssocID="{A50367A1-A049-4D06-B7FA-1F284B6BAA21}" presName="Name1" presStyleCnt="0"/>
      <dgm:spPr/>
    </dgm:pt>
    <dgm:pt modelId="{9E80040B-CE8C-41FA-A770-D3558FD551BE}" type="pres">
      <dgm:prSet presAssocID="{A50367A1-A049-4D06-B7FA-1F284B6BAA21}" presName="cycle" presStyleCnt="0"/>
      <dgm:spPr/>
    </dgm:pt>
    <dgm:pt modelId="{638E6978-40B7-4F5C-A1ED-534883B000F5}" type="pres">
      <dgm:prSet presAssocID="{A50367A1-A049-4D06-B7FA-1F284B6BAA21}" presName="srcNode" presStyleLbl="node1" presStyleIdx="0" presStyleCnt="3"/>
      <dgm:spPr/>
    </dgm:pt>
    <dgm:pt modelId="{D4563661-9DF4-4790-BDD3-9B2F3DCF8F71}" type="pres">
      <dgm:prSet presAssocID="{A50367A1-A049-4D06-B7FA-1F284B6BAA21}" presName="conn" presStyleLbl="parChTrans1D2" presStyleIdx="0" presStyleCnt="1"/>
      <dgm:spPr/>
      <dgm:t>
        <a:bodyPr/>
        <a:lstStyle/>
        <a:p>
          <a:endParaRPr lang="en-US"/>
        </a:p>
      </dgm:t>
    </dgm:pt>
    <dgm:pt modelId="{2725A19C-61DB-456C-BC7E-D3EB144251F9}" type="pres">
      <dgm:prSet presAssocID="{A50367A1-A049-4D06-B7FA-1F284B6BAA21}" presName="extraNode" presStyleLbl="node1" presStyleIdx="0" presStyleCnt="3"/>
      <dgm:spPr/>
    </dgm:pt>
    <dgm:pt modelId="{84FE5561-B927-4EDA-B7C0-213F0A80D7B1}" type="pres">
      <dgm:prSet presAssocID="{A50367A1-A049-4D06-B7FA-1F284B6BAA21}" presName="dstNode" presStyleLbl="node1" presStyleIdx="0" presStyleCnt="3"/>
      <dgm:spPr/>
    </dgm:pt>
    <dgm:pt modelId="{FB4C75CC-B8FE-41A0-A06C-1B3D3513DC65}" type="pres">
      <dgm:prSet presAssocID="{B741FD02-B557-4AFD-8CA0-850E0A38BA1F}" presName="text_1" presStyleLbl="node1" presStyleIdx="0" presStyleCnt="3">
        <dgm:presLayoutVars>
          <dgm:bulletEnabled val="1"/>
        </dgm:presLayoutVars>
      </dgm:prSet>
      <dgm:spPr/>
      <dgm:t>
        <a:bodyPr/>
        <a:lstStyle/>
        <a:p>
          <a:endParaRPr lang="en-US"/>
        </a:p>
      </dgm:t>
    </dgm:pt>
    <dgm:pt modelId="{5A4BDAE1-66B4-45DC-B9DF-FFE8E212721D}" type="pres">
      <dgm:prSet presAssocID="{B741FD02-B557-4AFD-8CA0-850E0A38BA1F}" presName="accent_1" presStyleCnt="0"/>
      <dgm:spPr/>
    </dgm:pt>
    <dgm:pt modelId="{61AB545E-4584-4FCC-9D67-398426570CA2}" type="pres">
      <dgm:prSet presAssocID="{B741FD02-B557-4AFD-8CA0-850E0A38BA1F}" presName="accentRepeatNode" presStyleLbl="solidFgAcc1" presStyleIdx="0" presStyleCnt="3"/>
      <dgm:spPr>
        <a:ln>
          <a:solidFill>
            <a:srgbClr val="0000CC"/>
          </a:solidFill>
        </a:ln>
      </dgm:spPr>
    </dgm:pt>
    <dgm:pt modelId="{46037F4E-C35B-45DD-90B7-7545779FB551}" type="pres">
      <dgm:prSet presAssocID="{B49BB6BF-C754-45A2-97ED-98469768383C}" presName="text_2" presStyleLbl="node1" presStyleIdx="1" presStyleCnt="3">
        <dgm:presLayoutVars>
          <dgm:bulletEnabled val="1"/>
        </dgm:presLayoutVars>
      </dgm:prSet>
      <dgm:spPr/>
      <dgm:t>
        <a:bodyPr/>
        <a:lstStyle/>
        <a:p>
          <a:endParaRPr lang="en-US"/>
        </a:p>
      </dgm:t>
    </dgm:pt>
    <dgm:pt modelId="{4DDA3CEC-285E-4AA9-A709-6B9D6439096A}" type="pres">
      <dgm:prSet presAssocID="{B49BB6BF-C754-45A2-97ED-98469768383C}" presName="accent_2" presStyleCnt="0"/>
      <dgm:spPr/>
    </dgm:pt>
    <dgm:pt modelId="{90BA97B6-F911-4EDB-B9BF-FDD2B7EE86C9}" type="pres">
      <dgm:prSet presAssocID="{B49BB6BF-C754-45A2-97ED-98469768383C}" presName="accentRepeatNode" presStyleLbl="solidFgAcc1" presStyleIdx="1" presStyleCnt="3"/>
      <dgm:spPr/>
    </dgm:pt>
    <dgm:pt modelId="{BEA34504-5D38-4677-A80D-4600C6D7D0A9}" type="pres">
      <dgm:prSet presAssocID="{3CB89AA3-A0B9-4DF3-A550-32423496E82D}" presName="text_3" presStyleLbl="node1" presStyleIdx="2" presStyleCnt="3">
        <dgm:presLayoutVars>
          <dgm:bulletEnabled val="1"/>
        </dgm:presLayoutVars>
      </dgm:prSet>
      <dgm:spPr/>
      <dgm:t>
        <a:bodyPr/>
        <a:lstStyle/>
        <a:p>
          <a:endParaRPr lang="en-US"/>
        </a:p>
      </dgm:t>
    </dgm:pt>
    <dgm:pt modelId="{FEA12866-3F47-4972-825E-C843FE409359}" type="pres">
      <dgm:prSet presAssocID="{3CB89AA3-A0B9-4DF3-A550-32423496E82D}" presName="accent_3" presStyleCnt="0"/>
      <dgm:spPr/>
    </dgm:pt>
    <dgm:pt modelId="{4FE9ACD9-84D5-4A21-B2AC-5C45FA44E18E}" type="pres">
      <dgm:prSet presAssocID="{3CB89AA3-A0B9-4DF3-A550-32423496E82D}" presName="accentRepeatNode" presStyleLbl="solidFgAcc1" presStyleIdx="2" presStyleCnt="3"/>
      <dgm:spPr>
        <a:ln>
          <a:solidFill>
            <a:schemeClr val="accent3"/>
          </a:solidFill>
        </a:ln>
      </dgm:spPr>
    </dgm:pt>
  </dgm:ptLst>
  <dgm:cxnLst>
    <dgm:cxn modelId="{ECBC0323-4417-4841-A8CC-8563E0C77F2A}" srcId="{A50367A1-A049-4D06-B7FA-1F284B6BAA21}" destId="{3CB89AA3-A0B9-4DF3-A550-32423496E82D}" srcOrd="2" destOrd="0" parTransId="{167945D0-C42F-4BE5-A700-A47678E8A841}" sibTransId="{0FABF831-8377-498B-97C3-B578AD1EE25A}"/>
    <dgm:cxn modelId="{34DD5DF5-39F3-48F3-BA5B-B57A9914F9A5}" type="presOf" srcId="{D7B51756-A26C-439B-97EA-E31324C535CD}" destId="{D4563661-9DF4-4790-BDD3-9B2F3DCF8F71}" srcOrd="0" destOrd="0" presId="urn:microsoft.com/office/officeart/2008/layout/VerticalCurvedList"/>
    <dgm:cxn modelId="{58C7955B-6A29-42E1-BBE9-12EA05630093}" srcId="{A50367A1-A049-4D06-B7FA-1F284B6BAA21}" destId="{B49BB6BF-C754-45A2-97ED-98469768383C}" srcOrd="1" destOrd="0" parTransId="{7FE0811E-A81A-4622-9472-CA63BDB4094B}" sibTransId="{AFA4E2F3-4B85-4BEC-B562-82A56AB3BEAB}"/>
    <dgm:cxn modelId="{6CCBF6AC-D0A4-483B-806C-3599F9C60F5E}" type="presOf" srcId="{A50367A1-A049-4D06-B7FA-1F284B6BAA21}" destId="{3AFDCC07-0ABB-47BC-8CB9-6E2123AD158C}" srcOrd="0" destOrd="0" presId="urn:microsoft.com/office/officeart/2008/layout/VerticalCurvedList"/>
    <dgm:cxn modelId="{CC4EFA74-67CF-40DC-AFFE-7B9153E158A0}" srcId="{A50367A1-A049-4D06-B7FA-1F284B6BAA21}" destId="{B741FD02-B557-4AFD-8CA0-850E0A38BA1F}" srcOrd="0" destOrd="0" parTransId="{50FAF421-3BC0-4BC4-B352-739B83FB3AA3}" sibTransId="{D7B51756-A26C-439B-97EA-E31324C535CD}"/>
    <dgm:cxn modelId="{0525DB2F-67B4-4180-95B9-CB54B5BB819E}" type="presOf" srcId="{B741FD02-B557-4AFD-8CA0-850E0A38BA1F}" destId="{FB4C75CC-B8FE-41A0-A06C-1B3D3513DC65}" srcOrd="0" destOrd="0" presId="urn:microsoft.com/office/officeart/2008/layout/VerticalCurvedList"/>
    <dgm:cxn modelId="{54D5915C-24CB-47AF-BF33-DDEAEDE966C1}" type="presOf" srcId="{3CB89AA3-A0B9-4DF3-A550-32423496E82D}" destId="{BEA34504-5D38-4677-A80D-4600C6D7D0A9}" srcOrd="0" destOrd="0" presId="urn:microsoft.com/office/officeart/2008/layout/VerticalCurvedList"/>
    <dgm:cxn modelId="{E4A9B32B-2F3D-417D-AA98-8EE8D97957F1}" type="presOf" srcId="{B49BB6BF-C754-45A2-97ED-98469768383C}" destId="{46037F4E-C35B-45DD-90B7-7545779FB551}" srcOrd="0" destOrd="0" presId="urn:microsoft.com/office/officeart/2008/layout/VerticalCurvedList"/>
    <dgm:cxn modelId="{4108F2E6-6DCB-404D-B4CB-EC886159C93E}" type="presParOf" srcId="{3AFDCC07-0ABB-47BC-8CB9-6E2123AD158C}" destId="{EE44A7FD-BFA0-4B94-A39D-3FA50719FA8E}" srcOrd="0" destOrd="0" presId="urn:microsoft.com/office/officeart/2008/layout/VerticalCurvedList"/>
    <dgm:cxn modelId="{A0819358-BBCF-47AB-ACFC-BCD10E27ED49}" type="presParOf" srcId="{EE44A7FD-BFA0-4B94-A39D-3FA50719FA8E}" destId="{9E80040B-CE8C-41FA-A770-D3558FD551BE}" srcOrd="0" destOrd="0" presId="urn:microsoft.com/office/officeart/2008/layout/VerticalCurvedList"/>
    <dgm:cxn modelId="{F013951A-9243-4A61-BB2F-CC7C186D1DA4}" type="presParOf" srcId="{9E80040B-CE8C-41FA-A770-D3558FD551BE}" destId="{638E6978-40B7-4F5C-A1ED-534883B000F5}" srcOrd="0" destOrd="0" presId="urn:microsoft.com/office/officeart/2008/layout/VerticalCurvedList"/>
    <dgm:cxn modelId="{5928E52C-9C48-4B47-A2B7-60E9DD84B749}" type="presParOf" srcId="{9E80040B-CE8C-41FA-A770-D3558FD551BE}" destId="{D4563661-9DF4-4790-BDD3-9B2F3DCF8F71}" srcOrd="1" destOrd="0" presId="urn:microsoft.com/office/officeart/2008/layout/VerticalCurvedList"/>
    <dgm:cxn modelId="{02B6BE9E-C95A-4E16-8C92-F47CFCE96E3B}" type="presParOf" srcId="{9E80040B-CE8C-41FA-A770-D3558FD551BE}" destId="{2725A19C-61DB-456C-BC7E-D3EB144251F9}" srcOrd="2" destOrd="0" presId="urn:microsoft.com/office/officeart/2008/layout/VerticalCurvedList"/>
    <dgm:cxn modelId="{07648699-3D47-4C96-82C8-D58061898C6B}" type="presParOf" srcId="{9E80040B-CE8C-41FA-A770-D3558FD551BE}" destId="{84FE5561-B927-4EDA-B7C0-213F0A80D7B1}" srcOrd="3" destOrd="0" presId="urn:microsoft.com/office/officeart/2008/layout/VerticalCurvedList"/>
    <dgm:cxn modelId="{E0B610F2-4D1C-4CC9-87B1-90E410E5F822}" type="presParOf" srcId="{EE44A7FD-BFA0-4B94-A39D-3FA50719FA8E}" destId="{FB4C75CC-B8FE-41A0-A06C-1B3D3513DC65}" srcOrd="1" destOrd="0" presId="urn:microsoft.com/office/officeart/2008/layout/VerticalCurvedList"/>
    <dgm:cxn modelId="{53FB97F9-3CF7-43EC-AEE4-8BB12176DDE4}" type="presParOf" srcId="{EE44A7FD-BFA0-4B94-A39D-3FA50719FA8E}" destId="{5A4BDAE1-66B4-45DC-B9DF-FFE8E212721D}" srcOrd="2" destOrd="0" presId="urn:microsoft.com/office/officeart/2008/layout/VerticalCurvedList"/>
    <dgm:cxn modelId="{40C5A7B9-2F34-478F-B112-CAB7E40B20CA}" type="presParOf" srcId="{5A4BDAE1-66B4-45DC-B9DF-FFE8E212721D}" destId="{61AB545E-4584-4FCC-9D67-398426570CA2}" srcOrd="0" destOrd="0" presId="urn:microsoft.com/office/officeart/2008/layout/VerticalCurvedList"/>
    <dgm:cxn modelId="{44425D9C-05D2-4091-8D3B-DE1A206BCE5F}" type="presParOf" srcId="{EE44A7FD-BFA0-4B94-A39D-3FA50719FA8E}" destId="{46037F4E-C35B-45DD-90B7-7545779FB551}" srcOrd="3" destOrd="0" presId="urn:microsoft.com/office/officeart/2008/layout/VerticalCurvedList"/>
    <dgm:cxn modelId="{B60ADEEC-C05F-49AD-886B-12B2403EC263}" type="presParOf" srcId="{EE44A7FD-BFA0-4B94-A39D-3FA50719FA8E}" destId="{4DDA3CEC-285E-4AA9-A709-6B9D6439096A}" srcOrd="4" destOrd="0" presId="urn:microsoft.com/office/officeart/2008/layout/VerticalCurvedList"/>
    <dgm:cxn modelId="{E431F121-1184-4DC6-BBCF-84628EB8434C}" type="presParOf" srcId="{4DDA3CEC-285E-4AA9-A709-6B9D6439096A}" destId="{90BA97B6-F911-4EDB-B9BF-FDD2B7EE86C9}" srcOrd="0" destOrd="0" presId="urn:microsoft.com/office/officeart/2008/layout/VerticalCurvedList"/>
    <dgm:cxn modelId="{47161DB4-03B6-4F02-8A01-E690903BD30F}" type="presParOf" srcId="{EE44A7FD-BFA0-4B94-A39D-3FA50719FA8E}" destId="{BEA34504-5D38-4677-A80D-4600C6D7D0A9}" srcOrd="5" destOrd="0" presId="urn:microsoft.com/office/officeart/2008/layout/VerticalCurvedList"/>
    <dgm:cxn modelId="{F2E18116-7558-4435-8BDC-7AB179FE7F24}" type="presParOf" srcId="{EE44A7FD-BFA0-4B94-A39D-3FA50719FA8E}" destId="{FEA12866-3F47-4972-825E-C843FE409359}" srcOrd="6" destOrd="0" presId="urn:microsoft.com/office/officeart/2008/layout/VerticalCurvedList"/>
    <dgm:cxn modelId="{E30CCB99-3324-4775-BFB5-D08B3D26C176}" type="presParOf" srcId="{FEA12866-3F47-4972-825E-C843FE409359}" destId="{4FE9ACD9-84D5-4A21-B2AC-5C45FA44E18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D2D43-FF46-486F-8F92-07E6EFDCB430}">
      <dsp:nvSpPr>
        <dsp:cNvPr id="0" name=""/>
        <dsp:cNvSpPr/>
      </dsp:nvSpPr>
      <dsp:spPr>
        <a:xfrm>
          <a:off x="-5427140" y="-831103"/>
          <a:ext cx="6462807" cy="6462807"/>
        </a:xfrm>
        <a:prstGeom prst="blockArc">
          <a:avLst>
            <a:gd name="adj1" fmla="val 18900000"/>
            <a:gd name="adj2" fmla="val 2700000"/>
            <a:gd name="adj3" fmla="val 334"/>
          </a:avLst>
        </a:prstGeom>
        <a:solidFill>
          <a:schemeClr val="tx1">
            <a:lumMod val="50000"/>
            <a:lumOff val="50000"/>
          </a:schemeClr>
        </a:solid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2EDA5132-F085-4E3B-BEF6-ED2C397CDBF7}">
      <dsp:nvSpPr>
        <dsp:cNvPr id="0" name=""/>
        <dsp:cNvSpPr/>
      </dsp:nvSpPr>
      <dsp:spPr>
        <a:xfrm>
          <a:off x="666323" y="480060"/>
          <a:ext cx="5855652" cy="960120"/>
        </a:xfrm>
        <a:prstGeom prst="roundRect">
          <a:avLst/>
        </a:prstGeom>
        <a:solidFill>
          <a:srgbClr val="00B050"/>
        </a:solidFill>
        <a:ln w="381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95" tIns="71120" rIns="71120" bIns="71120" numCol="1" spcCol="1270" anchor="ctr" anchorCtr="0">
          <a:noAutofit/>
        </a:bodyPr>
        <a:lstStyle/>
        <a:p>
          <a:pPr lvl="0" algn="l" defTabSz="1244600">
            <a:lnSpc>
              <a:spcPct val="90000"/>
            </a:lnSpc>
            <a:spcBef>
              <a:spcPct val="0"/>
            </a:spcBef>
            <a:spcAft>
              <a:spcPct val="35000"/>
            </a:spcAft>
          </a:pPr>
          <a:r>
            <a:rPr lang="it-IT" sz="2800" b="1" kern="1200" dirty="0" smtClean="0">
              <a:latin typeface="Calibri" panose="020F0502020204030204" pitchFamily="34" charset="0"/>
            </a:rPr>
            <a:t>Overview of CDW</a:t>
          </a:r>
          <a:endParaRPr lang="en-US" sz="2800" b="1" kern="1200" dirty="0">
            <a:solidFill>
              <a:schemeClr val="bg1"/>
            </a:solidFill>
          </a:endParaRPr>
        </a:p>
      </dsp:txBody>
      <dsp:txXfrm>
        <a:off x="713192" y="526929"/>
        <a:ext cx="5761914" cy="866382"/>
      </dsp:txXfrm>
    </dsp:sp>
    <dsp:sp modelId="{ED3C09F1-2D6D-4190-9E6D-EDDB3272A725}">
      <dsp:nvSpPr>
        <dsp:cNvPr id="0" name=""/>
        <dsp:cNvSpPr/>
      </dsp:nvSpPr>
      <dsp:spPr>
        <a:xfrm>
          <a:off x="66248" y="360045"/>
          <a:ext cx="1200150" cy="1200150"/>
        </a:xfrm>
        <a:prstGeom prst="ellipse">
          <a:avLst/>
        </a:prstGeom>
        <a:solidFill>
          <a:schemeClr val="lt1">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890952B4-38AA-41FF-A5D3-8211D557B0E1}">
      <dsp:nvSpPr>
        <dsp:cNvPr id="0" name=""/>
        <dsp:cNvSpPr/>
      </dsp:nvSpPr>
      <dsp:spPr>
        <a:xfrm>
          <a:off x="1015327" y="1920240"/>
          <a:ext cx="5506648" cy="960120"/>
        </a:xfrm>
        <a:prstGeom prst="roundRect">
          <a:avLst/>
        </a:prstGeom>
        <a:solidFill>
          <a:schemeClr val="accent2"/>
        </a:solidFill>
        <a:ln w="381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95" tIns="68580" rIns="68580" bIns="6858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1"/>
              </a:solidFill>
            </a:rPr>
            <a:t>Some major activities in Taiwan</a:t>
          </a:r>
          <a:endParaRPr lang="en-US" sz="2700" b="1" kern="1200" dirty="0">
            <a:solidFill>
              <a:schemeClr val="bg1"/>
            </a:solidFill>
          </a:endParaRPr>
        </a:p>
      </dsp:txBody>
      <dsp:txXfrm>
        <a:off x="1062196" y="1967109"/>
        <a:ext cx="5412910" cy="866382"/>
      </dsp:txXfrm>
    </dsp:sp>
    <dsp:sp modelId="{BCF104F0-8207-4D4B-8D30-9B5FF072325D}">
      <dsp:nvSpPr>
        <dsp:cNvPr id="0" name=""/>
        <dsp:cNvSpPr/>
      </dsp:nvSpPr>
      <dsp:spPr>
        <a:xfrm>
          <a:off x="415251" y="1800225"/>
          <a:ext cx="1200150" cy="1200150"/>
        </a:xfrm>
        <a:prstGeom prst="ellipse">
          <a:avLst/>
        </a:prstGeom>
        <a:solidFill>
          <a:schemeClr val="lt1">
            <a:hueOff val="0"/>
            <a:satOff val="0"/>
            <a:lumOff val="0"/>
            <a:alphaOff val="0"/>
          </a:schemeClr>
        </a:solid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1D64D228-CAB5-4574-A504-DE95AB25EA27}">
      <dsp:nvSpPr>
        <dsp:cNvPr id="0" name=""/>
        <dsp:cNvSpPr/>
      </dsp:nvSpPr>
      <dsp:spPr>
        <a:xfrm>
          <a:off x="666323" y="3360420"/>
          <a:ext cx="5855652" cy="960120"/>
        </a:xfrm>
        <a:prstGeom prst="roundRect">
          <a:avLst/>
        </a:prstGeom>
        <a:solidFill>
          <a:schemeClr val="accent3"/>
        </a:solidFill>
        <a:ln w="38100" cap="flat" cmpd="sng" algn="ctr">
          <a:solidFill>
            <a:schemeClr val="bg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95"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bg1"/>
              </a:solidFill>
            </a:rPr>
            <a:t>Research results</a:t>
          </a:r>
          <a:endParaRPr lang="en-US" sz="2800" b="1" kern="1200" dirty="0">
            <a:solidFill>
              <a:schemeClr val="bg1"/>
            </a:solidFill>
          </a:endParaRPr>
        </a:p>
      </dsp:txBody>
      <dsp:txXfrm>
        <a:off x="713192" y="3407289"/>
        <a:ext cx="5761914" cy="866382"/>
      </dsp:txXfrm>
    </dsp:sp>
    <dsp:sp modelId="{D318C2A8-EF24-405C-81FA-6A044674B627}">
      <dsp:nvSpPr>
        <dsp:cNvPr id="0" name=""/>
        <dsp:cNvSpPr/>
      </dsp:nvSpPr>
      <dsp:spPr>
        <a:xfrm>
          <a:off x="66248" y="3240405"/>
          <a:ext cx="1200150" cy="1200150"/>
        </a:xfrm>
        <a:prstGeom prst="ellipse">
          <a:avLst/>
        </a:prstGeom>
        <a:solidFill>
          <a:schemeClr val="lt1">
            <a:hueOff val="0"/>
            <a:satOff val="0"/>
            <a:lumOff val="0"/>
            <a:alphaOff val="0"/>
          </a:schemeClr>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D62E8-8B6F-0E41-9653-242E5EAF111F}" type="datetimeFigureOut">
              <a:rPr lang="cs-CZ" smtClean="0"/>
              <a:t>19.10.2019</a:t>
            </a:fld>
            <a:endParaRPr lang="cs-C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7C944-625E-C64C-9B16-6FA5BD9466A7}" type="slidenum">
              <a:rPr lang="cs-CZ" smtClean="0"/>
              <a:t>‹#›</a:t>
            </a:fld>
            <a:endParaRPr lang="cs-CZ"/>
          </a:p>
        </p:txBody>
      </p:sp>
    </p:spTree>
    <p:extLst>
      <p:ext uri="{BB962C8B-B14F-4D97-AF65-F5344CB8AC3E}">
        <p14:creationId xmlns:p14="http://schemas.microsoft.com/office/powerpoint/2010/main" val="56924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7" name="Image 2">
            <a:extLst>
              <a:ext uri="{FF2B5EF4-FFF2-40B4-BE49-F238E27FC236}">
                <a16:creationId xmlns:a16="http://schemas.microsoft.com/office/drawing/2014/main" xmlns="" id="{75A7AA97-0486-6545-AC10-56A645E009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8422"/>
          <a:stretch/>
        </p:blipFill>
        <p:spPr>
          <a:xfrm>
            <a:off x="4574380" y="1064398"/>
            <a:ext cx="4569620" cy="2236079"/>
          </a:xfrm>
          <a:prstGeom prst="rect">
            <a:avLst/>
          </a:prstGeom>
        </p:spPr>
      </p:pic>
      <p:pic>
        <p:nvPicPr>
          <p:cNvPr id="26" name="Image 1">
            <a:extLst>
              <a:ext uri="{FF2B5EF4-FFF2-40B4-BE49-F238E27FC236}">
                <a16:creationId xmlns:a16="http://schemas.microsoft.com/office/drawing/2014/main" xmlns="" id="{1EA465D5-8663-E246-868D-FEA37534B61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 b="28421"/>
          <a:stretch/>
        </p:blipFill>
        <p:spPr>
          <a:xfrm>
            <a:off x="1586" y="1064398"/>
            <a:ext cx="4572794" cy="2236088"/>
          </a:xfrm>
          <a:prstGeom prst="rect">
            <a:avLst/>
          </a:prstGeom>
        </p:spPr>
      </p:pic>
      <p:sp>
        <p:nvSpPr>
          <p:cNvPr id="2" name="Title 1"/>
          <p:cNvSpPr>
            <a:spLocks noGrp="1"/>
          </p:cNvSpPr>
          <p:nvPr>
            <p:ph type="ctrTitle" hasCustomPrompt="1"/>
          </p:nvPr>
        </p:nvSpPr>
        <p:spPr>
          <a:xfrm>
            <a:off x="327826" y="4293089"/>
            <a:ext cx="8435174" cy="796291"/>
          </a:xfrm>
        </p:spPr>
        <p:txBody>
          <a:bodyPr anchor="b">
            <a:noAutofit/>
          </a:bodyPr>
          <a:lstStyle>
            <a:lvl1pPr algn="ctr">
              <a:defRPr sz="4800"/>
            </a:lvl1pPr>
          </a:lstStyle>
          <a:p>
            <a:r>
              <a:rPr lang="en-GB" dirty="0"/>
              <a:t>Presentation title</a:t>
            </a:r>
            <a:endParaRPr lang="en-US" dirty="0"/>
          </a:p>
        </p:txBody>
      </p:sp>
      <p:sp>
        <p:nvSpPr>
          <p:cNvPr id="3" name="Subtitle 2"/>
          <p:cNvSpPr>
            <a:spLocks noGrp="1"/>
          </p:cNvSpPr>
          <p:nvPr>
            <p:ph type="subTitle" idx="1" hasCustomPrompt="1"/>
          </p:nvPr>
        </p:nvSpPr>
        <p:spPr>
          <a:xfrm>
            <a:off x="327826" y="5174614"/>
            <a:ext cx="8435174" cy="4916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 company</a:t>
            </a:r>
            <a:endParaRPr lang="en-US" dirty="0"/>
          </a:p>
        </p:txBody>
      </p:sp>
      <p:sp>
        <p:nvSpPr>
          <p:cNvPr id="4" name="Date Placeholder 3"/>
          <p:cNvSpPr>
            <a:spLocks noGrp="1"/>
          </p:cNvSpPr>
          <p:nvPr>
            <p:ph type="dt" sz="half" idx="10"/>
          </p:nvPr>
        </p:nvSpPr>
        <p:spPr/>
        <p:txBody>
          <a:bodyPr/>
          <a:lstStyle/>
          <a:p>
            <a:fld id="{E9D3028D-D33E-EC4E-8391-0A5157423042}" type="datetime1">
              <a:rPr lang="cs-CZ" smtClean="0"/>
              <a:t>19.10.2019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
        <p:nvSpPr>
          <p:cNvPr id="9" name="object 10">
            <a:extLst>
              <a:ext uri="{FF2B5EF4-FFF2-40B4-BE49-F238E27FC236}">
                <a16:creationId xmlns:a16="http://schemas.microsoft.com/office/drawing/2014/main" xmlns="" id="{DDF61BE1-7A8E-5749-B871-D968774A5B64}"/>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sp>
        <p:nvSpPr>
          <p:cNvPr id="10" name="object 10">
            <a:extLst>
              <a:ext uri="{FF2B5EF4-FFF2-40B4-BE49-F238E27FC236}">
                <a16:creationId xmlns:a16="http://schemas.microsoft.com/office/drawing/2014/main" xmlns="" id="{DE0B61D0-011C-F443-B6F5-FACD0CFC048D}"/>
              </a:ext>
            </a:extLst>
          </p:cNvPr>
          <p:cNvSpPr/>
          <p:nvPr userDrawn="1"/>
        </p:nvSpPr>
        <p:spPr>
          <a:xfrm>
            <a:off x="0" y="5735638"/>
            <a:ext cx="9144000" cy="1168400"/>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dirty="0">
              <a:pattFill prst="pct10">
                <a:fgClr>
                  <a:schemeClr val="tx1"/>
                </a:fgClr>
                <a:bgClr>
                  <a:schemeClr val="bg1"/>
                </a:bgClr>
              </a:pattFill>
            </a:endParaRPr>
          </a:p>
        </p:txBody>
      </p:sp>
      <p:sp>
        <p:nvSpPr>
          <p:cNvPr id="11" name="object 16">
            <a:extLst>
              <a:ext uri="{FF2B5EF4-FFF2-40B4-BE49-F238E27FC236}">
                <a16:creationId xmlns:a16="http://schemas.microsoft.com/office/drawing/2014/main" xmlns="" id="{5617F201-7F0E-FE43-BD59-FF374B145C42}"/>
              </a:ext>
            </a:extLst>
          </p:cNvPr>
          <p:cNvSpPr txBox="1"/>
          <p:nvPr userDrawn="1"/>
        </p:nvSpPr>
        <p:spPr>
          <a:xfrm>
            <a:off x="1512331" y="6110985"/>
            <a:ext cx="4129185" cy="553998"/>
          </a:xfrm>
          <a:prstGeom prst="rect">
            <a:avLst/>
          </a:prstGeom>
        </p:spPr>
        <p:txBody>
          <a:bodyPr vert="horz" wrap="square" lIns="0" tIns="0" rIns="0" bIns="0" rtlCol="0">
            <a:spAutoFit/>
          </a:bodyPr>
          <a:lstStyle/>
          <a:p>
            <a:pPr marL="12700" marR="5080">
              <a:lnSpc>
                <a:spcPct val="100000"/>
              </a:lnSpc>
            </a:pPr>
            <a:r>
              <a:rPr lang="en-GB" sz="1200" noProof="0" dirty="0">
                <a:solidFill>
                  <a:schemeClr val="bg1"/>
                </a:solidFill>
                <a:latin typeface="Arial"/>
                <a:cs typeface="Arial"/>
              </a:rPr>
              <a:t>These projects have received funding from the European Union’s Horizon 2020 research and innovation programme under grant agreement No. 723583 &amp; No. 723825</a:t>
            </a:r>
          </a:p>
        </p:txBody>
      </p:sp>
      <p:grpSp>
        <p:nvGrpSpPr>
          <p:cNvPr id="12" name="Grouper 10">
            <a:extLst>
              <a:ext uri="{FF2B5EF4-FFF2-40B4-BE49-F238E27FC236}">
                <a16:creationId xmlns:a16="http://schemas.microsoft.com/office/drawing/2014/main" xmlns="" id="{2B66309D-EA14-0345-AB01-659453EC015E}"/>
              </a:ext>
            </a:extLst>
          </p:cNvPr>
          <p:cNvGrpSpPr/>
          <p:nvPr userDrawn="1"/>
        </p:nvGrpSpPr>
        <p:grpSpPr>
          <a:xfrm>
            <a:off x="-1698825" y="4391513"/>
            <a:ext cx="193502" cy="256315"/>
            <a:chOff x="593244" y="6127304"/>
            <a:chExt cx="258003" cy="256315"/>
          </a:xfrm>
        </p:grpSpPr>
        <p:sp>
          <p:nvSpPr>
            <p:cNvPr id="14" name="object 18">
              <a:extLst>
                <a:ext uri="{FF2B5EF4-FFF2-40B4-BE49-F238E27FC236}">
                  <a16:creationId xmlns:a16="http://schemas.microsoft.com/office/drawing/2014/main" xmlns="" id="{955953FE-2356-E24D-9311-4842FFD7FE07}"/>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15" name="object 19">
              <a:extLst>
                <a:ext uri="{FF2B5EF4-FFF2-40B4-BE49-F238E27FC236}">
                  <a16:creationId xmlns:a16="http://schemas.microsoft.com/office/drawing/2014/main" xmlns="" id="{3ABFEAD4-2220-0D45-9929-B20B39236F73}"/>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sz="1800"/>
            </a:p>
          </p:txBody>
        </p:sp>
        <p:sp>
          <p:nvSpPr>
            <p:cNvPr id="16" name="object 20">
              <a:extLst>
                <a:ext uri="{FF2B5EF4-FFF2-40B4-BE49-F238E27FC236}">
                  <a16:creationId xmlns:a16="http://schemas.microsoft.com/office/drawing/2014/main" xmlns="" id="{1ACDDF8D-0B7B-BD4C-958F-E439A8D6FDD6}"/>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sz="1800"/>
            </a:p>
          </p:txBody>
        </p:sp>
        <p:sp>
          <p:nvSpPr>
            <p:cNvPr id="17" name="object 21">
              <a:extLst>
                <a:ext uri="{FF2B5EF4-FFF2-40B4-BE49-F238E27FC236}">
                  <a16:creationId xmlns:a16="http://schemas.microsoft.com/office/drawing/2014/main" xmlns="" id="{19201E6F-3D4C-5B43-8A3D-8173CCBA1479}"/>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sz="1800"/>
            </a:p>
          </p:txBody>
        </p:sp>
        <p:sp>
          <p:nvSpPr>
            <p:cNvPr id="18" name="object 22">
              <a:extLst>
                <a:ext uri="{FF2B5EF4-FFF2-40B4-BE49-F238E27FC236}">
                  <a16:creationId xmlns:a16="http://schemas.microsoft.com/office/drawing/2014/main" xmlns="" id="{04EC7D47-B6F4-6545-A6DB-8B7DAAE0334B}"/>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sz="1800"/>
            </a:p>
          </p:txBody>
        </p:sp>
        <p:sp>
          <p:nvSpPr>
            <p:cNvPr id="19" name="object 23">
              <a:extLst>
                <a:ext uri="{FF2B5EF4-FFF2-40B4-BE49-F238E27FC236}">
                  <a16:creationId xmlns:a16="http://schemas.microsoft.com/office/drawing/2014/main" xmlns="" id="{54E28F5E-A0D9-7F4E-B1D6-A5A3865B6A89}"/>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sz="1800"/>
            </a:p>
          </p:txBody>
        </p:sp>
        <p:sp>
          <p:nvSpPr>
            <p:cNvPr id="20" name="object 24">
              <a:extLst>
                <a:ext uri="{FF2B5EF4-FFF2-40B4-BE49-F238E27FC236}">
                  <a16:creationId xmlns:a16="http://schemas.microsoft.com/office/drawing/2014/main" xmlns="" id="{CF1BB52F-063D-7F46-A8A8-57F2E5E27A63}"/>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21" name="object 25">
              <a:extLst>
                <a:ext uri="{FF2B5EF4-FFF2-40B4-BE49-F238E27FC236}">
                  <a16:creationId xmlns:a16="http://schemas.microsoft.com/office/drawing/2014/main" xmlns="" id="{09588249-AF29-0943-A621-DF9843E0B2DB}"/>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sz="1800"/>
            </a:p>
          </p:txBody>
        </p:sp>
        <p:sp>
          <p:nvSpPr>
            <p:cNvPr id="22" name="object 26">
              <a:extLst>
                <a:ext uri="{FF2B5EF4-FFF2-40B4-BE49-F238E27FC236}">
                  <a16:creationId xmlns:a16="http://schemas.microsoft.com/office/drawing/2014/main" xmlns="" id="{AD05A473-86B5-EA4F-A3D9-F7A678BB6522}"/>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sz="1800"/>
            </a:p>
          </p:txBody>
        </p:sp>
        <p:sp>
          <p:nvSpPr>
            <p:cNvPr id="23" name="object 27">
              <a:extLst>
                <a:ext uri="{FF2B5EF4-FFF2-40B4-BE49-F238E27FC236}">
                  <a16:creationId xmlns:a16="http://schemas.microsoft.com/office/drawing/2014/main" xmlns="" id="{BC820E06-287B-944C-B2C2-2733384E6CF9}"/>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sz="1800"/>
            </a:p>
          </p:txBody>
        </p:sp>
        <p:sp>
          <p:nvSpPr>
            <p:cNvPr id="24" name="object 28">
              <a:extLst>
                <a:ext uri="{FF2B5EF4-FFF2-40B4-BE49-F238E27FC236}">
                  <a16:creationId xmlns:a16="http://schemas.microsoft.com/office/drawing/2014/main" xmlns="" id="{4567E936-7F1C-224C-AAD6-BFC6CED918E0}"/>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25" name="object 29">
              <a:extLst>
                <a:ext uri="{FF2B5EF4-FFF2-40B4-BE49-F238E27FC236}">
                  <a16:creationId xmlns:a16="http://schemas.microsoft.com/office/drawing/2014/main" xmlns="" id="{C66D2C48-090E-C144-9C90-F96A14ED1784}"/>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sz="1800"/>
            </a:p>
          </p:txBody>
        </p:sp>
      </p:grpSp>
      <p:pic>
        <p:nvPicPr>
          <p:cNvPr id="28" name="Picture 27">
            <a:extLst>
              <a:ext uri="{FF2B5EF4-FFF2-40B4-BE49-F238E27FC236}">
                <a16:creationId xmlns:a16="http://schemas.microsoft.com/office/drawing/2014/main" xmlns="" id="{DFF9C27C-AE5B-2C48-88DB-8AC92F7B63D5}"/>
              </a:ext>
            </a:extLst>
          </p:cNvPr>
          <p:cNvPicPr>
            <a:picLocks noChangeAspect="1"/>
          </p:cNvPicPr>
          <p:nvPr userDrawn="1"/>
        </p:nvPicPr>
        <p:blipFill rotWithShape="1">
          <a:blip r:embed="rId4"/>
          <a:srcRect t="22805" b="23250"/>
          <a:stretch/>
        </p:blipFill>
        <p:spPr>
          <a:xfrm>
            <a:off x="4662590" y="3476746"/>
            <a:ext cx="1375724" cy="742125"/>
          </a:xfrm>
          <a:prstGeom prst="rect">
            <a:avLst/>
          </a:prstGeom>
        </p:spPr>
      </p:pic>
      <p:pic>
        <p:nvPicPr>
          <p:cNvPr id="29" name="Picture 28">
            <a:extLst>
              <a:ext uri="{FF2B5EF4-FFF2-40B4-BE49-F238E27FC236}">
                <a16:creationId xmlns:a16="http://schemas.microsoft.com/office/drawing/2014/main" xmlns="" id="{06EFB6C4-2959-7744-B0B8-341D677B028F}"/>
              </a:ext>
            </a:extLst>
          </p:cNvPr>
          <p:cNvPicPr>
            <a:picLocks noChangeAspect="1"/>
          </p:cNvPicPr>
          <p:nvPr userDrawn="1"/>
        </p:nvPicPr>
        <p:blipFill rotWithShape="1">
          <a:blip r:embed="rId5"/>
          <a:srcRect t="7450" b="5973"/>
          <a:stretch/>
        </p:blipFill>
        <p:spPr>
          <a:xfrm>
            <a:off x="3113980" y="3340540"/>
            <a:ext cx="1367432" cy="897913"/>
          </a:xfrm>
          <a:prstGeom prst="rect">
            <a:avLst/>
          </a:prstGeom>
        </p:spPr>
      </p:pic>
      <p:sp>
        <p:nvSpPr>
          <p:cNvPr id="31" name="object 15">
            <a:extLst>
              <a:ext uri="{FF2B5EF4-FFF2-40B4-BE49-F238E27FC236}">
                <a16:creationId xmlns:a16="http://schemas.microsoft.com/office/drawing/2014/main" xmlns="" id="{21EB924B-598B-AD43-8284-C2447A985A08}"/>
              </a:ext>
            </a:extLst>
          </p:cNvPr>
          <p:cNvSpPr/>
          <p:nvPr userDrawn="1"/>
        </p:nvSpPr>
        <p:spPr>
          <a:xfrm>
            <a:off x="0" y="1064398"/>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sp>
        <p:nvSpPr>
          <p:cNvPr id="32" name="object 15">
            <a:extLst>
              <a:ext uri="{FF2B5EF4-FFF2-40B4-BE49-F238E27FC236}">
                <a16:creationId xmlns:a16="http://schemas.microsoft.com/office/drawing/2014/main" xmlns="" id="{1AA4BB93-5907-3C4E-87EB-DB83B4BD06F3}"/>
              </a:ext>
            </a:extLst>
          </p:cNvPr>
          <p:cNvSpPr/>
          <p:nvPr userDrawn="1"/>
        </p:nvSpPr>
        <p:spPr>
          <a:xfrm>
            <a:off x="4759" y="3300477"/>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grpSp>
        <p:nvGrpSpPr>
          <p:cNvPr id="33" name="Grouper 10">
            <a:extLst>
              <a:ext uri="{FF2B5EF4-FFF2-40B4-BE49-F238E27FC236}">
                <a16:creationId xmlns:a16="http://schemas.microsoft.com/office/drawing/2014/main" xmlns="" id="{07ACF49A-213C-1645-896B-F616939F3E01}"/>
              </a:ext>
            </a:extLst>
          </p:cNvPr>
          <p:cNvGrpSpPr/>
          <p:nvPr userDrawn="1"/>
        </p:nvGrpSpPr>
        <p:grpSpPr>
          <a:xfrm>
            <a:off x="301156" y="6016345"/>
            <a:ext cx="1018748" cy="680011"/>
            <a:chOff x="467398" y="6086665"/>
            <a:chExt cx="509905" cy="340360"/>
          </a:xfrm>
        </p:grpSpPr>
        <p:sp>
          <p:nvSpPr>
            <p:cNvPr id="34" name="object 17">
              <a:extLst>
                <a:ext uri="{FF2B5EF4-FFF2-40B4-BE49-F238E27FC236}">
                  <a16:creationId xmlns:a16="http://schemas.microsoft.com/office/drawing/2014/main" xmlns="" id="{53970D39-DBB7-1C4D-A278-22FCA79B7B32}"/>
                </a:ext>
              </a:extLst>
            </p:cNvPr>
            <p:cNvSpPr/>
            <p:nvPr/>
          </p:nvSpPr>
          <p:spPr>
            <a:xfrm>
              <a:off x="467398" y="6086665"/>
              <a:ext cx="509905" cy="340360"/>
            </a:xfrm>
            <a:custGeom>
              <a:avLst/>
              <a:gdLst/>
              <a:ahLst/>
              <a:cxnLst/>
              <a:rect l="l" t="t" r="r" b="b"/>
              <a:pathLst>
                <a:path w="509905" h="340360">
                  <a:moveTo>
                    <a:pt x="0" y="339750"/>
                  </a:moveTo>
                  <a:lnTo>
                    <a:pt x="509600" y="339750"/>
                  </a:lnTo>
                  <a:lnTo>
                    <a:pt x="509600" y="0"/>
                  </a:lnTo>
                  <a:lnTo>
                    <a:pt x="0" y="0"/>
                  </a:lnTo>
                  <a:lnTo>
                    <a:pt x="0" y="339750"/>
                  </a:lnTo>
                  <a:close/>
                </a:path>
              </a:pathLst>
            </a:custGeom>
            <a:solidFill>
              <a:srgbClr val="164194"/>
            </a:solidFill>
          </p:spPr>
          <p:txBody>
            <a:bodyPr wrap="square" lIns="0" tIns="0" rIns="0" bIns="0" rtlCol="0"/>
            <a:lstStyle/>
            <a:p>
              <a:endParaRPr/>
            </a:p>
          </p:txBody>
        </p:sp>
        <p:sp>
          <p:nvSpPr>
            <p:cNvPr id="35" name="object 18">
              <a:extLst>
                <a:ext uri="{FF2B5EF4-FFF2-40B4-BE49-F238E27FC236}">
                  <a16:creationId xmlns:a16="http://schemas.microsoft.com/office/drawing/2014/main" xmlns="" id="{4EDF837D-72CB-5C4F-9622-39B852C38670}"/>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36" name="object 19">
              <a:extLst>
                <a:ext uri="{FF2B5EF4-FFF2-40B4-BE49-F238E27FC236}">
                  <a16:creationId xmlns:a16="http://schemas.microsoft.com/office/drawing/2014/main" xmlns="" id="{1B354FE2-BB69-2E45-B6F0-A02767B49DA0}"/>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a:p>
          </p:txBody>
        </p:sp>
        <p:sp>
          <p:nvSpPr>
            <p:cNvPr id="37" name="object 20">
              <a:extLst>
                <a:ext uri="{FF2B5EF4-FFF2-40B4-BE49-F238E27FC236}">
                  <a16:creationId xmlns:a16="http://schemas.microsoft.com/office/drawing/2014/main" xmlns="" id="{88B023D1-BCA1-4146-8B2D-D16278E15E0E}"/>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a:p>
          </p:txBody>
        </p:sp>
        <p:sp>
          <p:nvSpPr>
            <p:cNvPr id="38" name="object 21">
              <a:extLst>
                <a:ext uri="{FF2B5EF4-FFF2-40B4-BE49-F238E27FC236}">
                  <a16:creationId xmlns:a16="http://schemas.microsoft.com/office/drawing/2014/main" xmlns="" id="{8ED27393-F829-BB4A-BB8F-8B40311FA8E8}"/>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a:p>
          </p:txBody>
        </p:sp>
        <p:sp>
          <p:nvSpPr>
            <p:cNvPr id="39" name="object 22">
              <a:extLst>
                <a:ext uri="{FF2B5EF4-FFF2-40B4-BE49-F238E27FC236}">
                  <a16:creationId xmlns:a16="http://schemas.microsoft.com/office/drawing/2014/main" xmlns="" id="{6FE7B957-626F-0D47-BF67-C3D467F61468}"/>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a:p>
          </p:txBody>
        </p:sp>
        <p:sp>
          <p:nvSpPr>
            <p:cNvPr id="40" name="object 23">
              <a:extLst>
                <a:ext uri="{FF2B5EF4-FFF2-40B4-BE49-F238E27FC236}">
                  <a16:creationId xmlns:a16="http://schemas.microsoft.com/office/drawing/2014/main" xmlns="" id="{D7BD2558-03B5-6C47-B419-256B14A2A917}"/>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a:p>
          </p:txBody>
        </p:sp>
        <p:sp>
          <p:nvSpPr>
            <p:cNvPr id="41" name="object 24">
              <a:extLst>
                <a:ext uri="{FF2B5EF4-FFF2-40B4-BE49-F238E27FC236}">
                  <a16:creationId xmlns:a16="http://schemas.microsoft.com/office/drawing/2014/main" xmlns="" id="{B2C57EF7-8D72-CA47-8BA8-C7A962AE13DE}"/>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42" name="object 25">
              <a:extLst>
                <a:ext uri="{FF2B5EF4-FFF2-40B4-BE49-F238E27FC236}">
                  <a16:creationId xmlns:a16="http://schemas.microsoft.com/office/drawing/2014/main" xmlns="" id="{D1484065-936F-6D48-AEF5-E716460E8A38}"/>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a:p>
          </p:txBody>
        </p:sp>
        <p:sp>
          <p:nvSpPr>
            <p:cNvPr id="43" name="object 26">
              <a:extLst>
                <a:ext uri="{FF2B5EF4-FFF2-40B4-BE49-F238E27FC236}">
                  <a16:creationId xmlns:a16="http://schemas.microsoft.com/office/drawing/2014/main" xmlns="" id="{93D84305-951D-4F43-A194-A5B59A2FF2FD}"/>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a:p>
          </p:txBody>
        </p:sp>
        <p:sp>
          <p:nvSpPr>
            <p:cNvPr id="44" name="object 27">
              <a:extLst>
                <a:ext uri="{FF2B5EF4-FFF2-40B4-BE49-F238E27FC236}">
                  <a16:creationId xmlns:a16="http://schemas.microsoft.com/office/drawing/2014/main" xmlns="" id="{BA28C216-91E9-8642-B3A1-F08BB1338F4B}"/>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a:p>
          </p:txBody>
        </p:sp>
        <p:sp>
          <p:nvSpPr>
            <p:cNvPr id="45" name="object 28">
              <a:extLst>
                <a:ext uri="{FF2B5EF4-FFF2-40B4-BE49-F238E27FC236}">
                  <a16:creationId xmlns:a16="http://schemas.microsoft.com/office/drawing/2014/main" xmlns="" id="{BA58F322-4EA9-D346-842E-233B8B28BF8A}"/>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46" name="object 29">
              <a:extLst>
                <a:ext uri="{FF2B5EF4-FFF2-40B4-BE49-F238E27FC236}">
                  <a16:creationId xmlns:a16="http://schemas.microsoft.com/office/drawing/2014/main" xmlns="" id="{BD5C580A-A0AD-0A4B-8CCB-FBC28ADFCC53}"/>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a:p>
          </p:txBody>
        </p:sp>
      </p:grpSp>
      <p:sp>
        <p:nvSpPr>
          <p:cNvPr id="47" name="Rectangle 46">
            <a:extLst>
              <a:ext uri="{FF2B5EF4-FFF2-40B4-BE49-F238E27FC236}">
                <a16:creationId xmlns:a16="http://schemas.microsoft.com/office/drawing/2014/main" xmlns="" id="{98E12655-D41D-454E-AEF8-402746751BF3}"/>
              </a:ext>
            </a:extLst>
          </p:cNvPr>
          <p:cNvSpPr/>
          <p:nvPr userDrawn="1"/>
        </p:nvSpPr>
        <p:spPr>
          <a:xfrm>
            <a:off x="172720" y="327444"/>
            <a:ext cx="8798560" cy="461665"/>
          </a:xfrm>
          <a:prstGeom prst="rect">
            <a:avLst/>
          </a:prstGeom>
        </p:spPr>
        <p:txBody>
          <a:bodyPr wrap="square">
            <a:spAutoFit/>
          </a:bodyPr>
          <a:lstStyle/>
          <a:p>
            <a:pPr algn="ctr"/>
            <a:r>
              <a:rPr lang="en-GB" sz="2400" b="1" noProof="0" dirty="0">
                <a:solidFill>
                  <a:srgbClr val="00B050"/>
                </a:solidFill>
                <a:latin typeface="+mj-lt"/>
              </a:rPr>
              <a:t>“Sustainable Constructions: Solutions from Circular Economy”</a:t>
            </a:r>
          </a:p>
        </p:txBody>
      </p:sp>
      <p:sp>
        <p:nvSpPr>
          <p:cNvPr id="48" name="Rectangle 47">
            <a:extLst>
              <a:ext uri="{FF2B5EF4-FFF2-40B4-BE49-F238E27FC236}">
                <a16:creationId xmlns:a16="http://schemas.microsoft.com/office/drawing/2014/main" xmlns="" id="{8974310A-3E1C-D64F-8FFF-867D514D4BCB}"/>
              </a:ext>
            </a:extLst>
          </p:cNvPr>
          <p:cNvSpPr/>
          <p:nvPr userDrawn="1"/>
        </p:nvSpPr>
        <p:spPr>
          <a:xfrm>
            <a:off x="1657350" y="691810"/>
            <a:ext cx="5445026" cy="338554"/>
          </a:xfrm>
          <a:prstGeom prst="rect">
            <a:avLst/>
          </a:prstGeom>
        </p:spPr>
        <p:txBody>
          <a:bodyPr wrap="square">
            <a:spAutoFit/>
          </a:bodyPr>
          <a:lstStyle/>
          <a:p>
            <a:pPr algn="ctr"/>
            <a:r>
              <a:rPr lang="en-GB" sz="1600" noProof="0" dirty="0">
                <a:solidFill>
                  <a:schemeClr val="tx1"/>
                </a:solidFill>
              </a:rPr>
              <a:t>Joint workshop of RE</a:t>
            </a:r>
            <a:r>
              <a:rPr lang="en-GB" sz="1600" baseline="30000" noProof="0" dirty="0">
                <a:solidFill>
                  <a:schemeClr val="tx1"/>
                </a:solidFill>
              </a:rPr>
              <a:t>4</a:t>
            </a:r>
            <a:r>
              <a:rPr lang="en-GB" sz="1600" noProof="0" dirty="0">
                <a:solidFill>
                  <a:schemeClr val="tx1"/>
                </a:solidFill>
              </a:rPr>
              <a:t> &amp; Green Instruct projects</a:t>
            </a:r>
          </a:p>
        </p:txBody>
      </p:sp>
      <p:sp>
        <p:nvSpPr>
          <p:cNvPr id="50" name="Subtitle 2">
            <a:extLst>
              <a:ext uri="{FF2B5EF4-FFF2-40B4-BE49-F238E27FC236}">
                <a16:creationId xmlns:a16="http://schemas.microsoft.com/office/drawing/2014/main" xmlns="" id="{B2555D07-F6D8-4146-B270-F760A117A565}"/>
              </a:ext>
            </a:extLst>
          </p:cNvPr>
          <p:cNvSpPr txBox="1">
            <a:spLocks/>
          </p:cNvSpPr>
          <p:nvPr userDrawn="1"/>
        </p:nvSpPr>
        <p:spPr>
          <a:xfrm>
            <a:off x="5833942" y="5986552"/>
            <a:ext cx="2929057" cy="80430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2000" dirty="0">
                <a:solidFill>
                  <a:schemeClr val="bg1"/>
                </a:solidFill>
              </a:rPr>
              <a:t>24</a:t>
            </a:r>
            <a:r>
              <a:rPr lang="en-GB" sz="2000" baseline="30000" dirty="0">
                <a:solidFill>
                  <a:schemeClr val="bg1"/>
                </a:solidFill>
              </a:rPr>
              <a:t>th</a:t>
            </a:r>
            <a:r>
              <a:rPr lang="en-GB" sz="2000" dirty="0">
                <a:solidFill>
                  <a:schemeClr val="bg1"/>
                </a:solidFill>
              </a:rPr>
              <a:t> October 2019 </a:t>
            </a:r>
          </a:p>
          <a:p>
            <a:pPr algn="r"/>
            <a:r>
              <a:rPr lang="en-GB" sz="2000" dirty="0">
                <a:solidFill>
                  <a:schemeClr val="bg1"/>
                </a:solidFill>
              </a:rPr>
              <a:t>Bari, Italy</a:t>
            </a:r>
          </a:p>
          <a:p>
            <a:pPr algn="r"/>
            <a:r>
              <a:rPr lang="en-US" sz="2000" dirty="0">
                <a:solidFill>
                  <a:schemeClr val="bg1"/>
                </a:solidFill>
              </a:rPr>
              <a:t>SAIE BARI (c/o Fiera del Levante)</a:t>
            </a:r>
          </a:p>
        </p:txBody>
      </p:sp>
    </p:spTree>
    <p:extLst>
      <p:ext uri="{BB962C8B-B14F-4D97-AF65-F5344CB8AC3E}">
        <p14:creationId xmlns:p14="http://schemas.microsoft.com/office/powerpoint/2010/main" val="332645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81021D-D871-0D4F-A80F-0A944CE3E000}" type="datetime1">
              <a:rPr lang="cs-CZ" smtClean="0"/>
              <a:t>19.10.2019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49266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8506C0-076B-0D47-82CC-B2CDC4F1B2F2}" type="datetime1">
              <a:rPr lang="cs-CZ" smtClean="0"/>
              <a:t>19.10.2019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96298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38554"/>
          </a:xfrm>
        </p:spPr>
        <p:txBody>
          <a:bodyPr/>
          <a:lstStyle>
            <a:lvl1pPr>
              <a:defRPr>
                <a:solidFill>
                  <a:srgbClr val="00B05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628650" y="1825625"/>
            <a:ext cx="7886700" cy="42666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1027430" cy="365125"/>
          </a:xfrm>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a:xfrm>
            <a:off x="3028950" y="6356351"/>
            <a:ext cx="3158490" cy="365125"/>
          </a:xfrm>
        </p:spPr>
        <p:txBody>
          <a:bodyPr/>
          <a:lstStyle/>
          <a:p>
            <a:r>
              <a:rPr lang="en-GB" noProof="0" dirty="0"/>
              <a:t>24th October 2019, Bari, Italy</a:t>
            </a:r>
          </a:p>
        </p:txBody>
      </p:sp>
      <p:sp>
        <p:nvSpPr>
          <p:cNvPr id="6" name="Slide Number Placeholder 5"/>
          <p:cNvSpPr>
            <a:spLocks noGrp="1"/>
          </p:cNvSpPr>
          <p:nvPr>
            <p:ph type="sldNum" sz="quarter" idx="12"/>
          </p:nvPr>
        </p:nvSpPr>
        <p:spPr>
          <a:xfrm>
            <a:off x="7620000" y="6356351"/>
            <a:ext cx="895350" cy="365125"/>
          </a:xfrm>
        </p:spPr>
        <p:txBody>
          <a:bodyPr/>
          <a:lstStyle/>
          <a:p>
            <a:fld id="{E23E03A6-88B2-EE4C-BED9-6D28EB8261F6}" type="slidenum">
              <a:rPr lang="cs-CZ" smtClean="0"/>
              <a:t>‹#›</a:t>
            </a:fld>
            <a:endParaRPr lang="cs-CZ"/>
          </a:p>
        </p:txBody>
      </p:sp>
      <p:sp>
        <p:nvSpPr>
          <p:cNvPr id="7" name="object 10">
            <a:extLst>
              <a:ext uri="{FF2B5EF4-FFF2-40B4-BE49-F238E27FC236}">
                <a16:creationId xmlns:a16="http://schemas.microsoft.com/office/drawing/2014/main" xmlns="" id="{9352960C-E86C-6349-882F-CB7137051557}"/>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sp>
        <p:nvSpPr>
          <p:cNvPr id="8" name="object 15">
            <a:extLst>
              <a:ext uri="{FF2B5EF4-FFF2-40B4-BE49-F238E27FC236}">
                <a16:creationId xmlns:a16="http://schemas.microsoft.com/office/drawing/2014/main" xmlns="" id="{3A3BB516-A487-7F49-BE44-B5D3706E7693}"/>
              </a:ext>
            </a:extLst>
          </p:cNvPr>
          <p:cNvSpPr/>
          <p:nvPr userDrawn="1"/>
        </p:nvSpPr>
        <p:spPr>
          <a:xfrm>
            <a:off x="-4759" y="1584068"/>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pic>
        <p:nvPicPr>
          <p:cNvPr id="9" name="Picture 8">
            <a:extLst>
              <a:ext uri="{FF2B5EF4-FFF2-40B4-BE49-F238E27FC236}">
                <a16:creationId xmlns:a16="http://schemas.microsoft.com/office/drawing/2014/main" xmlns="" id="{12B7D591-09F3-9941-9DC0-1BB4AA339C9D}"/>
              </a:ext>
            </a:extLst>
          </p:cNvPr>
          <p:cNvPicPr>
            <a:picLocks noChangeAspect="1"/>
          </p:cNvPicPr>
          <p:nvPr userDrawn="1"/>
        </p:nvPicPr>
        <p:blipFill rotWithShape="1">
          <a:blip r:embed="rId2"/>
          <a:srcRect t="22805" b="23250"/>
          <a:stretch/>
        </p:blipFill>
        <p:spPr>
          <a:xfrm>
            <a:off x="6385898" y="6295274"/>
            <a:ext cx="903297" cy="487278"/>
          </a:xfrm>
          <a:prstGeom prst="rect">
            <a:avLst/>
          </a:prstGeom>
        </p:spPr>
      </p:pic>
      <p:pic>
        <p:nvPicPr>
          <p:cNvPr id="10" name="Picture 9">
            <a:extLst>
              <a:ext uri="{FF2B5EF4-FFF2-40B4-BE49-F238E27FC236}">
                <a16:creationId xmlns:a16="http://schemas.microsoft.com/office/drawing/2014/main" xmlns="" id="{B6BBB078-5E8A-5540-9C4E-05496F2C637D}"/>
              </a:ext>
            </a:extLst>
          </p:cNvPr>
          <p:cNvPicPr>
            <a:picLocks noChangeAspect="1"/>
          </p:cNvPicPr>
          <p:nvPr userDrawn="1"/>
        </p:nvPicPr>
        <p:blipFill rotWithShape="1">
          <a:blip r:embed="rId3"/>
          <a:srcRect t="7450" b="5973"/>
          <a:stretch/>
        </p:blipFill>
        <p:spPr>
          <a:xfrm>
            <a:off x="1854805" y="6172622"/>
            <a:ext cx="975420" cy="640501"/>
          </a:xfrm>
          <a:prstGeom prst="rect">
            <a:avLst/>
          </a:prstGeom>
        </p:spPr>
      </p:pic>
    </p:spTree>
    <p:extLst>
      <p:ext uri="{BB962C8B-B14F-4D97-AF65-F5344CB8AC3E}">
        <p14:creationId xmlns:p14="http://schemas.microsoft.com/office/powerpoint/2010/main" val="140526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24F21A-4A2B-2646-843C-07B513DCA795}" type="datetime1">
              <a:rPr lang="cs-CZ" smtClean="0"/>
              <a:t>19.10.2019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127254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98AB6DC-1FEB-A543-BCBF-2967BB682412}" type="datetime1">
              <a:rPr lang="cs-CZ" smtClean="0"/>
              <a:t>19.10.2019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06936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C3955C5-5A3C-7944-BEB4-C57BB2484579}" type="datetime1">
              <a:rPr lang="cs-CZ" smtClean="0"/>
              <a:t>19.10.2019</a:t>
            </a:fld>
            <a:endParaRPr lang="cs-CZ"/>
          </a:p>
        </p:txBody>
      </p:sp>
      <p:sp>
        <p:nvSpPr>
          <p:cNvPr id="8" name="Footer Placeholder 7"/>
          <p:cNvSpPr>
            <a:spLocks noGrp="1"/>
          </p:cNvSpPr>
          <p:nvPr>
            <p:ph type="ftr" sz="quarter" idx="11"/>
          </p:nvPr>
        </p:nvSpPr>
        <p:spPr/>
        <p:txBody>
          <a:bodyPr/>
          <a:lstStyle/>
          <a:p>
            <a:r>
              <a:rPr lang="cs-CZ"/>
              <a:t>24th October 2019, Bari, Italy</a:t>
            </a:r>
          </a:p>
        </p:txBody>
      </p:sp>
      <p:sp>
        <p:nvSpPr>
          <p:cNvPr id="9" name="Slide Number Placeholder 8"/>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58900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270" y="4247992"/>
            <a:ext cx="7886700" cy="884147"/>
          </a:xfrm>
        </p:spPr>
        <p:txBody>
          <a:bodyPr/>
          <a:lstStyle>
            <a:lvl1pPr algn="ctr">
              <a:defRPr/>
            </a:lvl1pPr>
          </a:lstStyle>
          <a:p>
            <a:r>
              <a:rPr lang="en-GB" dirty="0"/>
              <a:t>Thank you for your attention</a:t>
            </a:r>
            <a:endParaRPr lang="en-US" dirty="0"/>
          </a:p>
        </p:txBody>
      </p:sp>
      <p:pic>
        <p:nvPicPr>
          <p:cNvPr id="6" name="Image 2">
            <a:extLst>
              <a:ext uri="{FF2B5EF4-FFF2-40B4-BE49-F238E27FC236}">
                <a16:creationId xmlns:a16="http://schemas.microsoft.com/office/drawing/2014/main" xmlns="" id="{3E5DC636-B36A-654C-8B6D-3709F0EE39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77"/>
          <a:stretch/>
        </p:blipFill>
        <p:spPr>
          <a:xfrm>
            <a:off x="4572000" y="1378283"/>
            <a:ext cx="4569620" cy="2624798"/>
          </a:xfrm>
          <a:prstGeom prst="rect">
            <a:avLst/>
          </a:prstGeom>
        </p:spPr>
      </p:pic>
      <p:pic>
        <p:nvPicPr>
          <p:cNvPr id="7" name="Image 1">
            <a:extLst>
              <a:ext uri="{FF2B5EF4-FFF2-40B4-BE49-F238E27FC236}">
                <a16:creationId xmlns:a16="http://schemas.microsoft.com/office/drawing/2014/main" xmlns="" id="{F28927D2-6F36-2F44-AAC7-AB2AEF151F7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 b="15978"/>
          <a:stretch/>
        </p:blipFill>
        <p:spPr>
          <a:xfrm>
            <a:off x="-794" y="1378283"/>
            <a:ext cx="4572794" cy="2624798"/>
          </a:xfrm>
          <a:prstGeom prst="rect">
            <a:avLst/>
          </a:prstGeom>
        </p:spPr>
      </p:pic>
      <p:sp>
        <p:nvSpPr>
          <p:cNvPr id="8" name="object 10">
            <a:extLst>
              <a:ext uri="{FF2B5EF4-FFF2-40B4-BE49-F238E27FC236}">
                <a16:creationId xmlns:a16="http://schemas.microsoft.com/office/drawing/2014/main" xmlns="" id="{F15DE217-339A-5F41-A74C-1540BB0F7FCB}"/>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pic>
        <p:nvPicPr>
          <p:cNvPr id="9" name="Picture 8">
            <a:extLst>
              <a:ext uri="{FF2B5EF4-FFF2-40B4-BE49-F238E27FC236}">
                <a16:creationId xmlns:a16="http://schemas.microsoft.com/office/drawing/2014/main" xmlns="" id="{05D55F01-4E58-B14C-A003-F5103C160BF3}"/>
              </a:ext>
            </a:extLst>
          </p:cNvPr>
          <p:cNvPicPr>
            <a:picLocks noChangeAspect="1"/>
          </p:cNvPicPr>
          <p:nvPr userDrawn="1"/>
        </p:nvPicPr>
        <p:blipFill rotWithShape="1">
          <a:blip r:embed="rId4"/>
          <a:srcRect t="22805" b="23250"/>
          <a:stretch/>
        </p:blipFill>
        <p:spPr>
          <a:xfrm>
            <a:off x="4387692" y="541200"/>
            <a:ext cx="1097746" cy="592172"/>
          </a:xfrm>
          <a:prstGeom prst="rect">
            <a:avLst/>
          </a:prstGeom>
        </p:spPr>
      </p:pic>
      <p:pic>
        <p:nvPicPr>
          <p:cNvPr id="10" name="Picture 9">
            <a:extLst>
              <a:ext uri="{FF2B5EF4-FFF2-40B4-BE49-F238E27FC236}">
                <a16:creationId xmlns:a16="http://schemas.microsoft.com/office/drawing/2014/main" xmlns="" id="{DFFB241C-F5C6-5041-98C1-1661198AD1C7}"/>
              </a:ext>
            </a:extLst>
          </p:cNvPr>
          <p:cNvPicPr>
            <a:picLocks noChangeAspect="1"/>
          </p:cNvPicPr>
          <p:nvPr userDrawn="1"/>
        </p:nvPicPr>
        <p:blipFill rotWithShape="1">
          <a:blip r:embed="rId5"/>
          <a:srcRect t="7450" b="5973"/>
          <a:stretch/>
        </p:blipFill>
        <p:spPr>
          <a:xfrm>
            <a:off x="3008127" y="448098"/>
            <a:ext cx="1185391" cy="778377"/>
          </a:xfrm>
          <a:prstGeom prst="rect">
            <a:avLst/>
          </a:prstGeom>
        </p:spPr>
      </p:pic>
      <p:sp>
        <p:nvSpPr>
          <p:cNvPr id="11" name="object 15">
            <a:extLst>
              <a:ext uri="{FF2B5EF4-FFF2-40B4-BE49-F238E27FC236}">
                <a16:creationId xmlns:a16="http://schemas.microsoft.com/office/drawing/2014/main" xmlns="" id="{601E021B-10CF-7B4D-9402-E0DE3DA1ED9B}"/>
              </a:ext>
            </a:extLst>
          </p:cNvPr>
          <p:cNvSpPr/>
          <p:nvPr userDrawn="1"/>
        </p:nvSpPr>
        <p:spPr>
          <a:xfrm>
            <a:off x="-2380" y="1378283"/>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sp>
        <p:nvSpPr>
          <p:cNvPr id="12" name="object 16">
            <a:extLst>
              <a:ext uri="{FF2B5EF4-FFF2-40B4-BE49-F238E27FC236}">
                <a16:creationId xmlns:a16="http://schemas.microsoft.com/office/drawing/2014/main" xmlns="" id="{7447E70B-2E8A-0445-BC78-7AE1F411FA00}"/>
              </a:ext>
            </a:extLst>
          </p:cNvPr>
          <p:cNvSpPr txBox="1"/>
          <p:nvPr userDrawn="1"/>
        </p:nvSpPr>
        <p:spPr>
          <a:xfrm>
            <a:off x="1124417" y="6301709"/>
            <a:ext cx="3152943" cy="346249"/>
          </a:xfrm>
          <a:prstGeom prst="rect">
            <a:avLst/>
          </a:prstGeom>
        </p:spPr>
        <p:txBody>
          <a:bodyPr vert="horz" wrap="square" lIns="0" tIns="0" rIns="0" bIns="0" rtlCol="0">
            <a:spAutoFit/>
          </a:bodyPr>
          <a:lstStyle/>
          <a:p>
            <a:pPr marL="12700" marR="5080">
              <a:lnSpc>
                <a:spcPct val="100000"/>
              </a:lnSpc>
            </a:pPr>
            <a:r>
              <a:rPr lang="en-GB" sz="750" noProof="0">
                <a:solidFill>
                  <a:srgbClr val="001689"/>
                </a:solidFill>
                <a:latin typeface="Arial"/>
                <a:cs typeface="Arial"/>
              </a:rPr>
              <a:t>These projects have received funding from the European Union’s Horizon 2020 research and innovation programme under grant agreement No. 723583 &amp; No. 723825</a:t>
            </a:r>
            <a:endParaRPr lang="en-GB" sz="750" noProof="0">
              <a:latin typeface="Arial"/>
              <a:cs typeface="Arial"/>
            </a:endParaRPr>
          </a:p>
        </p:txBody>
      </p:sp>
      <p:grpSp>
        <p:nvGrpSpPr>
          <p:cNvPr id="13" name="Grouper 10">
            <a:extLst>
              <a:ext uri="{FF2B5EF4-FFF2-40B4-BE49-F238E27FC236}">
                <a16:creationId xmlns:a16="http://schemas.microsoft.com/office/drawing/2014/main" xmlns="" id="{CFD68086-01B3-B747-B854-BAFC4A3289BC}"/>
              </a:ext>
            </a:extLst>
          </p:cNvPr>
          <p:cNvGrpSpPr/>
          <p:nvPr userDrawn="1"/>
        </p:nvGrpSpPr>
        <p:grpSpPr>
          <a:xfrm>
            <a:off x="518198" y="6323026"/>
            <a:ext cx="509905" cy="340360"/>
            <a:chOff x="467398" y="6086665"/>
            <a:chExt cx="509905" cy="340360"/>
          </a:xfrm>
        </p:grpSpPr>
        <p:sp>
          <p:nvSpPr>
            <p:cNvPr id="14" name="object 17">
              <a:extLst>
                <a:ext uri="{FF2B5EF4-FFF2-40B4-BE49-F238E27FC236}">
                  <a16:creationId xmlns:a16="http://schemas.microsoft.com/office/drawing/2014/main" xmlns="" id="{38D48E3B-E0A3-C847-B1E5-AB7FD9D98E2B}"/>
                </a:ext>
              </a:extLst>
            </p:cNvPr>
            <p:cNvSpPr/>
            <p:nvPr/>
          </p:nvSpPr>
          <p:spPr>
            <a:xfrm>
              <a:off x="467398" y="6086665"/>
              <a:ext cx="509905" cy="340360"/>
            </a:xfrm>
            <a:custGeom>
              <a:avLst/>
              <a:gdLst/>
              <a:ahLst/>
              <a:cxnLst/>
              <a:rect l="l" t="t" r="r" b="b"/>
              <a:pathLst>
                <a:path w="509905" h="340360">
                  <a:moveTo>
                    <a:pt x="0" y="339750"/>
                  </a:moveTo>
                  <a:lnTo>
                    <a:pt x="509600" y="339750"/>
                  </a:lnTo>
                  <a:lnTo>
                    <a:pt x="509600" y="0"/>
                  </a:lnTo>
                  <a:lnTo>
                    <a:pt x="0" y="0"/>
                  </a:lnTo>
                  <a:lnTo>
                    <a:pt x="0" y="339750"/>
                  </a:lnTo>
                  <a:close/>
                </a:path>
              </a:pathLst>
            </a:custGeom>
            <a:solidFill>
              <a:srgbClr val="164194"/>
            </a:solidFill>
          </p:spPr>
          <p:txBody>
            <a:bodyPr wrap="square" lIns="0" tIns="0" rIns="0" bIns="0" rtlCol="0"/>
            <a:lstStyle/>
            <a:p>
              <a:endParaRPr/>
            </a:p>
          </p:txBody>
        </p:sp>
        <p:sp>
          <p:nvSpPr>
            <p:cNvPr id="15" name="object 18">
              <a:extLst>
                <a:ext uri="{FF2B5EF4-FFF2-40B4-BE49-F238E27FC236}">
                  <a16:creationId xmlns:a16="http://schemas.microsoft.com/office/drawing/2014/main" xmlns="" id="{0BBA00AE-E434-324C-B42E-2B32FC7E1DF2}"/>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16" name="object 19">
              <a:extLst>
                <a:ext uri="{FF2B5EF4-FFF2-40B4-BE49-F238E27FC236}">
                  <a16:creationId xmlns:a16="http://schemas.microsoft.com/office/drawing/2014/main" xmlns="" id="{F2F6D332-2D4C-9348-8F91-5B8BEA22CEFE}"/>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a:p>
          </p:txBody>
        </p:sp>
        <p:sp>
          <p:nvSpPr>
            <p:cNvPr id="17" name="object 20">
              <a:extLst>
                <a:ext uri="{FF2B5EF4-FFF2-40B4-BE49-F238E27FC236}">
                  <a16:creationId xmlns:a16="http://schemas.microsoft.com/office/drawing/2014/main" xmlns="" id="{2DBA087D-B1E9-084B-A4F7-0A26E0EA7419}"/>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a:p>
          </p:txBody>
        </p:sp>
        <p:sp>
          <p:nvSpPr>
            <p:cNvPr id="18" name="object 21">
              <a:extLst>
                <a:ext uri="{FF2B5EF4-FFF2-40B4-BE49-F238E27FC236}">
                  <a16:creationId xmlns:a16="http://schemas.microsoft.com/office/drawing/2014/main" xmlns="" id="{D079C559-EC0E-D645-9B6C-7E66B003F843}"/>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a:p>
          </p:txBody>
        </p:sp>
        <p:sp>
          <p:nvSpPr>
            <p:cNvPr id="19" name="object 22">
              <a:extLst>
                <a:ext uri="{FF2B5EF4-FFF2-40B4-BE49-F238E27FC236}">
                  <a16:creationId xmlns:a16="http://schemas.microsoft.com/office/drawing/2014/main" xmlns="" id="{EFC2C169-C8CF-2546-9518-A32625A8D85F}"/>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a:p>
          </p:txBody>
        </p:sp>
        <p:sp>
          <p:nvSpPr>
            <p:cNvPr id="20" name="object 23">
              <a:extLst>
                <a:ext uri="{FF2B5EF4-FFF2-40B4-BE49-F238E27FC236}">
                  <a16:creationId xmlns:a16="http://schemas.microsoft.com/office/drawing/2014/main" xmlns="" id="{B7A60424-9248-DF4B-9F7D-2D42142AC3ED}"/>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a:p>
          </p:txBody>
        </p:sp>
        <p:sp>
          <p:nvSpPr>
            <p:cNvPr id="21" name="object 24">
              <a:extLst>
                <a:ext uri="{FF2B5EF4-FFF2-40B4-BE49-F238E27FC236}">
                  <a16:creationId xmlns:a16="http://schemas.microsoft.com/office/drawing/2014/main" xmlns="" id="{48B48FCE-50D1-CA43-943F-C30A75D59CFC}"/>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22" name="object 25">
              <a:extLst>
                <a:ext uri="{FF2B5EF4-FFF2-40B4-BE49-F238E27FC236}">
                  <a16:creationId xmlns:a16="http://schemas.microsoft.com/office/drawing/2014/main" xmlns="" id="{2B9E2DBA-AC98-B142-B269-5A66F964A18B}"/>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a:p>
          </p:txBody>
        </p:sp>
        <p:sp>
          <p:nvSpPr>
            <p:cNvPr id="23" name="object 26">
              <a:extLst>
                <a:ext uri="{FF2B5EF4-FFF2-40B4-BE49-F238E27FC236}">
                  <a16:creationId xmlns:a16="http://schemas.microsoft.com/office/drawing/2014/main" xmlns="" id="{2C253953-CF91-C94D-B0DD-BEF1124C11A6}"/>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a:p>
          </p:txBody>
        </p:sp>
        <p:sp>
          <p:nvSpPr>
            <p:cNvPr id="24" name="object 27">
              <a:extLst>
                <a:ext uri="{FF2B5EF4-FFF2-40B4-BE49-F238E27FC236}">
                  <a16:creationId xmlns:a16="http://schemas.microsoft.com/office/drawing/2014/main" xmlns="" id="{6A8EEE1A-3B07-E344-B29A-350D85C184FB}"/>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a:p>
          </p:txBody>
        </p:sp>
        <p:sp>
          <p:nvSpPr>
            <p:cNvPr id="25" name="object 28">
              <a:extLst>
                <a:ext uri="{FF2B5EF4-FFF2-40B4-BE49-F238E27FC236}">
                  <a16:creationId xmlns:a16="http://schemas.microsoft.com/office/drawing/2014/main" xmlns="" id="{89CEFD6B-D43E-3149-89EB-B93EB7262931}"/>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26" name="object 29">
              <a:extLst>
                <a:ext uri="{FF2B5EF4-FFF2-40B4-BE49-F238E27FC236}">
                  <a16:creationId xmlns:a16="http://schemas.microsoft.com/office/drawing/2014/main" xmlns="" id="{5E4B98B3-8982-8D43-B2B8-CA60AB09F0BA}"/>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a:p>
          </p:txBody>
        </p:sp>
      </p:grpSp>
      <p:sp>
        <p:nvSpPr>
          <p:cNvPr id="27" name="object 51">
            <a:extLst>
              <a:ext uri="{FF2B5EF4-FFF2-40B4-BE49-F238E27FC236}">
                <a16:creationId xmlns:a16="http://schemas.microsoft.com/office/drawing/2014/main" xmlns="" id="{24D4BF34-986E-8C47-9DFD-FFE4705CF39D}"/>
              </a:ext>
            </a:extLst>
          </p:cNvPr>
          <p:cNvSpPr txBox="1"/>
          <p:nvPr userDrawn="1"/>
        </p:nvSpPr>
        <p:spPr>
          <a:xfrm>
            <a:off x="5179208" y="6375433"/>
            <a:ext cx="3571240" cy="242570"/>
          </a:xfrm>
          <a:prstGeom prst="rect">
            <a:avLst/>
          </a:prstGeom>
        </p:spPr>
        <p:txBody>
          <a:bodyPr vert="horz" wrap="square" lIns="0" tIns="0" rIns="0" bIns="0" rtlCol="0">
            <a:spAutoFit/>
          </a:bodyPr>
          <a:lstStyle/>
          <a:p>
            <a:pPr marL="79375" marR="5080" indent="-67310">
              <a:lnSpc>
                <a:spcPct val="100000"/>
              </a:lnSpc>
            </a:pPr>
            <a:r>
              <a:rPr sz="750" dirty="0">
                <a:solidFill>
                  <a:srgbClr val="706F6F"/>
                </a:solidFill>
                <a:latin typeface="Arial"/>
                <a:cs typeface="Arial"/>
              </a:rPr>
              <a:t>The sole responsibility </a:t>
            </a:r>
            <a:r>
              <a:rPr sz="750" spc="-5" dirty="0">
                <a:solidFill>
                  <a:srgbClr val="706F6F"/>
                </a:solidFill>
                <a:latin typeface="Arial"/>
                <a:cs typeface="Arial"/>
              </a:rPr>
              <a:t>of </a:t>
            </a:r>
            <a:r>
              <a:rPr sz="750" dirty="0">
                <a:solidFill>
                  <a:srgbClr val="706F6F"/>
                </a:solidFill>
                <a:latin typeface="Arial"/>
                <a:cs typeface="Arial"/>
              </a:rPr>
              <a:t>this </a:t>
            </a:r>
            <a:r>
              <a:rPr sz="750" spc="-5" dirty="0">
                <a:solidFill>
                  <a:srgbClr val="706F6F"/>
                </a:solidFill>
                <a:latin typeface="Arial"/>
                <a:cs typeface="Arial"/>
              </a:rPr>
              <a:t>publication lies with </a:t>
            </a:r>
            <a:r>
              <a:rPr sz="750" dirty="0">
                <a:solidFill>
                  <a:srgbClr val="706F6F"/>
                </a:solidFill>
                <a:latin typeface="Arial"/>
                <a:cs typeface="Arial"/>
              </a:rPr>
              <a:t>the </a:t>
            </a:r>
            <a:r>
              <a:rPr sz="750" spc="-10" dirty="0">
                <a:solidFill>
                  <a:srgbClr val="706F6F"/>
                </a:solidFill>
                <a:latin typeface="Arial"/>
                <a:cs typeface="Arial"/>
              </a:rPr>
              <a:t>author. </a:t>
            </a:r>
            <a:r>
              <a:rPr sz="750" dirty="0">
                <a:solidFill>
                  <a:srgbClr val="706F6F"/>
                </a:solidFill>
                <a:latin typeface="Arial"/>
                <a:cs typeface="Arial"/>
              </a:rPr>
              <a:t>The European </a:t>
            </a:r>
            <a:r>
              <a:rPr sz="750" spc="-5" dirty="0">
                <a:solidFill>
                  <a:srgbClr val="706F6F"/>
                </a:solidFill>
                <a:latin typeface="Arial"/>
                <a:cs typeface="Arial"/>
              </a:rPr>
              <a:t>Union is  not </a:t>
            </a:r>
            <a:r>
              <a:rPr sz="750" dirty="0">
                <a:solidFill>
                  <a:srgbClr val="706F6F"/>
                </a:solidFill>
                <a:latin typeface="Arial"/>
                <a:cs typeface="Arial"/>
              </a:rPr>
              <a:t>responsible for </a:t>
            </a:r>
            <a:r>
              <a:rPr sz="750" spc="-5" dirty="0">
                <a:solidFill>
                  <a:srgbClr val="706F6F"/>
                </a:solidFill>
                <a:latin typeface="Arial"/>
                <a:cs typeface="Arial"/>
              </a:rPr>
              <a:t>any use </a:t>
            </a:r>
            <a:r>
              <a:rPr sz="750" dirty="0">
                <a:solidFill>
                  <a:srgbClr val="706F6F"/>
                </a:solidFill>
                <a:latin typeface="Arial"/>
                <a:cs typeface="Arial"/>
              </a:rPr>
              <a:t>that may </a:t>
            </a:r>
            <a:r>
              <a:rPr sz="750" spc="-5" dirty="0">
                <a:solidFill>
                  <a:srgbClr val="706F6F"/>
                </a:solidFill>
                <a:latin typeface="Arial"/>
                <a:cs typeface="Arial"/>
              </a:rPr>
              <a:t>be </a:t>
            </a:r>
            <a:r>
              <a:rPr sz="750" dirty="0">
                <a:solidFill>
                  <a:srgbClr val="706F6F"/>
                </a:solidFill>
                <a:latin typeface="Arial"/>
                <a:cs typeface="Arial"/>
              </a:rPr>
              <a:t>made </a:t>
            </a:r>
            <a:r>
              <a:rPr sz="750" spc="-5" dirty="0">
                <a:solidFill>
                  <a:srgbClr val="706F6F"/>
                </a:solidFill>
                <a:latin typeface="Arial"/>
                <a:cs typeface="Arial"/>
              </a:rPr>
              <a:t>of </a:t>
            </a:r>
            <a:r>
              <a:rPr sz="750" dirty="0">
                <a:solidFill>
                  <a:srgbClr val="706F6F"/>
                </a:solidFill>
                <a:latin typeface="Arial"/>
                <a:cs typeface="Arial"/>
              </a:rPr>
              <a:t>the </a:t>
            </a:r>
            <a:r>
              <a:rPr sz="750" spc="-5" dirty="0">
                <a:solidFill>
                  <a:srgbClr val="706F6F"/>
                </a:solidFill>
                <a:latin typeface="Arial"/>
                <a:cs typeface="Arial"/>
              </a:rPr>
              <a:t>information </a:t>
            </a:r>
            <a:r>
              <a:rPr sz="750" dirty="0">
                <a:solidFill>
                  <a:srgbClr val="706F6F"/>
                </a:solidFill>
                <a:latin typeface="Arial"/>
                <a:cs typeface="Arial"/>
              </a:rPr>
              <a:t>contained</a:t>
            </a:r>
            <a:r>
              <a:rPr sz="750" spc="-70" dirty="0">
                <a:solidFill>
                  <a:srgbClr val="706F6F"/>
                </a:solidFill>
                <a:latin typeface="Arial"/>
                <a:cs typeface="Arial"/>
              </a:rPr>
              <a:t> </a:t>
            </a:r>
            <a:r>
              <a:rPr sz="750" dirty="0">
                <a:solidFill>
                  <a:srgbClr val="706F6F"/>
                </a:solidFill>
                <a:latin typeface="Arial"/>
                <a:cs typeface="Arial"/>
              </a:rPr>
              <a:t>therein.</a:t>
            </a:r>
            <a:endParaRPr sz="750" dirty="0">
              <a:latin typeface="Arial"/>
              <a:cs typeface="Arial"/>
            </a:endParaRPr>
          </a:p>
        </p:txBody>
      </p:sp>
    </p:spTree>
    <p:extLst>
      <p:ext uri="{BB962C8B-B14F-4D97-AF65-F5344CB8AC3E}">
        <p14:creationId xmlns:p14="http://schemas.microsoft.com/office/powerpoint/2010/main" val="50542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87861-3BF2-5E46-B3A2-7BA9A7254D7C}" type="datetime1">
              <a:rPr lang="cs-CZ" smtClean="0"/>
              <a:t>19.10.2019</a:t>
            </a:fld>
            <a:endParaRPr lang="cs-CZ"/>
          </a:p>
        </p:txBody>
      </p:sp>
      <p:sp>
        <p:nvSpPr>
          <p:cNvPr id="3" name="Footer Placeholder 2"/>
          <p:cNvSpPr>
            <a:spLocks noGrp="1"/>
          </p:cNvSpPr>
          <p:nvPr>
            <p:ph type="ftr" sz="quarter" idx="11"/>
          </p:nvPr>
        </p:nvSpPr>
        <p:spPr/>
        <p:txBody>
          <a:bodyPr/>
          <a:lstStyle/>
          <a:p>
            <a:r>
              <a:rPr lang="cs-CZ"/>
              <a:t>24th October 2019, Bari, Italy</a:t>
            </a:r>
          </a:p>
        </p:txBody>
      </p:sp>
      <p:sp>
        <p:nvSpPr>
          <p:cNvPr id="4" name="Slide Number Placeholder 3"/>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06583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AC35688-E790-F64C-9CBF-ACFC1A09BCEC}" type="datetime1">
              <a:rPr lang="cs-CZ" smtClean="0"/>
              <a:t>19.10.2019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87056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0BF1217-6E42-864A-AD10-142D1A253867}" type="datetime1">
              <a:rPr lang="cs-CZ" smtClean="0"/>
              <a:t>19.10.2019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176075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4A23A-1BA7-1847-966D-E7E34776AB9E}" type="datetime1">
              <a:rPr lang="cs-CZ" smtClean="0"/>
              <a:t>19.10.2019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24th October 2019, Bari, Italy</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E03A6-88B2-EE4C-BED9-6D28EB8261F6}" type="slidenum">
              <a:rPr lang="cs-CZ" smtClean="0"/>
              <a:t>‹#›</a:t>
            </a:fld>
            <a:endParaRPr lang="cs-CZ"/>
          </a:p>
        </p:txBody>
      </p:sp>
    </p:spTree>
    <p:extLst>
      <p:ext uri="{BB962C8B-B14F-4D97-AF65-F5344CB8AC3E}">
        <p14:creationId xmlns:p14="http://schemas.microsoft.com/office/powerpoint/2010/main" val="26308539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ikehwang@mail.ntust.edu.tw" TargetMode="Externa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4E103-C2A9-7F40-A86A-902D124108FD}"/>
              </a:ext>
            </a:extLst>
          </p:cNvPr>
          <p:cNvSpPr>
            <a:spLocks noGrp="1"/>
          </p:cNvSpPr>
          <p:nvPr>
            <p:ph type="ctrTitle"/>
          </p:nvPr>
        </p:nvSpPr>
        <p:spPr>
          <a:xfrm>
            <a:off x="327826" y="4478612"/>
            <a:ext cx="8435174" cy="796291"/>
          </a:xfrm>
        </p:spPr>
        <p:txBody>
          <a:bodyPr>
            <a:noAutofit/>
          </a:bodyPr>
          <a:lstStyle/>
          <a:p>
            <a:r>
              <a:rPr lang="en-US" sz="3600" b="1" spc="-5" dirty="0">
                <a:solidFill>
                  <a:srgbClr val="0000CC"/>
                </a:solidFill>
                <a:cs typeface="Calibri"/>
              </a:rPr>
              <a:t>CDW management outside EU: best practices in </a:t>
            </a:r>
            <a:r>
              <a:rPr lang="en-US" sz="3600" b="1" spc="-5" dirty="0" smtClean="0">
                <a:solidFill>
                  <a:srgbClr val="0000CC"/>
                </a:solidFill>
                <a:cs typeface="Calibri"/>
              </a:rPr>
              <a:t>Taiwan</a:t>
            </a:r>
            <a:endParaRPr lang="cs-CZ" sz="3600" b="1" dirty="0">
              <a:solidFill>
                <a:srgbClr val="0000CC"/>
              </a:solidFill>
            </a:endParaRPr>
          </a:p>
        </p:txBody>
      </p:sp>
      <p:sp>
        <p:nvSpPr>
          <p:cNvPr id="3" name="Subtitle 2">
            <a:extLst>
              <a:ext uri="{FF2B5EF4-FFF2-40B4-BE49-F238E27FC236}">
                <a16:creationId xmlns:a16="http://schemas.microsoft.com/office/drawing/2014/main" xmlns="" id="{D5204D90-CB79-9D4B-ADE0-135F50C1A492}"/>
              </a:ext>
            </a:extLst>
          </p:cNvPr>
          <p:cNvSpPr>
            <a:spLocks noGrp="1"/>
          </p:cNvSpPr>
          <p:nvPr>
            <p:ph type="subTitle" idx="1"/>
          </p:nvPr>
        </p:nvSpPr>
        <p:spPr>
          <a:xfrm>
            <a:off x="327826" y="5274903"/>
            <a:ext cx="8435174" cy="491640"/>
          </a:xfrm>
        </p:spPr>
        <p:txBody>
          <a:bodyPr/>
          <a:lstStyle/>
          <a:p>
            <a:r>
              <a:rPr lang="en-US" dirty="0">
                <a:cs typeface="Calibri"/>
              </a:rPr>
              <a:t>Mike Hwang </a:t>
            </a:r>
            <a:r>
              <a:rPr lang="en-US" spc="-5" dirty="0">
                <a:cs typeface="Calibri"/>
              </a:rPr>
              <a:t>/</a:t>
            </a:r>
            <a:r>
              <a:rPr lang="en-US" spc="-65" dirty="0">
                <a:cs typeface="Calibri"/>
              </a:rPr>
              <a:t> NTUST</a:t>
            </a:r>
            <a:endParaRPr lang="en-US" dirty="0">
              <a:cs typeface="Calibri"/>
            </a:endParaRPr>
          </a:p>
          <a:p>
            <a:endParaRPr lang="cs-CZ" dirty="0"/>
          </a:p>
        </p:txBody>
      </p:sp>
    </p:spTree>
    <p:extLst>
      <p:ext uri="{BB962C8B-B14F-4D97-AF65-F5344CB8AC3E}">
        <p14:creationId xmlns:p14="http://schemas.microsoft.com/office/powerpoint/2010/main" val="1103050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10</a:t>
            </a:fld>
            <a:endParaRPr lang="cs-CZ"/>
          </a:p>
        </p:txBody>
      </p:sp>
      <p:sp>
        <p:nvSpPr>
          <p:cNvPr id="7" name="Titre 1"/>
          <p:cNvSpPr txBox="1">
            <a:spLocks/>
          </p:cNvSpPr>
          <p:nvPr/>
        </p:nvSpPr>
        <p:spPr>
          <a:xfrm>
            <a:off x="571500" y="264236"/>
            <a:ext cx="7886700" cy="3680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fr-FR" sz="3200" b="1" dirty="0" smtClean="0"/>
              <a:t>OPTIMIZATION MODEL ARCHITECTURE </a:t>
            </a:r>
            <a:endParaRPr lang="fr-FR" sz="3200" b="1" dirty="0"/>
          </a:p>
        </p:txBody>
      </p:sp>
      <p:sp>
        <p:nvSpPr>
          <p:cNvPr id="8" name="Rectangle 7"/>
          <p:cNvSpPr/>
          <p:nvPr/>
        </p:nvSpPr>
        <p:spPr>
          <a:xfrm>
            <a:off x="477517" y="628547"/>
            <a:ext cx="5085567" cy="570557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5"/>
          <p:cNvSpPr/>
          <p:nvPr/>
        </p:nvSpPr>
        <p:spPr>
          <a:xfrm>
            <a:off x="5622828" y="4078349"/>
            <a:ext cx="3409950" cy="954107"/>
          </a:xfrm>
          <a:prstGeom prst="rect">
            <a:avLst/>
          </a:prstGeom>
        </p:spPr>
        <p:txBody>
          <a:bodyPr wrap="square">
            <a:spAutoFit/>
          </a:bodyPr>
          <a:lstStyle/>
          <a:p>
            <a:pPr lvl="0"/>
            <a:r>
              <a:rPr lang="en-US" altLang="zh-TW" sz="2800" dirty="0" smtClean="0">
                <a:solidFill>
                  <a:srgbClr val="FF0000"/>
                </a:solidFill>
              </a:rPr>
              <a:t>Optimizing </a:t>
            </a:r>
            <a:r>
              <a:rPr lang="en-US" altLang="zh-TW" sz="2800" dirty="0">
                <a:solidFill>
                  <a:srgbClr val="FF0000"/>
                </a:solidFill>
              </a:rPr>
              <a:t>concrete mixture  </a:t>
            </a:r>
            <a:r>
              <a:rPr lang="en-US" altLang="zh-TW" sz="2800" dirty="0" smtClean="0">
                <a:solidFill>
                  <a:srgbClr val="FF0000"/>
                </a:solidFill>
              </a:rPr>
              <a:t>model</a:t>
            </a:r>
            <a:endParaRPr lang="zh-TW" altLang="en-US" sz="2800" dirty="0"/>
          </a:p>
        </p:txBody>
      </p:sp>
      <p:pic>
        <p:nvPicPr>
          <p:cNvPr id="10" name="圖片 6"/>
          <p:cNvPicPr>
            <a:picLocks noChangeAspect="1"/>
          </p:cNvPicPr>
          <p:nvPr/>
        </p:nvPicPr>
        <p:blipFill>
          <a:blip r:embed="rId2"/>
          <a:stretch>
            <a:fillRect/>
          </a:stretch>
        </p:blipFill>
        <p:spPr>
          <a:xfrm>
            <a:off x="692268" y="628547"/>
            <a:ext cx="4673632" cy="5656706"/>
          </a:xfrm>
          <a:prstGeom prst="rect">
            <a:avLst/>
          </a:prstGeom>
        </p:spPr>
      </p:pic>
      <p:pic>
        <p:nvPicPr>
          <p:cNvPr id="11" name="Picture 2" descr="Kết quả hình ảnh cho optimization cartoon"/>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80651" y="1549984"/>
            <a:ext cx="3434560" cy="252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132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11</a:t>
            </a:fld>
            <a:endParaRPr lang="cs-CZ"/>
          </a:p>
        </p:txBody>
      </p:sp>
      <p:sp>
        <p:nvSpPr>
          <p:cNvPr id="7" name="Title 1"/>
          <p:cNvSpPr txBox="1">
            <a:spLocks/>
          </p:cNvSpPr>
          <p:nvPr/>
        </p:nvSpPr>
        <p:spPr>
          <a:xfrm>
            <a:off x="628650" y="365126"/>
            <a:ext cx="7886700" cy="9125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47AE4C"/>
                </a:solidFill>
                <a:latin typeface="+mn-lt"/>
                <a:ea typeface="+mj-ea"/>
                <a:cs typeface="+mj-cs"/>
              </a:defRPr>
            </a:lvl1pPr>
          </a:lstStyle>
          <a:p>
            <a:pPr algn="ctr"/>
            <a:r>
              <a:rPr lang="en-US" dirty="0"/>
              <a:t>System Interface for Optimum HPC mixture </a:t>
            </a:r>
          </a:p>
        </p:txBody>
      </p:sp>
      <p:pic>
        <p:nvPicPr>
          <p:cNvPr id="8" name="Picture 8"/>
          <p:cNvPicPr/>
          <p:nvPr/>
        </p:nvPicPr>
        <p:blipFill>
          <a:blip r:embed="rId2">
            <a:extLst>
              <a:ext uri="{28A0092B-C50C-407E-A947-70E740481C1C}">
                <a14:useLocalDpi xmlns:a14="http://schemas.microsoft.com/office/drawing/2010/main" val="0"/>
              </a:ext>
            </a:extLst>
          </a:blip>
          <a:stretch>
            <a:fillRect/>
          </a:stretch>
        </p:blipFill>
        <p:spPr>
          <a:xfrm>
            <a:off x="504395" y="1870109"/>
            <a:ext cx="2766695" cy="2429510"/>
          </a:xfrm>
          <a:prstGeom prst="rect">
            <a:avLst/>
          </a:prstGeom>
        </p:spPr>
      </p:pic>
      <p:sp>
        <p:nvSpPr>
          <p:cNvPr id="9" name="Oval Callout 9"/>
          <p:cNvSpPr/>
          <p:nvPr/>
        </p:nvSpPr>
        <p:spPr>
          <a:xfrm>
            <a:off x="1044723" y="4016592"/>
            <a:ext cx="249381" cy="249382"/>
          </a:xfrm>
          <a:prstGeom prst="wedgeEllipseCallout">
            <a:avLst>
              <a:gd name="adj1" fmla="val 72501"/>
              <a:gd name="adj2" fmla="val -1003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400" dirty="0"/>
          </a:p>
        </p:txBody>
      </p:sp>
      <p:pic>
        <p:nvPicPr>
          <p:cNvPr id="10" name="Picture 11"/>
          <p:cNvPicPr/>
          <p:nvPr/>
        </p:nvPicPr>
        <p:blipFill>
          <a:blip r:embed="rId3">
            <a:extLst>
              <a:ext uri="{28A0092B-C50C-407E-A947-70E740481C1C}">
                <a14:useLocalDpi xmlns:a14="http://schemas.microsoft.com/office/drawing/2010/main" val="0"/>
              </a:ext>
            </a:extLst>
          </a:blip>
          <a:stretch>
            <a:fillRect/>
          </a:stretch>
        </p:blipFill>
        <p:spPr>
          <a:xfrm>
            <a:off x="3706281" y="1547234"/>
            <a:ext cx="5162210" cy="4802893"/>
          </a:xfrm>
          <a:prstGeom prst="rect">
            <a:avLst/>
          </a:prstGeom>
        </p:spPr>
      </p:pic>
      <p:sp>
        <p:nvSpPr>
          <p:cNvPr id="11" name="Oval Callout 12"/>
          <p:cNvSpPr/>
          <p:nvPr/>
        </p:nvSpPr>
        <p:spPr>
          <a:xfrm>
            <a:off x="3581590" y="2258141"/>
            <a:ext cx="249381" cy="249382"/>
          </a:xfrm>
          <a:prstGeom prst="wedgeEllipseCallout">
            <a:avLst>
              <a:gd name="adj1" fmla="val 152867"/>
              <a:gd name="adj2" fmla="val 25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12" name="Oval Callout 13"/>
          <p:cNvSpPr/>
          <p:nvPr/>
        </p:nvSpPr>
        <p:spPr>
          <a:xfrm>
            <a:off x="5831754" y="2135182"/>
            <a:ext cx="249381" cy="249382"/>
          </a:xfrm>
          <a:prstGeom prst="wedgeEllipseCallout">
            <a:avLst>
              <a:gd name="adj1" fmla="val 92592"/>
              <a:gd name="adj2" fmla="val 653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3</a:t>
            </a:r>
          </a:p>
        </p:txBody>
      </p:sp>
      <p:sp>
        <p:nvSpPr>
          <p:cNvPr id="13" name="Oval Callout 14"/>
          <p:cNvSpPr/>
          <p:nvPr/>
        </p:nvSpPr>
        <p:spPr>
          <a:xfrm>
            <a:off x="3590958" y="3018561"/>
            <a:ext cx="249381" cy="249382"/>
          </a:xfrm>
          <a:prstGeom prst="wedgeEllipseCallout">
            <a:avLst>
              <a:gd name="adj1" fmla="val 122729"/>
              <a:gd name="adj2" fmla="val 55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4</a:t>
            </a:r>
          </a:p>
        </p:txBody>
      </p:sp>
      <p:sp>
        <p:nvSpPr>
          <p:cNvPr id="14" name="Oval Callout 15"/>
          <p:cNvSpPr/>
          <p:nvPr/>
        </p:nvSpPr>
        <p:spPr>
          <a:xfrm>
            <a:off x="4722001" y="3084864"/>
            <a:ext cx="249381" cy="249382"/>
          </a:xfrm>
          <a:prstGeom prst="wedgeEllipseCallout">
            <a:avLst>
              <a:gd name="adj1" fmla="val 82547"/>
              <a:gd name="adj2" fmla="val 603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5</a:t>
            </a:r>
          </a:p>
        </p:txBody>
      </p:sp>
      <p:sp>
        <p:nvSpPr>
          <p:cNvPr id="15" name="Oval Callout 16"/>
          <p:cNvSpPr/>
          <p:nvPr/>
        </p:nvSpPr>
        <p:spPr>
          <a:xfrm>
            <a:off x="3727800" y="4160941"/>
            <a:ext cx="249381" cy="249382"/>
          </a:xfrm>
          <a:prstGeom prst="wedgeEllipseCallout">
            <a:avLst>
              <a:gd name="adj1" fmla="val 373872"/>
              <a:gd name="adj2" fmla="val 20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8</a:t>
            </a:r>
          </a:p>
        </p:txBody>
      </p:sp>
      <p:sp>
        <p:nvSpPr>
          <p:cNvPr id="16" name="Oval Callout 17"/>
          <p:cNvSpPr/>
          <p:nvPr/>
        </p:nvSpPr>
        <p:spPr>
          <a:xfrm>
            <a:off x="6732900" y="3720593"/>
            <a:ext cx="249381" cy="249382"/>
          </a:xfrm>
          <a:prstGeom prst="wedgeEllipseCallout">
            <a:avLst>
              <a:gd name="adj1" fmla="val -113344"/>
              <a:gd name="adj2" fmla="val 50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a:t>
            </a:r>
          </a:p>
        </p:txBody>
      </p:sp>
      <p:sp>
        <p:nvSpPr>
          <p:cNvPr id="17" name="Oval Callout 18"/>
          <p:cNvSpPr/>
          <p:nvPr/>
        </p:nvSpPr>
        <p:spPr>
          <a:xfrm>
            <a:off x="6738121" y="4148052"/>
            <a:ext cx="249381" cy="249382"/>
          </a:xfrm>
          <a:prstGeom prst="wedgeEllipseCallout">
            <a:avLst>
              <a:gd name="adj1" fmla="val -113344"/>
              <a:gd name="adj2" fmla="val 50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a:t>
            </a:r>
          </a:p>
        </p:txBody>
      </p:sp>
      <p:sp>
        <p:nvSpPr>
          <p:cNvPr id="18" name="Oval Callout 20"/>
          <p:cNvSpPr/>
          <p:nvPr/>
        </p:nvSpPr>
        <p:spPr>
          <a:xfrm>
            <a:off x="8696833" y="3220349"/>
            <a:ext cx="249381" cy="249382"/>
          </a:xfrm>
          <a:prstGeom prst="wedgeEllipseCallout">
            <a:avLst>
              <a:gd name="adj1" fmla="val -128413"/>
              <a:gd name="adj2" fmla="val 3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Oval Callout 21"/>
          <p:cNvSpPr/>
          <p:nvPr/>
        </p:nvSpPr>
        <p:spPr>
          <a:xfrm>
            <a:off x="8855397" y="5113867"/>
            <a:ext cx="249381" cy="249382"/>
          </a:xfrm>
          <a:prstGeom prst="wedgeEllipseCallout">
            <a:avLst>
              <a:gd name="adj1" fmla="val -128413"/>
              <a:gd name="adj2" fmla="val 3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Oval Callout 22"/>
          <p:cNvSpPr/>
          <p:nvPr/>
        </p:nvSpPr>
        <p:spPr>
          <a:xfrm>
            <a:off x="6584726" y="3035329"/>
            <a:ext cx="249381" cy="249382"/>
          </a:xfrm>
          <a:prstGeom prst="wedgeEllipseCallout">
            <a:avLst>
              <a:gd name="adj1" fmla="val -123390"/>
              <a:gd name="adj2" fmla="val 653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a:t>
            </a:r>
          </a:p>
        </p:txBody>
      </p:sp>
      <p:sp>
        <p:nvSpPr>
          <p:cNvPr id="21" name="TextBox 23"/>
          <p:cNvSpPr txBox="1"/>
          <p:nvPr/>
        </p:nvSpPr>
        <p:spPr>
          <a:xfrm>
            <a:off x="8630331" y="3187126"/>
            <a:ext cx="386735" cy="307777"/>
          </a:xfrm>
          <a:prstGeom prst="rect">
            <a:avLst/>
          </a:prstGeom>
          <a:noFill/>
        </p:spPr>
        <p:txBody>
          <a:bodyPr wrap="square" rtlCol="0">
            <a:spAutoFit/>
          </a:bodyPr>
          <a:lstStyle/>
          <a:p>
            <a:pPr algn="ctr"/>
            <a:r>
              <a:rPr lang="en-US" sz="1400" dirty="0">
                <a:solidFill>
                  <a:schemeClr val="lt1"/>
                </a:solidFill>
              </a:rPr>
              <a:t>11</a:t>
            </a:r>
          </a:p>
        </p:txBody>
      </p:sp>
      <p:sp>
        <p:nvSpPr>
          <p:cNvPr id="22" name="TextBox 24"/>
          <p:cNvSpPr txBox="1"/>
          <p:nvPr/>
        </p:nvSpPr>
        <p:spPr>
          <a:xfrm>
            <a:off x="8790164" y="5084669"/>
            <a:ext cx="386735" cy="307777"/>
          </a:xfrm>
          <a:prstGeom prst="rect">
            <a:avLst/>
          </a:prstGeom>
          <a:noFill/>
        </p:spPr>
        <p:txBody>
          <a:bodyPr wrap="square" rtlCol="0">
            <a:spAutoFit/>
          </a:bodyPr>
          <a:lstStyle/>
          <a:p>
            <a:pPr algn="ctr"/>
            <a:r>
              <a:rPr lang="en-US" sz="1400" dirty="0" smtClean="0">
                <a:solidFill>
                  <a:schemeClr val="lt1"/>
                </a:solidFill>
              </a:rPr>
              <a:t>12</a:t>
            </a:r>
            <a:endParaRPr lang="en-US" sz="1400" dirty="0">
              <a:solidFill>
                <a:schemeClr val="lt1"/>
              </a:solidFill>
            </a:endParaRPr>
          </a:p>
        </p:txBody>
      </p:sp>
      <p:sp>
        <p:nvSpPr>
          <p:cNvPr id="23" name="Oval Callout 25"/>
          <p:cNvSpPr/>
          <p:nvPr/>
        </p:nvSpPr>
        <p:spPr>
          <a:xfrm>
            <a:off x="8794537" y="2150912"/>
            <a:ext cx="249381" cy="249382"/>
          </a:xfrm>
          <a:prstGeom prst="wedgeEllipseCallout">
            <a:avLst>
              <a:gd name="adj1" fmla="val -128413"/>
              <a:gd name="adj2" fmla="val 3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TextBox 26"/>
          <p:cNvSpPr txBox="1"/>
          <p:nvPr/>
        </p:nvSpPr>
        <p:spPr>
          <a:xfrm>
            <a:off x="8728035" y="2117689"/>
            <a:ext cx="386735" cy="307777"/>
          </a:xfrm>
          <a:prstGeom prst="rect">
            <a:avLst/>
          </a:prstGeom>
          <a:noFill/>
        </p:spPr>
        <p:txBody>
          <a:bodyPr wrap="square" rtlCol="0">
            <a:spAutoFit/>
          </a:bodyPr>
          <a:lstStyle/>
          <a:p>
            <a:pPr algn="ctr"/>
            <a:r>
              <a:rPr lang="en-US" sz="1400" dirty="0" smtClean="0">
                <a:solidFill>
                  <a:schemeClr val="lt1"/>
                </a:solidFill>
              </a:rPr>
              <a:t>10</a:t>
            </a:r>
            <a:endParaRPr lang="en-US" sz="1400" dirty="0">
              <a:solidFill>
                <a:schemeClr val="lt1"/>
              </a:solidFill>
            </a:endParaRPr>
          </a:p>
        </p:txBody>
      </p:sp>
      <p:sp>
        <p:nvSpPr>
          <p:cNvPr id="25" name="Rectangle 27"/>
          <p:cNvSpPr/>
          <p:nvPr/>
        </p:nvSpPr>
        <p:spPr>
          <a:xfrm>
            <a:off x="218628" y="4775789"/>
            <a:ext cx="3487652" cy="1277273"/>
          </a:xfrm>
          <a:prstGeom prst="rect">
            <a:avLst/>
          </a:prstGeom>
        </p:spPr>
        <p:txBody>
          <a:bodyPr wrap="square">
            <a:spAutoFit/>
          </a:bodyPr>
          <a:lstStyle/>
          <a:p>
            <a:pPr algn="just" eaLnBrk="0" fontAlgn="base" hangingPunct="0">
              <a:spcBef>
                <a:spcPct val="0"/>
              </a:spcBef>
              <a:spcAft>
                <a:spcPct val="0"/>
              </a:spcAft>
            </a:pPr>
            <a:r>
              <a:rPr kumimoji="1" lang="en-US" sz="1100" dirty="0">
                <a:ea typeface="新細明體" panose="02020500000000000000" pitchFamily="18" charset="-120"/>
                <a:cs typeface="Times New Roman" panose="02020603050405020304" pitchFamily="18" charset="0"/>
              </a:rPr>
              <a:t>The users can decide the value of desired compressive strength, slump and electrical resistivity, the tolerance and the unit price of each component. The boundary of each ingredients is obtained from dataset. The value of population size and number of iteration are recommended in the model in order to obtain the best result. </a:t>
            </a:r>
          </a:p>
        </p:txBody>
      </p:sp>
    </p:spTree>
    <p:extLst>
      <p:ext uri="{BB962C8B-B14F-4D97-AF65-F5344CB8AC3E}">
        <p14:creationId xmlns:p14="http://schemas.microsoft.com/office/powerpoint/2010/main" val="3620448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799" y="4293702"/>
            <a:ext cx="7311045" cy="1073428"/>
          </a:xfrm>
        </p:spPr>
        <p:txBody>
          <a:bodyPr>
            <a:normAutofit fontScale="90000"/>
          </a:bodyPr>
          <a:lstStyle/>
          <a:p>
            <a:r>
              <a:rPr lang="en-US" altLang="zh-TW" dirty="0" smtClean="0">
                <a:effectLst>
                  <a:outerShdw blurRad="38100" dist="38100" dir="2700000" algn="tl">
                    <a:srgbClr val="808080"/>
                  </a:outerShdw>
                </a:effectLst>
                <a:ea typeface="華康中圓體(P)" pitchFamily="34" charset="-120"/>
              </a:rPr>
              <a:t>Part 2:</a:t>
            </a:r>
            <a:r>
              <a:rPr lang="en-US" altLang="zh-TW" dirty="0">
                <a:effectLst>
                  <a:outerShdw blurRad="38100" dist="38100" dir="2700000" algn="tl">
                    <a:srgbClr val="808080"/>
                  </a:outerShdw>
                </a:effectLst>
                <a:ea typeface="華康中圓體(P)" pitchFamily="34" charset="-120"/>
              </a:rPr>
              <a:t> </a:t>
            </a:r>
            <a:r>
              <a:rPr lang="en-US" altLang="zh-TW" dirty="0" smtClean="0">
                <a:effectLst>
                  <a:outerShdw blurRad="38100" dist="38100" dir="2700000" algn="tl">
                    <a:srgbClr val="808080"/>
                  </a:outerShdw>
                </a:effectLst>
                <a:ea typeface="華康中圓體(P)" pitchFamily="34" charset="-120"/>
              </a:rPr>
              <a:t>1. Utilization of CDW as aggregate to produce HPC</a:t>
            </a:r>
            <a:endParaRPr lang="en-US" altLang="zh-TW" dirty="0">
              <a:effectLst>
                <a:outerShdw blurRad="38100" dist="38100" dir="2700000" algn="tl">
                  <a:srgbClr val="808080"/>
                </a:outerShdw>
              </a:effectLst>
              <a:ea typeface="華康中圓體(P)" pitchFamily="34" charset="-120"/>
            </a:endParaRPr>
          </a:p>
        </p:txBody>
      </p:sp>
      <p:sp>
        <p:nvSpPr>
          <p:cNvPr id="3" name="Sous-titre 2"/>
          <p:cNvSpPr>
            <a:spLocks noGrp="1"/>
          </p:cNvSpPr>
          <p:nvPr>
            <p:ph type="subTitle" idx="1"/>
          </p:nvPr>
        </p:nvSpPr>
        <p:spPr>
          <a:xfrm>
            <a:off x="327826" y="5282679"/>
            <a:ext cx="8435174" cy="491640"/>
          </a:xfrm>
        </p:spPr>
        <p:txBody>
          <a:bodyPr>
            <a:normAutofit/>
          </a:bodyPr>
          <a:lstStyle/>
          <a:p>
            <a:r>
              <a:rPr lang="en-US" altLang="zh-TW" sz="2800" i="1" dirty="0">
                <a:solidFill>
                  <a:srgbClr val="0000CC"/>
                </a:solidFill>
                <a:effectLst>
                  <a:outerShdw blurRad="38100" dist="38100" dir="2700000" algn="tl">
                    <a:srgbClr val="808080"/>
                  </a:outerShdw>
                </a:effectLst>
                <a:ea typeface="華康中圓體(P)" pitchFamily="34" charset="-120"/>
              </a:rPr>
              <a:t>High performance recycled aggregate concrete</a:t>
            </a:r>
            <a:endParaRPr lang="fr-FR" sz="2800" i="1" dirty="0">
              <a:solidFill>
                <a:srgbClr val="0000CC"/>
              </a:solidFill>
            </a:endParaRPr>
          </a:p>
        </p:txBody>
      </p:sp>
    </p:spTree>
    <p:extLst>
      <p:ext uri="{BB962C8B-B14F-4D97-AF65-F5344CB8AC3E}">
        <p14:creationId xmlns:p14="http://schemas.microsoft.com/office/powerpoint/2010/main" val="1150652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13</a:t>
            </a:fld>
            <a:endParaRPr lang="cs-CZ"/>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Overview of DMDA</a:t>
            </a:r>
            <a:endParaRPr lang="en-US" sz="4000" b="1" dirty="0"/>
          </a:p>
        </p:txBody>
      </p:sp>
      <p:pic>
        <p:nvPicPr>
          <p:cNvPr id="8" name="Picture 2" descr="Kết quả hình ảnh cho concrete sample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4686" y="1472373"/>
            <a:ext cx="2743200" cy="1577559"/>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9" name="Picture 4" descr="Kết quả hình ảnh cho durability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1674" y="3780902"/>
            <a:ext cx="18288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strength cartoon"/>
          <p:cNvPicPr>
            <a:picLocks noChangeAspect="1" noChangeArrowheads="1"/>
          </p:cNvPicPr>
          <p:nvPr/>
        </p:nvPicPr>
        <p:blipFill rotWithShape="1">
          <a:blip r:embed="rId4">
            <a:extLst>
              <a:ext uri="{28A0092B-C50C-407E-A947-70E740481C1C}">
                <a14:useLocalDpi xmlns:a14="http://schemas.microsoft.com/office/drawing/2010/main" val="0"/>
              </a:ext>
            </a:extLst>
          </a:blip>
          <a:srcRect b="6889"/>
          <a:stretch/>
        </p:blipFill>
        <p:spPr bwMode="auto">
          <a:xfrm>
            <a:off x="269764" y="3190622"/>
            <a:ext cx="1828800" cy="16384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Kết quả hình ảnh cho economy carto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5374" y="3559922"/>
            <a:ext cx="1828800" cy="124968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374265" y="5434885"/>
            <a:ext cx="2962141" cy="901521"/>
          </a:xfrm>
          <a:prstGeom prst="roundRect">
            <a:avLst/>
          </a:prstGeom>
          <a:gradFill flip="none" rotWithShape="1">
            <a:gsLst>
              <a:gs pos="0">
                <a:srgbClr val="F39200">
                  <a:shade val="30000"/>
                  <a:satMod val="115000"/>
                </a:srgbClr>
              </a:gs>
              <a:gs pos="50000">
                <a:srgbClr val="F39200">
                  <a:shade val="67500"/>
                  <a:satMod val="115000"/>
                </a:srgbClr>
              </a:gs>
              <a:gs pos="100000">
                <a:srgbClr val="F392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DMDA method </a:t>
            </a:r>
            <a:endParaRPr lang="en-US" sz="3200" dirty="0"/>
          </a:p>
        </p:txBody>
      </p:sp>
      <p:cxnSp>
        <p:nvCxnSpPr>
          <p:cNvPr id="13" name="Straight Arrow Connector 12"/>
          <p:cNvCxnSpPr>
            <a:stCxn id="8" idx="2"/>
          </p:cNvCxnSpPr>
          <p:nvPr/>
        </p:nvCxnSpPr>
        <p:spPr>
          <a:xfrm flipH="1">
            <a:off x="3736240" y="3049932"/>
            <a:ext cx="650046" cy="730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1" idx="0"/>
          </p:cNvCxnSpPr>
          <p:nvPr/>
        </p:nvCxnSpPr>
        <p:spPr>
          <a:xfrm>
            <a:off x="4386286" y="3049932"/>
            <a:ext cx="1523488" cy="5099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p:cNvCxnSpPr>
          <p:nvPr/>
        </p:nvCxnSpPr>
        <p:spPr>
          <a:xfrm>
            <a:off x="4386286" y="3049932"/>
            <a:ext cx="2843236" cy="2593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p:cNvCxnSpPr>
          <p:nvPr/>
        </p:nvCxnSpPr>
        <p:spPr>
          <a:xfrm flipH="1">
            <a:off x="2212752" y="3049932"/>
            <a:ext cx="2173534" cy="3654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4541094" y="4829068"/>
            <a:ext cx="579549" cy="605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a:off x="7433262" y="3049932"/>
            <a:ext cx="1657350" cy="2047875"/>
          </a:xfrm>
          <a:prstGeom prst="rect">
            <a:avLst/>
          </a:prstGeom>
        </p:spPr>
      </p:pic>
    </p:spTree>
    <p:extLst>
      <p:ext uri="{BB962C8B-B14F-4D97-AF65-F5344CB8AC3E}">
        <p14:creationId xmlns:p14="http://schemas.microsoft.com/office/powerpoint/2010/main" val="360141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14</a:t>
            </a:fld>
            <a:endParaRPr lang="cs-CZ"/>
          </a:p>
        </p:txBody>
      </p:sp>
      <p:sp>
        <p:nvSpPr>
          <p:cNvPr id="7" name="標題 1"/>
          <p:cNvSpPr txBox="1">
            <a:spLocks/>
          </p:cNvSpPr>
          <p:nvPr/>
        </p:nvSpPr>
        <p:spPr>
          <a:xfrm>
            <a:off x="838200" y="681882"/>
            <a:ext cx="7239000" cy="4226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altLang="zh-TW" sz="4000" b="1" dirty="0" smtClean="0">
                <a:ea typeface="標楷體" panose="03000509000000000000" pitchFamily="65" charset="-120"/>
                <a:cs typeface="Times New Roman" panose="02020603050405020304" pitchFamily="18" charset="0"/>
              </a:rPr>
              <a:t>DMDA Mix Design</a:t>
            </a:r>
            <a:endParaRPr lang="zh-TW" altLang="en-US" sz="4000" b="1" dirty="0"/>
          </a:p>
        </p:txBody>
      </p:sp>
      <p:sp>
        <p:nvSpPr>
          <p:cNvPr id="8" name="投影片編號版面配置區 3"/>
          <p:cNvSpPr txBox="1">
            <a:spLocks/>
          </p:cNvSpPr>
          <p:nvPr/>
        </p:nvSpPr>
        <p:spPr>
          <a:xfrm>
            <a:off x="6286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9B9104-6BE2-4298-981C-BDF91DE991D5}" type="slidenum">
              <a:rPr lang="en-US" smtClean="0"/>
              <a:pPr/>
              <a:t>14</a:t>
            </a:fld>
            <a:endParaRPr lang="en-US"/>
          </a:p>
        </p:txBody>
      </p:sp>
      <p:sp>
        <p:nvSpPr>
          <p:cNvPr id="9" name="內容版面配置區 2"/>
          <p:cNvSpPr txBox="1">
            <a:spLocks/>
          </p:cNvSpPr>
          <p:nvPr/>
        </p:nvSpPr>
        <p:spPr bwMode="gray">
          <a:xfrm>
            <a:off x="3233651" y="1680069"/>
            <a:ext cx="3030170" cy="1991396"/>
          </a:xfrm>
          <a:prstGeom prst="rect">
            <a:avLst/>
          </a:prstGeom>
          <a:solidFill>
            <a:schemeClr val="accent1">
              <a:lumMod val="40000"/>
              <a:lumOff val="60000"/>
            </a:schemeClr>
          </a:solidFill>
          <a:ln w="28575">
            <a:solidFill>
              <a:srgbClr val="F39200"/>
            </a:solidFill>
          </a:ln>
          <a:effectLst/>
        </p:spPr>
        <p:txBody>
          <a:bodyPr vert="horz" wrap="square" lIns="68580" tIns="34290" rIns="68580" bIns="34290" numCol="1" anchor="t" anchorCtr="0" compatLnSpc="1">
            <a:prstTxWarp prst="textNoShape">
              <a:avLst/>
            </a:prstTxWarp>
          </a:bodyPr>
          <a:lstStyle>
            <a:lvl1pPr marL="342882" indent="-342882" algn="l" rtl="0" eaLnBrk="1" fontAlgn="base" hangingPunct="1">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13" indent="-285737" algn="l" rtl="0" eaLnBrk="1" fontAlgn="base" hangingPunct="1">
              <a:spcBef>
                <a:spcPct val="20000"/>
              </a:spcBef>
              <a:spcAft>
                <a:spcPct val="0"/>
              </a:spcAft>
              <a:buClr>
                <a:schemeClr val="tx2"/>
              </a:buClr>
              <a:buFont typeface="Wingdings" pitchFamily="2" charset="2"/>
              <a:buChar char="§"/>
              <a:defRPr sz="2800">
                <a:solidFill>
                  <a:schemeClr val="tx1"/>
                </a:solidFill>
                <a:latin typeface="Arial" charset="0"/>
              </a:defRPr>
            </a:lvl2pPr>
            <a:lvl3pPr marL="1142942" indent="-228589" algn="l" rtl="0" eaLnBrk="1" fontAlgn="base" hangingPunct="1">
              <a:spcBef>
                <a:spcPct val="20000"/>
              </a:spcBef>
              <a:spcAft>
                <a:spcPct val="0"/>
              </a:spcAft>
              <a:buClr>
                <a:schemeClr val="hlink"/>
              </a:buClr>
              <a:buChar char="•"/>
              <a:defRPr sz="2400">
                <a:solidFill>
                  <a:schemeClr val="tx1"/>
                </a:solidFill>
                <a:latin typeface="Arial" charset="0"/>
              </a:defRPr>
            </a:lvl3pPr>
            <a:lvl4pPr marL="1600120" indent="-228589" algn="l" rtl="0" eaLnBrk="1" fontAlgn="base" hangingPunct="1">
              <a:spcBef>
                <a:spcPct val="20000"/>
              </a:spcBef>
              <a:spcAft>
                <a:spcPct val="0"/>
              </a:spcAft>
              <a:buChar char="–"/>
              <a:defRPr sz="2000">
                <a:solidFill>
                  <a:schemeClr val="tx1"/>
                </a:solidFill>
                <a:latin typeface="Arial" charset="0"/>
              </a:defRPr>
            </a:lvl4pPr>
            <a:lvl5pPr marL="2057298" indent="-228589" algn="l" rtl="0" eaLnBrk="1" fontAlgn="base" hangingPunct="1">
              <a:spcBef>
                <a:spcPct val="20000"/>
              </a:spcBef>
              <a:spcAft>
                <a:spcPct val="0"/>
              </a:spcAft>
              <a:buChar char="»"/>
              <a:defRPr sz="2000">
                <a:solidFill>
                  <a:schemeClr val="tx1"/>
                </a:solidFill>
                <a:latin typeface="Arial" charset="0"/>
              </a:defRPr>
            </a:lvl5pPr>
            <a:lvl6pPr marL="2514474" indent="-228589" algn="l" rtl="0" eaLnBrk="1" fontAlgn="base" hangingPunct="1">
              <a:spcBef>
                <a:spcPct val="20000"/>
              </a:spcBef>
              <a:spcAft>
                <a:spcPct val="0"/>
              </a:spcAft>
              <a:buChar char="»"/>
              <a:defRPr sz="2000">
                <a:solidFill>
                  <a:schemeClr val="tx1"/>
                </a:solidFill>
                <a:latin typeface="Arial" charset="0"/>
              </a:defRPr>
            </a:lvl6pPr>
            <a:lvl7pPr marL="2971652" indent="-228589" algn="l" rtl="0" eaLnBrk="1" fontAlgn="base" hangingPunct="1">
              <a:spcBef>
                <a:spcPct val="20000"/>
              </a:spcBef>
              <a:spcAft>
                <a:spcPct val="0"/>
              </a:spcAft>
              <a:buChar char="»"/>
              <a:defRPr sz="2000">
                <a:solidFill>
                  <a:schemeClr val="tx1"/>
                </a:solidFill>
                <a:latin typeface="Arial" charset="0"/>
              </a:defRPr>
            </a:lvl7pPr>
            <a:lvl8pPr marL="3428829" indent="-228589" algn="l" rtl="0" eaLnBrk="1" fontAlgn="base" hangingPunct="1">
              <a:spcBef>
                <a:spcPct val="20000"/>
              </a:spcBef>
              <a:spcAft>
                <a:spcPct val="0"/>
              </a:spcAft>
              <a:buChar char="»"/>
              <a:defRPr sz="2000">
                <a:solidFill>
                  <a:schemeClr val="tx1"/>
                </a:solidFill>
                <a:latin typeface="Arial" charset="0"/>
              </a:defRPr>
            </a:lvl8pPr>
            <a:lvl9pPr marL="3886006" indent="-228589" algn="l" rtl="0" eaLnBrk="1" fontAlgn="base" hangingPunct="1">
              <a:spcBef>
                <a:spcPct val="20000"/>
              </a:spcBef>
              <a:spcAft>
                <a:spcPct val="0"/>
              </a:spcAft>
              <a:buChar char="»"/>
              <a:defRPr sz="2000">
                <a:solidFill>
                  <a:schemeClr val="tx1"/>
                </a:solidFill>
                <a:latin typeface="Arial" charset="0"/>
              </a:defRPr>
            </a:lvl9pPr>
          </a:lstStyle>
          <a:p>
            <a:pPr>
              <a:lnSpc>
                <a:spcPct val="120000"/>
              </a:lnSpc>
            </a:pP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baseline="-250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p</a:t>
            </a: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baseline="-250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S*t=n*</a:t>
            </a: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baseline="-250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endParaRPr lang="en-US" altLang="zh-TW" sz="1500" baseline="-250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baseline="-250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p</a:t>
            </a: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:Paste</a:t>
            </a: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volume</a:t>
            </a:r>
          </a:p>
          <a:p>
            <a:pPr>
              <a:lnSpc>
                <a:spcPct val="120000"/>
              </a:lnSpc>
            </a:pP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S:Particle</a:t>
            </a: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surface area</a:t>
            </a:r>
          </a:p>
          <a:p>
            <a:pPr>
              <a:lnSpc>
                <a:spcPct val="120000"/>
              </a:lnSpc>
            </a:pP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t: Thickness</a:t>
            </a:r>
          </a:p>
          <a:p>
            <a:pPr>
              <a:lnSpc>
                <a:spcPct val="120000"/>
              </a:lnSpc>
            </a:pP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baseline="-250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a:t>
            </a:r>
            <a:r>
              <a:rPr lang="en-US" altLang="zh-TW" sz="15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:Void</a:t>
            </a: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volume</a:t>
            </a:r>
          </a:p>
          <a:p>
            <a:pPr>
              <a:lnSpc>
                <a:spcPct val="120000"/>
              </a:lnSpc>
            </a:pPr>
            <a:r>
              <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n: amplification factor(1.1~1.5</a:t>
            </a:r>
            <a:r>
              <a:rPr lang="en-US" altLang="zh-TW" sz="1500"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5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內容版面配置區 2"/>
          <p:cNvSpPr txBox="1">
            <a:spLocks/>
          </p:cNvSpPr>
          <p:nvPr/>
        </p:nvSpPr>
        <p:spPr bwMode="gray">
          <a:xfrm>
            <a:off x="212610" y="4000714"/>
            <a:ext cx="5797492" cy="229202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w="28575">
            <a:solidFill>
              <a:srgbClr val="0000CC"/>
            </a:solidFill>
          </a:ln>
          <a:effectLst>
            <a:glow rad="228600">
              <a:schemeClr val="accent3">
                <a:satMod val="175000"/>
                <a:alpha val="40000"/>
              </a:schemeClr>
            </a:glow>
          </a:effectLst>
          <a:extLst/>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bodyPr>
          <a:lstStyle>
            <a:lvl1pPr marL="342882" indent="-342882" algn="l" rtl="0" eaLnBrk="1" fontAlgn="base" hangingPunct="1">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13" indent="-285737" algn="l" rtl="0" eaLnBrk="1" fontAlgn="base" hangingPunct="1">
              <a:spcBef>
                <a:spcPct val="20000"/>
              </a:spcBef>
              <a:spcAft>
                <a:spcPct val="0"/>
              </a:spcAft>
              <a:buClr>
                <a:schemeClr val="tx2"/>
              </a:buClr>
              <a:buFont typeface="Wingdings" pitchFamily="2" charset="2"/>
              <a:buChar char="§"/>
              <a:defRPr sz="2800">
                <a:solidFill>
                  <a:schemeClr val="tx1"/>
                </a:solidFill>
                <a:latin typeface="Arial" charset="0"/>
              </a:defRPr>
            </a:lvl2pPr>
            <a:lvl3pPr marL="1142942" indent="-228589" algn="l" rtl="0" eaLnBrk="1" fontAlgn="base" hangingPunct="1">
              <a:spcBef>
                <a:spcPct val="20000"/>
              </a:spcBef>
              <a:spcAft>
                <a:spcPct val="0"/>
              </a:spcAft>
              <a:buClr>
                <a:schemeClr val="hlink"/>
              </a:buClr>
              <a:buChar char="•"/>
              <a:defRPr sz="2400">
                <a:solidFill>
                  <a:schemeClr val="tx1"/>
                </a:solidFill>
                <a:latin typeface="Arial" charset="0"/>
              </a:defRPr>
            </a:lvl3pPr>
            <a:lvl4pPr marL="1600120" indent="-228589" algn="l" rtl="0" eaLnBrk="1" fontAlgn="base" hangingPunct="1">
              <a:spcBef>
                <a:spcPct val="20000"/>
              </a:spcBef>
              <a:spcAft>
                <a:spcPct val="0"/>
              </a:spcAft>
              <a:buChar char="–"/>
              <a:defRPr sz="2000">
                <a:solidFill>
                  <a:schemeClr val="tx1"/>
                </a:solidFill>
                <a:latin typeface="Arial" charset="0"/>
              </a:defRPr>
            </a:lvl4pPr>
            <a:lvl5pPr marL="2057298" indent="-228589" algn="l" rtl="0" eaLnBrk="1" fontAlgn="base" hangingPunct="1">
              <a:spcBef>
                <a:spcPct val="20000"/>
              </a:spcBef>
              <a:spcAft>
                <a:spcPct val="0"/>
              </a:spcAft>
              <a:buChar char="»"/>
              <a:defRPr sz="2000">
                <a:solidFill>
                  <a:schemeClr val="tx1"/>
                </a:solidFill>
                <a:latin typeface="Arial" charset="0"/>
              </a:defRPr>
            </a:lvl5pPr>
            <a:lvl6pPr marL="2514474" indent="-228589" algn="l" rtl="0" eaLnBrk="1" fontAlgn="base" hangingPunct="1">
              <a:spcBef>
                <a:spcPct val="20000"/>
              </a:spcBef>
              <a:spcAft>
                <a:spcPct val="0"/>
              </a:spcAft>
              <a:buChar char="»"/>
              <a:defRPr sz="2000">
                <a:solidFill>
                  <a:schemeClr val="tx1"/>
                </a:solidFill>
                <a:latin typeface="Arial" charset="0"/>
              </a:defRPr>
            </a:lvl6pPr>
            <a:lvl7pPr marL="2971652" indent="-228589" algn="l" rtl="0" eaLnBrk="1" fontAlgn="base" hangingPunct="1">
              <a:spcBef>
                <a:spcPct val="20000"/>
              </a:spcBef>
              <a:spcAft>
                <a:spcPct val="0"/>
              </a:spcAft>
              <a:buChar char="»"/>
              <a:defRPr sz="2000">
                <a:solidFill>
                  <a:schemeClr val="tx1"/>
                </a:solidFill>
                <a:latin typeface="Arial" charset="0"/>
              </a:defRPr>
            </a:lvl7pPr>
            <a:lvl8pPr marL="3428829" indent="-228589" algn="l" rtl="0" eaLnBrk="1" fontAlgn="base" hangingPunct="1">
              <a:spcBef>
                <a:spcPct val="20000"/>
              </a:spcBef>
              <a:spcAft>
                <a:spcPct val="0"/>
              </a:spcAft>
              <a:buChar char="»"/>
              <a:defRPr sz="2000">
                <a:solidFill>
                  <a:schemeClr val="tx1"/>
                </a:solidFill>
                <a:latin typeface="Arial" charset="0"/>
              </a:defRPr>
            </a:lvl8pPr>
            <a:lvl9pPr marL="3886006" indent="-228589" algn="l" rtl="0" eaLnBrk="1" fontAlgn="base" hangingPunct="1">
              <a:spcBef>
                <a:spcPct val="20000"/>
              </a:spcBef>
              <a:spcAft>
                <a:spcPct val="0"/>
              </a:spcAft>
              <a:buChar char="»"/>
              <a:defRPr sz="2000">
                <a:solidFill>
                  <a:schemeClr val="tx1"/>
                </a:solidFill>
                <a:latin typeface="Arial" charset="0"/>
              </a:defRPr>
            </a:lvl9pPr>
          </a:lstStyle>
          <a:p>
            <a:r>
              <a:rPr lang="en-US" altLang="zh-TW" sz="1600" kern="0" dirty="0">
                <a:solidFill>
                  <a:srgbClr val="0F06BA"/>
                </a:solidFill>
                <a:latin typeface="Times New Roman" panose="02020603050405020304" pitchFamily="18" charset="0"/>
                <a:ea typeface="標楷體" panose="03000509000000000000" pitchFamily="65" charset="-120"/>
                <a:cs typeface="Times New Roman" panose="02020603050405020304" pitchFamily="18" charset="0"/>
              </a:rPr>
              <a:t>Aggregate stage :</a:t>
            </a:r>
          </a:p>
          <a:p>
            <a:pPr marL="0" indent="0">
              <a:buNone/>
            </a:pP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 </a:t>
            </a:r>
            <a:r>
              <a:rPr lang="en-US" altLang="zh-TW" sz="1600"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Fly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ash </a:t>
            </a:r>
            <a:r>
              <a:rPr lang="en-US" altLang="zh-TW" sz="1600"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fills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sand </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maximum accumulation point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l-GR"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α)</a:t>
            </a:r>
            <a:r>
              <a:rPr lang="el-GR"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el-GR"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2. </a:t>
            </a:r>
            <a:r>
              <a:rPr lang="el-GR" altLang="zh-TW" sz="1600"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a:t>
            </a:r>
            <a:r>
              <a:rPr lang="en-US" altLang="zh-TW" sz="1600"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lying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ash + sand) </a:t>
            </a:r>
            <a:r>
              <a:rPr lang="en-US" altLang="zh-TW" sz="1600"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fill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stone </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maximum accumulation point </a:t>
            </a:r>
            <a:r>
              <a:rPr lang="en-US"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l-GR" altLang="zh-TW" sz="16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β)</a:t>
            </a:r>
            <a:r>
              <a:rPr lang="el-GR"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maximum unit weight of aggregates</a:t>
            </a:r>
          </a:p>
          <a:p>
            <a:r>
              <a:rPr lang="en-US" altLang="zh-TW" sz="1600" kern="0" dirty="0">
                <a:solidFill>
                  <a:srgbClr val="0F06BA"/>
                </a:solidFill>
                <a:latin typeface="Times New Roman" panose="02020603050405020304" pitchFamily="18" charset="0"/>
                <a:ea typeface="標楷體" panose="03000509000000000000" pitchFamily="65" charset="-120"/>
                <a:cs typeface="Times New Roman" panose="02020603050405020304" pitchFamily="18" charset="0"/>
              </a:rPr>
              <a:t>Paste stage:</a:t>
            </a:r>
          </a:p>
          <a:p>
            <a:pPr marL="0" indent="0">
              <a:buNone/>
            </a:pP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 The </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ratio of the coarse and fine aggregate is fixed and freely adjusted.</a:t>
            </a:r>
          </a:p>
          <a:p>
            <a:pPr marL="0" indent="0">
              <a:lnSpc>
                <a:spcPct val="120000"/>
              </a:lnSpc>
              <a:buNone/>
            </a:pP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smtClean="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2. </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Cement paste value (W/B) or amount (</a:t>
            </a:r>
            <a:r>
              <a:rPr lang="en-US" altLang="zh-TW" sz="1600" kern="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Vp</a:t>
            </a:r>
            <a:r>
              <a:rPr lang="en-US" altLang="zh-TW"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kern="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1" name="群組 29"/>
          <p:cNvGrpSpPr/>
          <p:nvPr/>
        </p:nvGrpSpPr>
        <p:grpSpPr>
          <a:xfrm>
            <a:off x="6169728" y="2018371"/>
            <a:ext cx="2705907" cy="2982495"/>
            <a:chOff x="8801868" y="2506718"/>
            <a:chExt cx="3293837" cy="3414438"/>
          </a:xfrm>
        </p:grpSpPr>
        <p:pic>
          <p:nvPicPr>
            <p:cNvPr id="12"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121" y="2867209"/>
              <a:ext cx="3118584" cy="2183859"/>
            </a:xfrm>
            <a:prstGeom prst="rect">
              <a:avLst/>
            </a:prstGeom>
          </p:spPr>
        </p:pic>
        <p:sp>
          <p:nvSpPr>
            <p:cNvPr id="13" name="文字方塊 6"/>
            <p:cNvSpPr txBox="1"/>
            <p:nvPr/>
          </p:nvSpPr>
          <p:spPr>
            <a:xfrm>
              <a:off x="11184145" y="2506718"/>
              <a:ext cx="762648" cy="290690"/>
            </a:xfrm>
            <a:prstGeom prst="rect">
              <a:avLst/>
            </a:prstGeom>
            <a:noFill/>
            <a:ln>
              <a:solidFill>
                <a:schemeClr val="tx1"/>
              </a:solidFill>
            </a:ln>
          </p:spPr>
          <p:txBody>
            <a:bodyPr wrap="square" rtlCol="0">
              <a:spAutoFit/>
            </a:bodyPr>
            <a:lstStyle/>
            <a:p>
              <a:r>
                <a:rPr lang="en-US" altLang="zh-TW" sz="1050"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rPr>
                <a:t>Fly Ash</a:t>
              </a:r>
              <a:endParaRPr lang="zh-TW" altLang="en-US" sz="1050"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4" name="直線單箭頭接點 10"/>
            <p:cNvCxnSpPr/>
            <p:nvPr/>
          </p:nvCxnSpPr>
          <p:spPr bwMode="auto">
            <a:xfrm flipH="1">
              <a:off x="11044039" y="2641440"/>
              <a:ext cx="133210" cy="677842"/>
            </a:xfrm>
            <a:prstGeom prst="straightConnector1">
              <a:avLst/>
            </a:prstGeom>
            <a:solidFill>
              <a:schemeClr val="accent1"/>
            </a:solidFill>
            <a:ln w="5715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文字方塊 12"/>
            <p:cNvSpPr txBox="1"/>
            <p:nvPr/>
          </p:nvSpPr>
          <p:spPr>
            <a:xfrm>
              <a:off x="8801868" y="5322160"/>
              <a:ext cx="1131265" cy="598996"/>
            </a:xfrm>
            <a:prstGeom prst="rect">
              <a:avLst/>
            </a:prstGeom>
            <a:noFill/>
            <a:ln>
              <a:solidFill>
                <a:schemeClr val="tx1"/>
              </a:solidFill>
            </a:ln>
          </p:spPr>
          <p:txBody>
            <a:bodyPr wrap="square" rtlCol="0">
              <a:spAutoFit/>
            </a:bodyPr>
            <a:lstStyle/>
            <a:p>
              <a:r>
                <a:rPr lang="en-US" altLang="zh-TW" sz="1400" b="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rPr>
                <a:t>Coarse aggregate</a:t>
              </a:r>
              <a:endParaRPr lang="zh-TW" altLang="en-US" sz="1400" b="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3"/>
            <p:cNvSpPr txBox="1"/>
            <p:nvPr/>
          </p:nvSpPr>
          <p:spPr>
            <a:xfrm>
              <a:off x="10821797" y="5303212"/>
              <a:ext cx="1124997" cy="598996"/>
            </a:xfrm>
            <a:prstGeom prst="rect">
              <a:avLst/>
            </a:prstGeom>
            <a:noFill/>
            <a:ln>
              <a:solidFill>
                <a:schemeClr val="tx1"/>
              </a:solidFill>
            </a:ln>
          </p:spPr>
          <p:txBody>
            <a:bodyPr wrap="square" rtlCol="0">
              <a:spAutoFit/>
            </a:bodyPr>
            <a:lstStyle/>
            <a:p>
              <a:r>
                <a:rPr lang="en-US" altLang="zh-TW" sz="1400" b="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rPr>
                <a:t>Fine aggregate</a:t>
              </a:r>
              <a:endParaRPr lang="zh-TW" altLang="en-US" sz="1400" b="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7" name="直線單箭頭接點 16"/>
            <p:cNvCxnSpPr/>
            <p:nvPr/>
          </p:nvCxnSpPr>
          <p:spPr bwMode="auto">
            <a:xfrm flipV="1">
              <a:off x="9349855" y="4723397"/>
              <a:ext cx="374726" cy="598764"/>
            </a:xfrm>
            <a:prstGeom prst="straightConnector1">
              <a:avLst/>
            </a:prstGeom>
            <a:solidFill>
              <a:schemeClr val="accent1"/>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23"/>
            <p:cNvCxnSpPr/>
            <p:nvPr/>
          </p:nvCxnSpPr>
          <p:spPr bwMode="auto">
            <a:xfrm flipH="1" flipV="1">
              <a:off x="10698318" y="4563687"/>
              <a:ext cx="401412" cy="808706"/>
            </a:xfrm>
            <a:prstGeom prst="straightConnector1">
              <a:avLst/>
            </a:prstGeom>
            <a:solidFill>
              <a:schemeClr val="accent1"/>
            </a:solidFill>
            <a:ln w="5715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9" name="Picture 18"/>
          <p:cNvPicPr>
            <a:picLocks noChangeAspect="1"/>
          </p:cNvPicPr>
          <p:nvPr/>
        </p:nvPicPr>
        <p:blipFill>
          <a:blip r:embed="rId3"/>
          <a:stretch>
            <a:fillRect/>
          </a:stretch>
        </p:blipFill>
        <p:spPr>
          <a:xfrm>
            <a:off x="572696" y="1446819"/>
            <a:ext cx="2514600" cy="2224646"/>
          </a:xfrm>
          <a:prstGeom prst="rect">
            <a:avLst/>
          </a:prstGeom>
        </p:spPr>
      </p:pic>
    </p:spTree>
    <p:extLst>
      <p:ext uri="{BB962C8B-B14F-4D97-AF65-F5344CB8AC3E}">
        <p14:creationId xmlns:p14="http://schemas.microsoft.com/office/powerpoint/2010/main" val="2680608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15</a:t>
            </a:fld>
            <a:endParaRPr lang="cs-CZ"/>
          </a:p>
        </p:txBody>
      </p:sp>
      <p:sp>
        <p:nvSpPr>
          <p:cNvPr id="7" name="標題 1"/>
          <p:cNvSpPr txBox="1">
            <a:spLocks/>
          </p:cNvSpPr>
          <p:nvPr/>
        </p:nvSpPr>
        <p:spPr>
          <a:xfrm>
            <a:off x="628650" y="365126"/>
            <a:ext cx="7448549" cy="717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altLang="zh-TW" sz="4000" b="1" dirty="0" smtClean="0">
                <a:ea typeface="標楷體" panose="03000509000000000000" pitchFamily="65" charset="-120"/>
                <a:cs typeface="Times New Roman" panose="02020603050405020304" pitchFamily="18" charset="0"/>
              </a:rPr>
              <a:t>Blend aggregate</a:t>
            </a:r>
            <a:endParaRPr lang="zh-TW" altLang="en-US" sz="4000" b="1" dirty="0"/>
          </a:p>
        </p:txBody>
      </p:sp>
      <p:sp>
        <p:nvSpPr>
          <p:cNvPr id="8" name="投影片編號版面配置區 3"/>
          <p:cNvSpPr txBox="1">
            <a:spLocks/>
          </p:cNvSpPr>
          <p:nvPr/>
        </p:nvSpPr>
        <p:spPr>
          <a:xfrm>
            <a:off x="636963" y="6364664"/>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9B9104-6BE2-4298-981C-BDF91DE991D5}" type="slidenum">
              <a:rPr lang="en-US" smtClean="0"/>
              <a:pPr/>
              <a:t>15</a:t>
            </a:fld>
            <a:endParaRPr lang="en-US"/>
          </a:p>
        </p:txBody>
      </p:sp>
      <p:sp>
        <p:nvSpPr>
          <p:cNvPr id="9" name="Rectangle 2"/>
          <p:cNvSpPr>
            <a:spLocks noChangeArrowheads="1"/>
          </p:cNvSpPr>
          <p:nvPr/>
        </p:nvSpPr>
        <p:spPr bwMode="auto">
          <a:xfrm>
            <a:off x="-74814" y="65640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a:p>
        </p:txBody>
      </p:sp>
      <p:grpSp>
        <p:nvGrpSpPr>
          <p:cNvPr id="10" name="群組 15"/>
          <p:cNvGrpSpPr/>
          <p:nvPr/>
        </p:nvGrpSpPr>
        <p:grpSpPr>
          <a:xfrm>
            <a:off x="1376884" y="2750241"/>
            <a:ext cx="1151717" cy="1212627"/>
            <a:chOff x="3161258" y="1140269"/>
            <a:chExt cx="2380037" cy="2594948"/>
          </a:xfrm>
        </p:grpSpPr>
        <p:pic>
          <p:nvPicPr>
            <p:cNvPr id="11" name="圖片 16"/>
            <p:cNvPicPr/>
            <p:nvPr/>
          </p:nvPicPr>
          <p:blipFill>
            <a:blip r:embed="rId2" cstate="print">
              <a:extLst>
                <a:ext uri="{28A0092B-C50C-407E-A947-70E740481C1C}">
                  <a14:useLocalDpi xmlns:a14="http://schemas.microsoft.com/office/drawing/2010/main" val="0"/>
                </a:ext>
              </a:extLst>
            </a:blip>
            <a:stretch>
              <a:fillRect/>
            </a:stretch>
          </p:blipFill>
          <p:spPr>
            <a:xfrm>
              <a:off x="3161258" y="1140269"/>
              <a:ext cx="2380037" cy="1871981"/>
            </a:xfrm>
            <a:prstGeom prst="rect">
              <a:avLst/>
            </a:prstGeom>
          </p:spPr>
        </p:pic>
        <p:sp>
          <p:nvSpPr>
            <p:cNvPr id="12" name="文字方塊 17"/>
            <p:cNvSpPr txBox="1"/>
            <p:nvPr/>
          </p:nvSpPr>
          <p:spPr>
            <a:xfrm>
              <a:off x="3848840" y="3142456"/>
              <a:ext cx="900373" cy="592761"/>
            </a:xfrm>
            <a:prstGeom prst="rect">
              <a:avLst/>
            </a:prstGeom>
            <a:solidFill>
              <a:srgbClr val="FFC000"/>
            </a:solidFill>
            <a:ln w="28575">
              <a:solidFill>
                <a:srgbClr val="0070C0"/>
              </a:solidFill>
            </a:ln>
          </p:spPr>
          <p:txBody>
            <a:bodyPr wrap="none">
              <a:spAutoFit/>
            </a:bodyPr>
            <a:lstStyle>
              <a:defPPr>
                <a:defRPr lang="zh-TW"/>
              </a:defPPr>
              <a:lvl1pPr>
                <a:defRPr>
                  <a:solidFill>
                    <a:srgbClr val="0070C0"/>
                  </a:solidFill>
                  <a:latin typeface="Calibri" panose="020F0502020204030204" pitchFamily="34" charset="0"/>
                  <a:ea typeface="標楷體" panose="03000509000000000000" pitchFamily="65" charset="-120"/>
                  <a:cs typeface="Times New Roman" panose="02020603050405020304" pitchFamily="18" charset="0"/>
                </a:defRPr>
              </a:lvl1pPr>
            </a:lstStyle>
            <a:p>
              <a:r>
                <a:rPr lang="en-US" altLang="zh-TW" sz="1200" dirty="0"/>
                <a:t>NFA</a:t>
              </a:r>
              <a:endParaRPr lang="zh-TW" altLang="en-US" sz="1200" dirty="0"/>
            </a:p>
          </p:txBody>
        </p:sp>
      </p:grpSp>
      <p:grpSp>
        <p:nvGrpSpPr>
          <p:cNvPr id="13" name="群組 18"/>
          <p:cNvGrpSpPr/>
          <p:nvPr/>
        </p:nvGrpSpPr>
        <p:grpSpPr>
          <a:xfrm>
            <a:off x="159034" y="2774909"/>
            <a:ext cx="1088994" cy="1154597"/>
            <a:chOff x="3182541" y="3697467"/>
            <a:chExt cx="2188895" cy="2679172"/>
          </a:xfrm>
        </p:grpSpPr>
        <p:pic>
          <p:nvPicPr>
            <p:cNvPr id="14" name="圖片 19"/>
            <p:cNvPicPr/>
            <p:nvPr/>
          </p:nvPicPr>
          <p:blipFill>
            <a:blip r:embed="rId3" cstate="print">
              <a:extLst>
                <a:ext uri="{28A0092B-C50C-407E-A947-70E740481C1C}">
                  <a14:useLocalDpi xmlns:a14="http://schemas.microsoft.com/office/drawing/2010/main" val="0"/>
                </a:ext>
              </a:extLst>
            </a:blip>
            <a:stretch>
              <a:fillRect/>
            </a:stretch>
          </p:blipFill>
          <p:spPr>
            <a:xfrm>
              <a:off x="3182541" y="3697467"/>
              <a:ext cx="2188895" cy="1871979"/>
            </a:xfrm>
            <a:prstGeom prst="rect">
              <a:avLst/>
            </a:prstGeom>
          </p:spPr>
        </p:pic>
        <p:sp>
          <p:nvSpPr>
            <p:cNvPr id="15" name="文字方塊 20"/>
            <p:cNvSpPr txBox="1"/>
            <p:nvPr/>
          </p:nvSpPr>
          <p:spPr>
            <a:xfrm>
              <a:off x="3901966" y="5733880"/>
              <a:ext cx="843537" cy="642759"/>
            </a:xfrm>
            <a:prstGeom prst="rect">
              <a:avLst/>
            </a:prstGeom>
            <a:solidFill>
              <a:srgbClr val="FFC000"/>
            </a:solidFill>
            <a:ln w="28575">
              <a:solidFill>
                <a:srgbClr val="0070C0"/>
              </a:solidFill>
            </a:ln>
          </p:spPr>
          <p:txBody>
            <a:bodyPr wrap="none">
              <a:spAutoFit/>
            </a:bodyPr>
            <a:lstStyle>
              <a:defPPr>
                <a:defRPr lang="zh-TW"/>
              </a:defPPr>
              <a:lvl1pPr>
                <a:defRPr sz="900">
                  <a:solidFill>
                    <a:srgbClr val="0070C0"/>
                  </a:solidFill>
                  <a:latin typeface="Calibri" panose="020F0502020204030204" pitchFamily="34" charset="0"/>
                  <a:ea typeface="標楷體" panose="03000509000000000000" pitchFamily="65" charset="-120"/>
                  <a:cs typeface="Times New Roman" panose="02020603050405020304" pitchFamily="18" charset="0"/>
                </a:defRPr>
              </a:lvl1pPr>
            </a:lstStyle>
            <a:p>
              <a:r>
                <a:rPr lang="en-US" altLang="zh-TW" sz="1200" dirty="0"/>
                <a:t>RFA</a:t>
              </a:r>
              <a:endParaRPr lang="zh-TW" altLang="en-US" sz="1200" dirty="0"/>
            </a:p>
          </p:txBody>
        </p:sp>
      </p:grpSp>
      <p:grpSp>
        <p:nvGrpSpPr>
          <p:cNvPr id="16" name="群組 21"/>
          <p:cNvGrpSpPr/>
          <p:nvPr/>
        </p:nvGrpSpPr>
        <p:grpSpPr>
          <a:xfrm>
            <a:off x="728433" y="1336886"/>
            <a:ext cx="1224310" cy="1084722"/>
            <a:chOff x="430554" y="2229484"/>
            <a:chExt cx="1887438" cy="2001499"/>
          </a:xfrm>
        </p:grpSpPr>
        <p:pic>
          <p:nvPicPr>
            <p:cNvPr id="17" name="圖片 22"/>
            <p:cNvPicPr/>
            <p:nvPr/>
          </p:nvPicPr>
          <p:blipFill>
            <a:blip r:embed="rId4" cstate="print">
              <a:extLst>
                <a:ext uri="{28A0092B-C50C-407E-A947-70E740481C1C}">
                  <a14:useLocalDpi xmlns:a14="http://schemas.microsoft.com/office/drawing/2010/main" val="0"/>
                </a:ext>
              </a:extLst>
            </a:blip>
            <a:stretch>
              <a:fillRect/>
            </a:stretch>
          </p:blipFill>
          <p:spPr>
            <a:xfrm>
              <a:off x="430554" y="2229484"/>
              <a:ext cx="1887438" cy="1521085"/>
            </a:xfrm>
            <a:prstGeom prst="rect">
              <a:avLst/>
            </a:prstGeom>
            <a:solidFill>
              <a:srgbClr val="FFC000"/>
            </a:solidFill>
          </p:spPr>
        </p:pic>
        <p:sp>
          <p:nvSpPr>
            <p:cNvPr id="18" name="文字方塊 23"/>
            <p:cNvSpPr txBox="1"/>
            <p:nvPr/>
          </p:nvSpPr>
          <p:spPr>
            <a:xfrm>
              <a:off x="1085562" y="3719872"/>
              <a:ext cx="939567" cy="511111"/>
            </a:xfrm>
            <a:prstGeom prst="rect">
              <a:avLst/>
            </a:prstGeom>
            <a:solidFill>
              <a:srgbClr val="FFC000"/>
            </a:solidFill>
            <a:ln w="28575">
              <a:solidFill>
                <a:srgbClr val="0070C0"/>
              </a:solidFill>
            </a:ln>
          </p:spPr>
          <p:txBody>
            <a:bodyPr wrap="none">
              <a:spAutoFit/>
            </a:bodyPr>
            <a:lstStyle>
              <a:defPPr>
                <a:defRPr lang="zh-TW"/>
              </a:defPPr>
              <a:lvl1pPr>
                <a:defRPr sz="900">
                  <a:solidFill>
                    <a:srgbClr val="0070C0"/>
                  </a:solidFill>
                  <a:latin typeface="Calibri" panose="020F0502020204030204" pitchFamily="34" charset="0"/>
                  <a:ea typeface="標楷體" panose="03000509000000000000" pitchFamily="65" charset="-120"/>
                  <a:cs typeface="Times New Roman" panose="02020603050405020304" pitchFamily="18" charset="0"/>
                </a:defRPr>
              </a:lvl1pPr>
            </a:lstStyle>
            <a:p>
              <a:r>
                <a:rPr lang="en-US" altLang="zh-TW" sz="1200" dirty="0"/>
                <a:t>Fly ash</a:t>
              </a:r>
              <a:endParaRPr lang="zh-TW" altLang="en-US" sz="1200" dirty="0"/>
            </a:p>
          </p:txBody>
        </p:sp>
      </p:grpSp>
      <p:grpSp>
        <p:nvGrpSpPr>
          <p:cNvPr id="19" name="群組 24"/>
          <p:cNvGrpSpPr/>
          <p:nvPr/>
        </p:nvGrpSpPr>
        <p:grpSpPr>
          <a:xfrm>
            <a:off x="1417920" y="4323781"/>
            <a:ext cx="1090861" cy="1132473"/>
            <a:chOff x="6310093" y="1223003"/>
            <a:chExt cx="2073235" cy="2478118"/>
          </a:xfrm>
        </p:grpSpPr>
        <p:pic>
          <p:nvPicPr>
            <p:cNvPr id="20" name="圖片 25"/>
            <p:cNvPicPr/>
            <p:nvPr/>
          </p:nvPicPr>
          <p:blipFill>
            <a:blip r:embed="rId5" cstate="print">
              <a:extLst>
                <a:ext uri="{28A0092B-C50C-407E-A947-70E740481C1C}">
                  <a14:useLocalDpi xmlns:a14="http://schemas.microsoft.com/office/drawing/2010/main" val="0"/>
                </a:ext>
              </a:extLst>
            </a:blip>
            <a:stretch>
              <a:fillRect/>
            </a:stretch>
          </p:blipFill>
          <p:spPr>
            <a:xfrm>
              <a:off x="6310093" y="1223003"/>
              <a:ext cx="2073235" cy="1871979"/>
            </a:xfrm>
            <a:prstGeom prst="rect">
              <a:avLst/>
            </a:prstGeom>
          </p:spPr>
        </p:pic>
        <p:sp>
          <p:nvSpPr>
            <p:cNvPr id="21" name="文字方塊 26"/>
            <p:cNvSpPr txBox="1"/>
            <p:nvPr/>
          </p:nvSpPr>
          <p:spPr>
            <a:xfrm>
              <a:off x="6563104" y="3094982"/>
              <a:ext cx="865841" cy="606139"/>
            </a:xfrm>
            <a:prstGeom prst="rect">
              <a:avLst/>
            </a:prstGeom>
            <a:solidFill>
              <a:srgbClr val="FFC000"/>
            </a:solidFill>
            <a:ln w="28575">
              <a:solidFill>
                <a:srgbClr val="0070C0"/>
              </a:solidFill>
            </a:ln>
          </p:spPr>
          <p:txBody>
            <a:bodyPr wrap="none">
              <a:spAutoFit/>
            </a:bodyPr>
            <a:lstStyle>
              <a:defPPr>
                <a:defRPr lang="zh-TW"/>
              </a:defPPr>
              <a:lvl1pPr>
                <a:defRPr sz="900">
                  <a:solidFill>
                    <a:srgbClr val="0070C0"/>
                  </a:solidFill>
                  <a:latin typeface="Calibri" panose="020F0502020204030204" pitchFamily="34" charset="0"/>
                  <a:ea typeface="標楷體" panose="03000509000000000000" pitchFamily="65" charset="-120"/>
                  <a:cs typeface="Times New Roman" panose="02020603050405020304" pitchFamily="18" charset="0"/>
                </a:defRPr>
              </a:lvl1pPr>
            </a:lstStyle>
            <a:p>
              <a:r>
                <a:rPr lang="en-US" altLang="zh-TW" sz="1200" dirty="0"/>
                <a:t>NCA</a:t>
              </a:r>
              <a:endParaRPr lang="zh-TW" altLang="en-US" sz="1200" dirty="0"/>
            </a:p>
          </p:txBody>
        </p:sp>
      </p:grpSp>
      <p:grpSp>
        <p:nvGrpSpPr>
          <p:cNvPr id="22" name="群組 27"/>
          <p:cNvGrpSpPr/>
          <p:nvPr/>
        </p:nvGrpSpPr>
        <p:grpSpPr>
          <a:xfrm>
            <a:off x="112553" y="4323782"/>
            <a:ext cx="1119720" cy="1100161"/>
            <a:chOff x="6124416" y="3726589"/>
            <a:chExt cx="2125788" cy="2501911"/>
          </a:xfrm>
        </p:grpSpPr>
        <p:pic>
          <p:nvPicPr>
            <p:cNvPr id="23" name="圖片 28"/>
            <p:cNvPicPr/>
            <p:nvPr/>
          </p:nvPicPr>
          <p:blipFill>
            <a:blip r:embed="rId6" cstate="print">
              <a:extLst>
                <a:ext uri="{28A0092B-C50C-407E-A947-70E740481C1C}">
                  <a14:useLocalDpi xmlns:a14="http://schemas.microsoft.com/office/drawing/2010/main" val="0"/>
                </a:ext>
              </a:extLst>
            </a:blip>
            <a:stretch>
              <a:fillRect/>
            </a:stretch>
          </p:blipFill>
          <p:spPr>
            <a:xfrm>
              <a:off x="6124416" y="3726589"/>
              <a:ext cx="2125788" cy="1871979"/>
            </a:xfrm>
            <a:prstGeom prst="rect">
              <a:avLst/>
            </a:prstGeom>
          </p:spPr>
        </p:pic>
        <p:sp>
          <p:nvSpPr>
            <p:cNvPr id="24" name="文字方塊 29"/>
            <p:cNvSpPr txBox="1"/>
            <p:nvPr/>
          </p:nvSpPr>
          <p:spPr>
            <a:xfrm>
              <a:off x="6391186" y="5598568"/>
              <a:ext cx="831917" cy="629932"/>
            </a:xfrm>
            <a:prstGeom prst="rect">
              <a:avLst/>
            </a:prstGeom>
            <a:solidFill>
              <a:srgbClr val="FFC000"/>
            </a:solidFill>
            <a:ln w="28575">
              <a:solidFill>
                <a:srgbClr val="0070C0"/>
              </a:solidFill>
            </a:ln>
          </p:spPr>
          <p:txBody>
            <a:bodyPr wrap="none">
              <a:spAutoFit/>
            </a:bodyPr>
            <a:lstStyle>
              <a:defPPr>
                <a:defRPr lang="zh-TW"/>
              </a:defPPr>
              <a:lvl1pPr>
                <a:defRPr sz="900">
                  <a:solidFill>
                    <a:srgbClr val="0070C0"/>
                  </a:solidFill>
                  <a:latin typeface="Calibri" panose="020F0502020204030204" pitchFamily="34" charset="0"/>
                  <a:ea typeface="標楷體" panose="03000509000000000000" pitchFamily="65" charset="-120"/>
                  <a:cs typeface="Times New Roman" panose="02020603050405020304" pitchFamily="18" charset="0"/>
                </a:defRPr>
              </a:lvl1pPr>
            </a:lstStyle>
            <a:p>
              <a:r>
                <a:rPr lang="en-US" altLang="zh-TW" sz="1200" dirty="0"/>
                <a:t>RCA</a:t>
              </a:r>
              <a:endParaRPr lang="zh-TW" altLang="en-US" sz="1200" dirty="0"/>
            </a:p>
          </p:txBody>
        </p:sp>
      </p:grpSp>
      <p:sp>
        <p:nvSpPr>
          <p:cNvPr id="25" name="向右箭號 34"/>
          <p:cNvSpPr/>
          <p:nvPr/>
        </p:nvSpPr>
        <p:spPr bwMode="auto">
          <a:xfrm>
            <a:off x="1134563" y="3127276"/>
            <a:ext cx="328153" cy="103427"/>
          </a:xfrm>
          <a:prstGeom prst="rightArrow">
            <a:avLst/>
          </a:prstGeom>
          <a:solidFill>
            <a:srgbClr val="FF0000"/>
          </a:solid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FF0000"/>
              </a:solidFill>
              <a:latin typeface="Arial" pitchFamily="34" charset="0"/>
              <a:cs typeface="Arial" pitchFamily="34" charset="0"/>
            </a:endParaRPr>
          </a:p>
        </p:txBody>
      </p:sp>
      <p:sp>
        <p:nvSpPr>
          <p:cNvPr id="26" name="向右箭號 35"/>
          <p:cNvSpPr/>
          <p:nvPr/>
        </p:nvSpPr>
        <p:spPr bwMode="auto">
          <a:xfrm>
            <a:off x="1130461" y="4676215"/>
            <a:ext cx="328153" cy="103427"/>
          </a:xfrm>
          <a:prstGeom prst="rightArrow">
            <a:avLst/>
          </a:prstGeom>
          <a:solidFill>
            <a:srgbClr val="FF0000"/>
          </a:solid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FF0000"/>
              </a:solidFill>
              <a:latin typeface="Arial" pitchFamily="34" charset="0"/>
              <a:cs typeface="Arial" pitchFamily="34" charset="0"/>
            </a:endParaRPr>
          </a:p>
        </p:txBody>
      </p:sp>
      <p:sp>
        <p:nvSpPr>
          <p:cNvPr id="27" name="矩形 36"/>
          <p:cNvSpPr/>
          <p:nvPr/>
        </p:nvSpPr>
        <p:spPr bwMode="auto">
          <a:xfrm>
            <a:off x="114681" y="2657475"/>
            <a:ext cx="2523335" cy="1348521"/>
          </a:xfrm>
          <a:prstGeom prst="rect">
            <a:avLst/>
          </a:prstGeom>
          <a:noFill/>
          <a:ln w="1905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28" name="矩形 37"/>
          <p:cNvSpPr/>
          <p:nvPr/>
        </p:nvSpPr>
        <p:spPr bwMode="auto">
          <a:xfrm>
            <a:off x="103124" y="4226065"/>
            <a:ext cx="2523335" cy="1348521"/>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29" name="向右箭號 38"/>
          <p:cNvSpPr/>
          <p:nvPr/>
        </p:nvSpPr>
        <p:spPr bwMode="auto">
          <a:xfrm rot="5400000">
            <a:off x="1149813" y="2579838"/>
            <a:ext cx="438248" cy="148799"/>
          </a:xfrm>
          <a:prstGeom prst="rightArrow">
            <a:avLst/>
          </a:prstGeom>
          <a:solidFill>
            <a:srgbClr val="0070C0"/>
          </a:solidFill>
          <a:ln>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FF0000"/>
              </a:solidFill>
              <a:latin typeface="Arial" pitchFamily="34" charset="0"/>
              <a:cs typeface="Arial" pitchFamily="34" charset="0"/>
            </a:endParaRPr>
          </a:p>
        </p:txBody>
      </p:sp>
      <p:sp>
        <p:nvSpPr>
          <p:cNvPr id="30" name="向右箭號 39"/>
          <p:cNvSpPr/>
          <p:nvPr/>
        </p:nvSpPr>
        <p:spPr bwMode="auto">
          <a:xfrm rot="5400000">
            <a:off x="1149813" y="4217828"/>
            <a:ext cx="438248" cy="148799"/>
          </a:xfrm>
          <a:prstGeom prst="rightArrow">
            <a:avLst/>
          </a:prstGeom>
          <a:solidFill>
            <a:srgbClr val="0070C0"/>
          </a:solidFill>
          <a:ln>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FF0000"/>
              </a:solidFill>
              <a:latin typeface="Arial" pitchFamily="34" charset="0"/>
              <a:cs typeface="Arial" pitchFamily="34" charset="0"/>
            </a:endParaRPr>
          </a:p>
        </p:txBody>
      </p:sp>
      <p:sp>
        <p:nvSpPr>
          <p:cNvPr id="31" name="矩形 42"/>
          <p:cNvSpPr/>
          <p:nvPr/>
        </p:nvSpPr>
        <p:spPr bwMode="auto">
          <a:xfrm>
            <a:off x="49556" y="1209923"/>
            <a:ext cx="2690280" cy="3016142"/>
          </a:xfrm>
          <a:prstGeom prst="rect">
            <a:avLst/>
          </a:prstGeom>
          <a:noFill/>
          <a:ln w="38100">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grpSp>
        <p:nvGrpSpPr>
          <p:cNvPr id="32" name="群組 75"/>
          <p:cNvGrpSpPr/>
          <p:nvPr/>
        </p:nvGrpSpPr>
        <p:grpSpPr>
          <a:xfrm>
            <a:off x="2971826" y="1725510"/>
            <a:ext cx="2851241" cy="3031557"/>
            <a:chOff x="3939293" y="936531"/>
            <a:chExt cx="3971938" cy="4147568"/>
          </a:xfrm>
        </p:grpSpPr>
        <p:sp>
          <p:nvSpPr>
            <p:cNvPr id="33" name="矩形 2"/>
            <p:cNvSpPr/>
            <p:nvPr/>
          </p:nvSpPr>
          <p:spPr bwMode="auto">
            <a:xfrm>
              <a:off x="3990982" y="1979321"/>
              <a:ext cx="3630194" cy="2665038"/>
            </a:xfrm>
            <a:prstGeom prst="rect">
              <a:avLst/>
            </a:prstGeom>
            <a:ln>
              <a:solidFill>
                <a:schemeClr val="bg2">
                  <a:lumMod val="1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34" name="手繪多邊形 32"/>
            <p:cNvSpPr/>
            <p:nvPr/>
          </p:nvSpPr>
          <p:spPr bwMode="auto">
            <a:xfrm>
              <a:off x="3990109" y="2556878"/>
              <a:ext cx="3631067" cy="1765740"/>
            </a:xfrm>
            <a:custGeom>
              <a:avLst/>
              <a:gdLst>
                <a:gd name="connsiteX0" fmla="*/ 0 w 3807229"/>
                <a:gd name="connsiteY0" fmla="*/ 1779163 h 1779163"/>
                <a:gd name="connsiteX1" fmla="*/ 1795549 w 3807229"/>
                <a:gd name="connsiteY1" fmla="*/ 240 h 1779163"/>
                <a:gd name="connsiteX2" fmla="*/ 3807229 w 3807229"/>
                <a:gd name="connsiteY2" fmla="*/ 1679410 h 1779163"/>
              </a:gdLst>
              <a:ahLst/>
              <a:cxnLst>
                <a:cxn ang="0">
                  <a:pos x="connsiteX0" y="connsiteY0"/>
                </a:cxn>
                <a:cxn ang="0">
                  <a:pos x="connsiteX1" y="connsiteY1"/>
                </a:cxn>
                <a:cxn ang="0">
                  <a:pos x="connsiteX2" y="connsiteY2"/>
                </a:cxn>
              </a:cxnLst>
              <a:rect l="l" t="t" r="r" b="b"/>
              <a:pathLst>
                <a:path w="3807229" h="1779163">
                  <a:moveTo>
                    <a:pt x="0" y="1779163"/>
                  </a:moveTo>
                  <a:cubicBezTo>
                    <a:pt x="580505" y="898014"/>
                    <a:pt x="1161011" y="16865"/>
                    <a:pt x="1795549" y="240"/>
                  </a:cubicBezTo>
                  <a:cubicBezTo>
                    <a:pt x="2430087" y="-16385"/>
                    <a:pt x="3118658" y="831512"/>
                    <a:pt x="3807229" y="1679410"/>
                  </a:cubicBezTo>
                </a:path>
              </a:pathLst>
            </a:custGeom>
            <a:ln>
              <a:solidFill>
                <a:schemeClr val="bg2">
                  <a:lumMod val="1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zh-TW" altLang="en-US" sz="1350">
                <a:latin typeface="Arial" charset="0"/>
              </a:endParaRPr>
            </a:p>
          </p:txBody>
        </p:sp>
        <p:cxnSp>
          <p:nvCxnSpPr>
            <p:cNvPr id="35" name="直線單箭頭接點 43"/>
            <p:cNvCxnSpPr/>
            <p:nvPr/>
          </p:nvCxnSpPr>
          <p:spPr bwMode="auto">
            <a:xfrm flipV="1">
              <a:off x="5720249" y="2556879"/>
              <a:ext cx="0" cy="2087480"/>
            </a:xfrm>
            <a:prstGeom prst="straightConnector1">
              <a:avLst/>
            </a:prstGeom>
            <a:solidFill>
              <a:schemeClr val="accent1"/>
            </a:solidFill>
            <a:ln w="28575" cap="flat" cmpd="sng" algn="ctr">
              <a:solidFill>
                <a:srgbClr val="270EE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單箭頭接點 54"/>
            <p:cNvCxnSpPr>
              <a:stCxn id="34" idx="1"/>
            </p:cNvCxnSpPr>
            <p:nvPr/>
          </p:nvCxnSpPr>
          <p:spPr bwMode="auto">
            <a:xfrm flipH="1" flipV="1">
              <a:off x="3990109" y="2556878"/>
              <a:ext cx="1712468" cy="238"/>
            </a:xfrm>
            <a:prstGeom prst="straightConnector1">
              <a:avLst/>
            </a:prstGeom>
            <a:solidFill>
              <a:schemeClr val="accent1"/>
            </a:solidFill>
            <a:ln w="19050" cap="flat" cmpd="sng" algn="ctr">
              <a:solidFill>
                <a:srgbClr val="270EE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單箭頭接點 55"/>
            <p:cNvCxnSpPr/>
            <p:nvPr/>
          </p:nvCxnSpPr>
          <p:spPr bwMode="auto">
            <a:xfrm flipH="1" flipV="1">
              <a:off x="6350925" y="2818489"/>
              <a:ext cx="24832" cy="1825870"/>
            </a:xfrm>
            <a:prstGeom prst="straightConnector1">
              <a:avLst/>
            </a:prstGeom>
            <a:solidFill>
              <a:schemeClr val="accent1"/>
            </a:solidFill>
            <a:ln w="28575"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單箭頭接點 56"/>
            <p:cNvCxnSpPr/>
            <p:nvPr/>
          </p:nvCxnSpPr>
          <p:spPr bwMode="auto">
            <a:xfrm flipV="1">
              <a:off x="5117259" y="2828906"/>
              <a:ext cx="11963" cy="1815453"/>
            </a:xfrm>
            <a:prstGeom prst="straightConnector1">
              <a:avLst/>
            </a:prstGeom>
            <a:solidFill>
              <a:schemeClr val="accent1"/>
            </a:solidFill>
            <a:ln w="28575"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單箭頭接點 60"/>
            <p:cNvCxnSpPr/>
            <p:nvPr/>
          </p:nvCxnSpPr>
          <p:spPr bwMode="auto">
            <a:xfrm flipH="1">
              <a:off x="3990110" y="2828906"/>
              <a:ext cx="2360815" cy="8871"/>
            </a:xfrm>
            <a:prstGeom prst="straightConnector1">
              <a:avLst/>
            </a:prstGeom>
            <a:solidFill>
              <a:schemeClr val="accent1"/>
            </a:solidFill>
            <a:ln w="190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文字方塊 62"/>
            <p:cNvSpPr txBox="1"/>
            <p:nvPr/>
          </p:nvSpPr>
          <p:spPr>
            <a:xfrm>
              <a:off x="4907680" y="4641967"/>
              <a:ext cx="1842067" cy="442132"/>
            </a:xfrm>
            <a:prstGeom prst="rect">
              <a:avLst/>
            </a:prstGeom>
            <a:noFill/>
          </p:spPr>
          <p:txBody>
            <a:bodyPr wrap="square" rtlCol="0">
              <a:spAutoFit/>
            </a:bodyPr>
            <a:lstStyle/>
            <a:p>
              <a:r>
                <a:rPr lang="el-GR" altLang="zh-TW" sz="1500" dirty="0">
                  <a:solidFill>
                    <a:schemeClr val="bg2">
                      <a:lumMod val="10000"/>
                    </a:schemeClr>
                  </a:solidFill>
                  <a:latin typeface="Times New Roman" panose="02020603050405020304" pitchFamily="18" charset="0"/>
                  <a:cs typeface="Times New Roman" panose="02020603050405020304" pitchFamily="18" charset="0"/>
                </a:rPr>
                <a:t>α</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en-US" altLang="zh-TW" sz="1500" baseline="30000" dirty="0">
                  <a:solidFill>
                    <a:schemeClr val="bg2">
                      <a:lumMod val="10000"/>
                    </a:schemeClr>
                  </a:solidFill>
                  <a:latin typeface="Times New Roman" panose="02020603050405020304" pitchFamily="18" charset="0"/>
                  <a:cs typeface="Times New Roman" panose="02020603050405020304" pitchFamily="18" charset="0"/>
                </a:rPr>
                <a:t>-</a:t>
              </a:r>
              <a:r>
                <a:rPr lang="zh-TW" altLang="en-US" sz="1500" dirty="0">
                  <a:solidFill>
                    <a:schemeClr val="bg2">
                      <a:lumMod val="10000"/>
                    </a:schemeClr>
                  </a:solidFill>
                </a:rPr>
                <a:t>   </a:t>
              </a:r>
              <a:r>
                <a:rPr lang="zh-TW" altLang="en-US" sz="1500" dirty="0" smtClean="0">
                  <a:solidFill>
                    <a:schemeClr val="bg2">
                      <a:lumMod val="10000"/>
                    </a:schemeClr>
                  </a:solidFill>
                </a:rPr>
                <a:t>   </a:t>
              </a:r>
              <a:r>
                <a:rPr lang="el-GR" altLang="zh-TW" sz="1500" dirty="0" smtClean="0">
                  <a:solidFill>
                    <a:schemeClr val="bg2">
                      <a:lumMod val="10000"/>
                    </a:schemeClr>
                  </a:solidFill>
                  <a:latin typeface="Times New Roman" panose="02020603050405020304" pitchFamily="18" charset="0"/>
                  <a:cs typeface="Times New Roman" panose="02020603050405020304" pitchFamily="18" charset="0"/>
                </a:rPr>
                <a:t>α</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zh-TW" altLang="en-US" sz="1500" dirty="0">
                  <a:solidFill>
                    <a:schemeClr val="bg2">
                      <a:lumMod val="10000"/>
                    </a:schemeClr>
                  </a:solidFill>
                </a:rPr>
                <a:t>    </a:t>
              </a:r>
              <a:r>
                <a:rPr lang="zh-TW" altLang="en-US" sz="1500" dirty="0" smtClean="0">
                  <a:solidFill>
                    <a:schemeClr val="bg2">
                      <a:lumMod val="10000"/>
                    </a:schemeClr>
                  </a:solidFill>
                </a:rPr>
                <a:t>  </a:t>
              </a:r>
              <a:r>
                <a:rPr lang="el-GR" altLang="zh-TW" sz="1500" dirty="0" smtClean="0">
                  <a:solidFill>
                    <a:schemeClr val="bg2">
                      <a:lumMod val="10000"/>
                    </a:schemeClr>
                  </a:solidFill>
                  <a:latin typeface="Times New Roman" panose="02020603050405020304" pitchFamily="18" charset="0"/>
                  <a:cs typeface="Times New Roman" panose="02020603050405020304" pitchFamily="18" charset="0"/>
                </a:rPr>
                <a:t>α</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en-US" altLang="zh-TW" sz="1500" baseline="30000" dirty="0">
                  <a:solidFill>
                    <a:schemeClr val="bg2">
                      <a:lumMod val="10000"/>
                    </a:schemeClr>
                  </a:solidFill>
                  <a:latin typeface="Times New Roman" panose="02020603050405020304" pitchFamily="18" charset="0"/>
                  <a:cs typeface="Times New Roman" panose="02020603050405020304" pitchFamily="18" charset="0"/>
                </a:rPr>
                <a:t>+</a:t>
              </a:r>
              <a:endParaRPr lang="zh-TW" altLang="en-US" sz="1500" baseline="30000" dirty="0">
                <a:solidFill>
                  <a:schemeClr val="bg2">
                    <a:lumMod val="10000"/>
                  </a:schemeClr>
                </a:solidFill>
              </a:endParaRPr>
            </a:p>
          </p:txBody>
        </p:sp>
        <p:cxnSp>
          <p:nvCxnSpPr>
            <p:cNvPr id="41" name="直線單箭頭接點 68"/>
            <p:cNvCxnSpPr/>
            <p:nvPr/>
          </p:nvCxnSpPr>
          <p:spPr bwMode="auto">
            <a:xfrm flipV="1">
              <a:off x="7621176" y="4641967"/>
              <a:ext cx="290055" cy="2393"/>
            </a:xfrm>
            <a:prstGeom prst="straightConnector1">
              <a:avLst/>
            </a:prstGeom>
            <a:solidFill>
              <a:schemeClr val="accent1"/>
            </a:solidFill>
            <a:ln w="28575" cap="flat" cmpd="sng" algn="ctr">
              <a:solidFill>
                <a:schemeClr val="bg2">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單箭頭接點 69"/>
            <p:cNvCxnSpPr/>
            <p:nvPr/>
          </p:nvCxnSpPr>
          <p:spPr bwMode="auto">
            <a:xfrm flipH="1" flipV="1">
              <a:off x="3990109" y="1447542"/>
              <a:ext cx="6717" cy="537872"/>
            </a:xfrm>
            <a:prstGeom prst="straightConnector1">
              <a:avLst/>
            </a:prstGeom>
            <a:solidFill>
              <a:schemeClr val="accent1"/>
            </a:solidFill>
            <a:ln w="28575" cap="flat" cmpd="sng" algn="ctr">
              <a:solidFill>
                <a:schemeClr val="bg2">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文字方塊 71"/>
            <p:cNvSpPr txBox="1"/>
            <p:nvPr/>
          </p:nvSpPr>
          <p:spPr>
            <a:xfrm>
              <a:off x="3939293" y="936531"/>
              <a:ext cx="2090170" cy="694779"/>
            </a:xfrm>
            <a:prstGeom prst="rect">
              <a:avLst/>
            </a:prstGeom>
            <a:noFill/>
          </p:spPr>
          <p:txBody>
            <a:bodyPr wrap="square" rtlCol="0">
              <a:spAutoFit/>
            </a:bodyPr>
            <a:lstStyle/>
            <a:p>
              <a:pPr algn="ctr"/>
              <a:r>
                <a:rPr lang="en-US" altLang="zh-TW" sz="1350" b="1" i="1" dirty="0" smtClean="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rPr>
                <a:t>Volume of coarse aggregate</a:t>
              </a:r>
              <a:endParaRPr lang="zh-TW" altLang="en-US" sz="1350" b="1" i="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44" name="群組 79"/>
          <p:cNvGrpSpPr/>
          <p:nvPr/>
        </p:nvGrpSpPr>
        <p:grpSpPr>
          <a:xfrm>
            <a:off x="5996245" y="2124603"/>
            <a:ext cx="2838107" cy="2658047"/>
            <a:chOff x="3990109" y="1447542"/>
            <a:chExt cx="3953642" cy="3636557"/>
          </a:xfrm>
        </p:grpSpPr>
        <p:sp>
          <p:nvSpPr>
            <p:cNvPr id="45" name="矩形 80"/>
            <p:cNvSpPr/>
            <p:nvPr/>
          </p:nvSpPr>
          <p:spPr bwMode="auto">
            <a:xfrm>
              <a:off x="3990982" y="1979321"/>
              <a:ext cx="3630194" cy="2665038"/>
            </a:xfrm>
            <a:prstGeom prst="rect">
              <a:avLst/>
            </a:prstGeom>
            <a:ln>
              <a:solidFill>
                <a:schemeClr val="bg2">
                  <a:lumMod val="1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46" name="手繪多邊形 81"/>
            <p:cNvSpPr/>
            <p:nvPr/>
          </p:nvSpPr>
          <p:spPr bwMode="auto">
            <a:xfrm>
              <a:off x="3990109" y="2556878"/>
              <a:ext cx="3631067" cy="1765740"/>
            </a:xfrm>
            <a:custGeom>
              <a:avLst/>
              <a:gdLst>
                <a:gd name="connsiteX0" fmla="*/ 0 w 3807229"/>
                <a:gd name="connsiteY0" fmla="*/ 1779163 h 1779163"/>
                <a:gd name="connsiteX1" fmla="*/ 1795549 w 3807229"/>
                <a:gd name="connsiteY1" fmla="*/ 240 h 1779163"/>
                <a:gd name="connsiteX2" fmla="*/ 3807229 w 3807229"/>
                <a:gd name="connsiteY2" fmla="*/ 1679410 h 1779163"/>
              </a:gdLst>
              <a:ahLst/>
              <a:cxnLst>
                <a:cxn ang="0">
                  <a:pos x="connsiteX0" y="connsiteY0"/>
                </a:cxn>
                <a:cxn ang="0">
                  <a:pos x="connsiteX1" y="connsiteY1"/>
                </a:cxn>
                <a:cxn ang="0">
                  <a:pos x="connsiteX2" y="connsiteY2"/>
                </a:cxn>
              </a:cxnLst>
              <a:rect l="l" t="t" r="r" b="b"/>
              <a:pathLst>
                <a:path w="3807229" h="1779163">
                  <a:moveTo>
                    <a:pt x="0" y="1779163"/>
                  </a:moveTo>
                  <a:cubicBezTo>
                    <a:pt x="580505" y="898014"/>
                    <a:pt x="1161011" y="16865"/>
                    <a:pt x="1795549" y="240"/>
                  </a:cubicBezTo>
                  <a:cubicBezTo>
                    <a:pt x="2430087" y="-16385"/>
                    <a:pt x="3118658" y="831512"/>
                    <a:pt x="3807229" y="1679410"/>
                  </a:cubicBezTo>
                </a:path>
              </a:pathLst>
            </a:custGeom>
            <a:ln>
              <a:solidFill>
                <a:schemeClr val="bg2">
                  <a:lumMod val="1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zh-TW" altLang="en-US" sz="1350">
                <a:latin typeface="Arial" charset="0"/>
              </a:endParaRPr>
            </a:p>
          </p:txBody>
        </p:sp>
        <p:cxnSp>
          <p:nvCxnSpPr>
            <p:cNvPr id="47" name="直線單箭頭接點 82"/>
            <p:cNvCxnSpPr/>
            <p:nvPr/>
          </p:nvCxnSpPr>
          <p:spPr bwMode="auto">
            <a:xfrm flipV="1">
              <a:off x="5720249" y="2556879"/>
              <a:ext cx="0" cy="2087480"/>
            </a:xfrm>
            <a:prstGeom prst="straightConnector1">
              <a:avLst/>
            </a:prstGeom>
            <a:solidFill>
              <a:schemeClr val="accent1"/>
            </a:solidFill>
            <a:ln w="28575" cap="flat" cmpd="sng" algn="ctr">
              <a:solidFill>
                <a:srgbClr val="270EE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單箭頭接點 83"/>
            <p:cNvCxnSpPr>
              <a:stCxn id="46" idx="1"/>
            </p:cNvCxnSpPr>
            <p:nvPr/>
          </p:nvCxnSpPr>
          <p:spPr bwMode="auto">
            <a:xfrm flipH="1" flipV="1">
              <a:off x="3990109" y="2556878"/>
              <a:ext cx="1712468" cy="238"/>
            </a:xfrm>
            <a:prstGeom prst="straightConnector1">
              <a:avLst/>
            </a:prstGeom>
            <a:solidFill>
              <a:schemeClr val="accent1"/>
            </a:solidFill>
            <a:ln w="19050" cap="flat" cmpd="sng" algn="ctr">
              <a:solidFill>
                <a:srgbClr val="270EE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單箭頭接點 84"/>
            <p:cNvCxnSpPr/>
            <p:nvPr/>
          </p:nvCxnSpPr>
          <p:spPr bwMode="auto">
            <a:xfrm flipH="1" flipV="1">
              <a:off x="6350925" y="2818489"/>
              <a:ext cx="24832" cy="1825870"/>
            </a:xfrm>
            <a:prstGeom prst="straightConnector1">
              <a:avLst/>
            </a:prstGeom>
            <a:solidFill>
              <a:schemeClr val="accent1"/>
            </a:solidFill>
            <a:ln w="28575"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單箭頭接點 85"/>
            <p:cNvCxnSpPr/>
            <p:nvPr/>
          </p:nvCxnSpPr>
          <p:spPr bwMode="auto">
            <a:xfrm flipV="1">
              <a:off x="5117259" y="2828906"/>
              <a:ext cx="11963" cy="1815453"/>
            </a:xfrm>
            <a:prstGeom prst="straightConnector1">
              <a:avLst/>
            </a:prstGeom>
            <a:solidFill>
              <a:schemeClr val="accent1"/>
            </a:solidFill>
            <a:ln w="28575"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單箭頭接點 86"/>
            <p:cNvCxnSpPr/>
            <p:nvPr/>
          </p:nvCxnSpPr>
          <p:spPr bwMode="auto">
            <a:xfrm flipH="1">
              <a:off x="3990110" y="2828906"/>
              <a:ext cx="2360815" cy="8871"/>
            </a:xfrm>
            <a:prstGeom prst="straightConnector1">
              <a:avLst/>
            </a:prstGeom>
            <a:solidFill>
              <a:schemeClr val="accent1"/>
            </a:solidFill>
            <a:ln w="190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文字方塊 87"/>
            <p:cNvSpPr txBox="1"/>
            <p:nvPr/>
          </p:nvSpPr>
          <p:spPr>
            <a:xfrm>
              <a:off x="4907678" y="4641967"/>
              <a:ext cx="1981317" cy="442132"/>
            </a:xfrm>
            <a:prstGeom prst="rect">
              <a:avLst/>
            </a:prstGeom>
            <a:noFill/>
          </p:spPr>
          <p:txBody>
            <a:bodyPr wrap="square" rtlCol="0">
              <a:spAutoFit/>
            </a:bodyPr>
            <a:lstStyle/>
            <a:p>
              <a:r>
                <a:rPr lang="el-GR" altLang="zh-TW" sz="1500" dirty="0">
                  <a:solidFill>
                    <a:schemeClr val="bg2">
                      <a:lumMod val="10000"/>
                    </a:schemeClr>
                  </a:solidFill>
                  <a:latin typeface="Times New Roman" panose="02020603050405020304" pitchFamily="18" charset="0"/>
                  <a:cs typeface="Times New Roman" panose="02020603050405020304" pitchFamily="18" charset="0"/>
                </a:rPr>
                <a:t>β</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en-US" altLang="zh-TW" sz="1500" baseline="30000" dirty="0">
                  <a:solidFill>
                    <a:schemeClr val="bg2">
                      <a:lumMod val="10000"/>
                    </a:schemeClr>
                  </a:solidFill>
                  <a:latin typeface="Times New Roman" panose="02020603050405020304" pitchFamily="18" charset="0"/>
                  <a:cs typeface="Times New Roman" panose="02020603050405020304" pitchFamily="18" charset="0"/>
                </a:rPr>
                <a:t>-</a:t>
              </a:r>
              <a:r>
                <a:rPr lang="zh-TW" altLang="en-US" sz="1500" dirty="0">
                  <a:solidFill>
                    <a:schemeClr val="bg2">
                      <a:lumMod val="10000"/>
                    </a:schemeClr>
                  </a:solidFill>
                </a:rPr>
                <a:t>   </a:t>
              </a:r>
              <a:r>
                <a:rPr lang="zh-TW" altLang="en-US" sz="1500" dirty="0" smtClean="0">
                  <a:solidFill>
                    <a:schemeClr val="bg2">
                      <a:lumMod val="10000"/>
                    </a:schemeClr>
                  </a:solidFill>
                </a:rPr>
                <a:t>  </a:t>
              </a:r>
              <a:r>
                <a:rPr lang="el-GR" altLang="zh-TW" sz="1500" dirty="0" smtClean="0">
                  <a:solidFill>
                    <a:schemeClr val="bg2">
                      <a:lumMod val="10000"/>
                    </a:schemeClr>
                  </a:solidFill>
                  <a:latin typeface="Times New Roman" panose="02020603050405020304" pitchFamily="18" charset="0"/>
                  <a:cs typeface="Times New Roman" panose="02020603050405020304" pitchFamily="18" charset="0"/>
                </a:rPr>
                <a:t>β </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zh-TW" altLang="en-US" sz="1500" dirty="0">
                  <a:solidFill>
                    <a:schemeClr val="bg2">
                      <a:lumMod val="10000"/>
                    </a:schemeClr>
                  </a:solidFill>
                </a:rPr>
                <a:t>    </a:t>
              </a:r>
              <a:r>
                <a:rPr lang="zh-TW" altLang="en-US" sz="1500" dirty="0" smtClean="0">
                  <a:solidFill>
                    <a:schemeClr val="bg2">
                      <a:lumMod val="10000"/>
                    </a:schemeClr>
                  </a:solidFill>
                </a:rPr>
                <a:t>  </a:t>
              </a:r>
              <a:r>
                <a:rPr lang="el-GR" altLang="zh-TW" sz="1500" dirty="0" smtClean="0">
                  <a:solidFill>
                    <a:schemeClr val="bg2">
                      <a:lumMod val="10000"/>
                    </a:schemeClr>
                  </a:solidFill>
                  <a:latin typeface="Times New Roman" panose="02020603050405020304" pitchFamily="18" charset="0"/>
                  <a:cs typeface="Times New Roman" panose="02020603050405020304" pitchFamily="18" charset="0"/>
                </a:rPr>
                <a:t>β </a:t>
              </a:r>
              <a:r>
                <a:rPr lang="en-US" altLang="zh-TW" sz="1500" baseline="-25000" dirty="0">
                  <a:solidFill>
                    <a:schemeClr val="bg2">
                      <a:lumMod val="10000"/>
                    </a:schemeClr>
                  </a:solidFill>
                  <a:latin typeface="Times New Roman" panose="02020603050405020304" pitchFamily="18" charset="0"/>
                  <a:cs typeface="Times New Roman" panose="02020603050405020304" pitchFamily="18" charset="0"/>
                </a:rPr>
                <a:t>1</a:t>
              </a:r>
              <a:r>
                <a:rPr lang="en-US" altLang="zh-TW" sz="1500" baseline="30000" dirty="0">
                  <a:solidFill>
                    <a:schemeClr val="bg2">
                      <a:lumMod val="10000"/>
                    </a:schemeClr>
                  </a:solidFill>
                  <a:latin typeface="Times New Roman" panose="02020603050405020304" pitchFamily="18" charset="0"/>
                  <a:cs typeface="Times New Roman" panose="02020603050405020304" pitchFamily="18" charset="0"/>
                </a:rPr>
                <a:t>+</a:t>
              </a:r>
              <a:endParaRPr lang="zh-TW" altLang="en-US" sz="1500" baseline="30000" dirty="0">
                <a:solidFill>
                  <a:schemeClr val="bg2">
                    <a:lumMod val="10000"/>
                  </a:schemeClr>
                </a:solidFill>
              </a:endParaRPr>
            </a:p>
          </p:txBody>
        </p:sp>
        <p:cxnSp>
          <p:nvCxnSpPr>
            <p:cNvPr id="53" name="直線單箭頭接點 88"/>
            <p:cNvCxnSpPr/>
            <p:nvPr/>
          </p:nvCxnSpPr>
          <p:spPr bwMode="auto">
            <a:xfrm flipV="1">
              <a:off x="7621176" y="4641967"/>
              <a:ext cx="322575" cy="2393"/>
            </a:xfrm>
            <a:prstGeom prst="straightConnector1">
              <a:avLst/>
            </a:prstGeom>
            <a:solidFill>
              <a:schemeClr val="accent1"/>
            </a:solidFill>
            <a:ln w="28575" cap="flat" cmpd="sng" algn="ctr">
              <a:solidFill>
                <a:schemeClr val="bg2">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單箭頭接點 89"/>
            <p:cNvCxnSpPr/>
            <p:nvPr/>
          </p:nvCxnSpPr>
          <p:spPr bwMode="auto">
            <a:xfrm flipH="1" flipV="1">
              <a:off x="3990109" y="1447542"/>
              <a:ext cx="6717" cy="537872"/>
            </a:xfrm>
            <a:prstGeom prst="straightConnector1">
              <a:avLst/>
            </a:prstGeom>
            <a:solidFill>
              <a:schemeClr val="accent1"/>
            </a:solidFill>
            <a:ln w="28575" cap="flat" cmpd="sng" algn="ctr">
              <a:solidFill>
                <a:schemeClr val="bg2">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5" name="文字方塊 99"/>
          <p:cNvSpPr txBox="1"/>
          <p:nvPr/>
        </p:nvSpPr>
        <p:spPr>
          <a:xfrm>
            <a:off x="2894926" y="4930834"/>
            <a:ext cx="2869742" cy="323165"/>
          </a:xfrm>
          <a:prstGeom prst="rect">
            <a:avLst/>
          </a:prstGeom>
          <a:solidFill>
            <a:srgbClr val="FFC000"/>
          </a:solidFill>
        </p:spPr>
        <p:txBody>
          <a:bodyPr wrap="square" rtlCol="0">
            <a:spAutoFit/>
          </a:bodyPr>
          <a:lstStyle/>
          <a:p>
            <a:r>
              <a:rPr lang="el-GR" altLang="zh-TW" sz="1500" dirty="0">
                <a:solidFill>
                  <a:srgbClr val="0F06BA"/>
                </a:solidFill>
                <a:latin typeface="Times New Roman" panose="02020603050405020304" pitchFamily="18" charset="0"/>
                <a:cs typeface="Times New Roman" panose="02020603050405020304" pitchFamily="18" charset="0"/>
              </a:rPr>
              <a:t>α</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baseline="30000" dirty="0">
                <a:solidFill>
                  <a:srgbClr val="0F06BA"/>
                </a:solidFill>
                <a:latin typeface="Times New Roman" panose="02020603050405020304" pitchFamily="18" charset="0"/>
                <a:cs typeface="Times New Roman" panose="02020603050405020304" pitchFamily="18" charset="0"/>
              </a:rPr>
              <a:t>-</a:t>
            </a:r>
            <a:r>
              <a:rPr lang="zh-TW" altLang="en-US" sz="1500" baseline="300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30%</a:t>
            </a:r>
            <a:r>
              <a:rPr lang="zh-TW" altLang="en-US" sz="1500" dirty="0">
                <a:solidFill>
                  <a:srgbClr val="0F06BA"/>
                </a:solidFill>
              </a:rPr>
              <a:t>   </a:t>
            </a:r>
            <a:r>
              <a:rPr lang="el-GR" altLang="zh-TW" sz="1500" dirty="0">
                <a:solidFill>
                  <a:srgbClr val="0F06BA"/>
                </a:solidFill>
                <a:latin typeface="Times New Roman" panose="02020603050405020304" pitchFamily="18" charset="0"/>
                <a:cs typeface="Times New Roman" panose="02020603050405020304" pitchFamily="18" charset="0"/>
              </a:rPr>
              <a:t>α</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dirty="0">
                <a:solidFill>
                  <a:srgbClr val="0F06BA"/>
                </a:solidFill>
                <a:latin typeface="Times New Roman" panose="02020603050405020304" pitchFamily="18" charset="0"/>
                <a:cs typeface="Times New Roman" panose="02020603050405020304" pitchFamily="18" charset="0"/>
              </a:rPr>
              <a:t> =</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40%</a:t>
            </a:r>
            <a:r>
              <a:rPr lang="zh-TW" altLang="en-US" sz="1500" dirty="0">
                <a:solidFill>
                  <a:srgbClr val="0F06BA"/>
                </a:solidFill>
              </a:rPr>
              <a:t>    </a:t>
            </a:r>
            <a:r>
              <a:rPr lang="el-GR" altLang="zh-TW" sz="1500" dirty="0">
                <a:solidFill>
                  <a:srgbClr val="0F06BA"/>
                </a:solidFill>
                <a:latin typeface="Times New Roman" panose="02020603050405020304" pitchFamily="18" charset="0"/>
                <a:cs typeface="Times New Roman" panose="02020603050405020304" pitchFamily="18" charset="0"/>
              </a:rPr>
              <a:t>α</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baseline="30000" dirty="0">
                <a:solidFill>
                  <a:srgbClr val="0F06BA"/>
                </a:solidFill>
                <a:latin typeface="Times New Roman" panose="02020603050405020304" pitchFamily="18" charset="0"/>
                <a:cs typeface="Times New Roman" panose="02020603050405020304" pitchFamily="18" charset="0"/>
              </a:rPr>
              <a:t>+</a:t>
            </a:r>
            <a:r>
              <a:rPr lang="en-US" altLang="zh-TW" sz="1500" dirty="0">
                <a:solidFill>
                  <a:srgbClr val="0F06BA"/>
                </a:solidFill>
                <a:latin typeface="Times New Roman" panose="02020603050405020304" pitchFamily="18" charset="0"/>
                <a:cs typeface="Times New Roman" panose="02020603050405020304" pitchFamily="18" charset="0"/>
              </a:rPr>
              <a:t> =</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50%</a:t>
            </a:r>
            <a:r>
              <a:rPr lang="zh-TW" altLang="en-US" sz="1500" dirty="0">
                <a:solidFill>
                  <a:srgbClr val="0F06BA"/>
                </a:solidFill>
              </a:rPr>
              <a:t> </a:t>
            </a:r>
            <a:endParaRPr lang="zh-TW" altLang="en-US" sz="1500" baseline="30000" dirty="0">
              <a:solidFill>
                <a:srgbClr val="0F06BA"/>
              </a:solidFill>
            </a:endParaRPr>
          </a:p>
        </p:txBody>
      </p:sp>
      <p:sp>
        <p:nvSpPr>
          <p:cNvPr id="56" name="文字方塊 101"/>
          <p:cNvSpPr txBox="1"/>
          <p:nvPr/>
        </p:nvSpPr>
        <p:spPr>
          <a:xfrm>
            <a:off x="6012220" y="4940860"/>
            <a:ext cx="2869742" cy="323165"/>
          </a:xfrm>
          <a:prstGeom prst="rect">
            <a:avLst/>
          </a:prstGeom>
          <a:solidFill>
            <a:srgbClr val="FFC000"/>
          </a:solidFill>
        </p:spPr>
        <p:txBody>
          <a:bodyPr wrap="square" rtlCol="0">
            <a:spAutoFit/>
          </a:bodyPr>
          <a:lstStyle/>
          <a:p>
            <a:r>
              <a:rPr lang="el-GR" altLang="zh-TW" sz="1500" dirty="0">
                <a:solidFill>
                  <a:srgbClr val="0F06BA"/>
                </a:solidFill>
                <a:latin typeface="Times New Roman" panose="02020603050405020304" pitchFamily="18" charset="0"/>
                <a:cs typeface="Times New Roman" panose="02020603050405020304" pitchFamily="18" charset="0"/>
              </a:rPr>
              <a:t>β</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baseline="30000" dirty="0">
                <a:solidFill>
                  <a:srgbClr val="0F06BA"/>
                </a:solidFill>
                <a:latin typeface="Times New Roman" panose="02020603050405020304" pitchFamily="18" charset="0"/>
                <a:cs typeface="Times New Roman" panose="02020603050405020304" pitchFamily="18" charset="0"/>
              </a:rPr>
              <a:t>-</a:t>
            </a:r>
            <a:r>
              <a:rPr lang="zh-TW" altLang="en-US" sz="1500" baseline="300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30%</a:t>
            </a:r>
            <a:r>
              <a:rPr lang="zh-TW" altLang="en-US" sz="1500" dirty="0">
                <a:solidFill>
                  <a:srgbClr val="0F06BA"/>
                </a:solidFill>
              </a:rPr>
              <a:t>   </a:t>
            </a:r>
            <a:r>
              <a:rPr lang="el-GR" altLang="zh-TW" sz="1500" dirty="0">
                <a:solidFill>
                  <a:srgbClr val="0F06BA"/>
                </a:solidFill>
                <a:latin typeface="Times New Roman" panose="02020603050405020304" pitchFamily="18" charset="0"/>
                <a:cs typeface="Times New Roman" panose="02020603050405020304" pitchFamily="18" charset="0"/>
              </a:rPr>
              <a:t>β</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dirty="0">
                <a:solidFill>
                  <a:srgbClr val="0F06BA"/>
                </a:solidFill>
                <a:latin typeface="Times New Roman" panose="02020603050405020304" pitchFamily="18" charset="0"/>
                <a:cs typeface="Times New Roman" panose="02020603050405020304" pitchFamily="18" charset="0"/>
              </a:rPr>
              <a:t> =</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40%</a:t>
            </a:r>
            <a:r>
              <a:rPr lang="zh-TW" altLang="en-US" sz="1500" dirty="0">
                <a:solidFill>
                  <a:srgbClr val="0F06BA"/>
                </a:solidFill>
              </a:rPr>
              <a:t>    </a:t>
            </a:r>
            <a:r>
              <a:rPr lang="el-GR" altLang="zh-TW" sz="1500" dirty="0">
                <a:solidFill>
                  <a:srgbClr val="0F06BA"/>
                </a:solidFill>
                <a:latin typeface="Times New Roman" panose="02020603050405020304" pitchFamily="18" charset="0"/>
                <a:cs typeface="Times New Roman" panose="02020603050405020304" pitchFamily="18" charset="0"/>
              </a:rPr>
              <a:t>β</a:t>
            </a:r>
            <a:r>
              <a:rPr lang="en-US" altLang="zh-TW" sz="1500" baseline="-25000" dirty="0">
                <a:solidFill>
                  <a:srgbClr val="0F06BA"/>
                </a:solidFill>
                <a:latin typeface="Times New Roman" panose="02020603050405020304" pitchFamily="18" charset="0"/>
                <a:cs typeface="Times New Roman" panose="02020603050405020304" pitchFamily="18" charset="0"/>
              </a:rPr>
              <a:t>1</a:t>
            </a:r>
            <a:r>
              <a:rPr lang="en-US" altLang="zh-TW" sz="1500" baseline="30000" dirty="0">
                <a:solidFill>
                  <a:srgbClr val="0F06BA"/>
                </a:solidFill>
                <a:latin typeface="Times New Roman" panose="02020603050405020304" pitchFamily="18" charset="0"/>
                <a:cs typeface="Times New Roman" panose="02020603050405020304" pitchFamily="18" charset="0"/>
              </a:rPr>
              <a:t>+</a:t>
            </a:r>
            <a:r>
              <a:rPr lang="en-US" altLang="zh-TW" sz="1500" dirty="0">
                <a:solidFill>
                  <a:srgbClr val="0F06BA"/>
                </a:solidFill>
                <a:latin typeface="Times New Roman" panose="02020603050405020304" pitchFamily="18" charset="0"/>
                <a:cs typeface="Times New Roman" panose="02020603050405020304" pitchFamily="18" charset="0"/>
              </a:rPr>
              <a:t> =</a:t>
            </a:r>
            <a:r>
              <a:rPr lang="zh-TW" altLang="en-US" sz="1500" dirty="0">
                <a:solidFill>
                  <a:srgbClr val="0F06BA"/>
                </a:solidFill>
                <a:latin typeface="Times New Roman" panose="02020603050405020304" pitchFamily="18" charset="0"/>
                <a:cs typeface="Times New Roman" panose="02020603050405020304" pitchFamily="18" charset="0"/>
              </a:rPr>
              <a:t> </a:t>
            </a:r>
            <a:r>
              <a:rPr lang="en-US" altLang="zh-TW" sz="1500" dirty="0">
                <a:solidFill>
                  <a:srgbClr val="0F06BA"/>
                </a:solidFill>
                <a:latin typeface="Times New Roman" panose="02020603050405020304" pitchFamily="18" charset="0"/>
                <a:cs typeface="Times New Roman" panose="02020603050405020304" pitchFamily="18" charset="0"/>
              </a:rPr>
              <a:t>50%</a:t>
            </a:r>
            <a:r>
              <a:rPr lang="zh-TW" altLang="en-US" sz="1500" dirty="0">
                <a:solidFill>
                  <a:srgbClr val="0F06BA"/>
                </a:solidFill>
              </a:rPr>
              <a:t> </a:t>
            </a:r>
            <a:endParaRPr lang="zh-TW" altLang="en-US" sz="1500" baseline="30000" dirty="0">
              <a:solidFill>
                <a:srgbClr val="0F06BA"/>
              </a:solidFill>
            </a:endParaRPr>
          </a:p>
        </p:txBody>
      </p:sp>
      <p:cxnSp>
        <p:nvCxnSpPr>
          <p:cNvPr id="57" name="直線單箭頭接點 6"/>
          <p:cNvCxnSpPr/>
          <p:nvPr/>
        </p:nvCxnSpPr>
        <p:spPr bwMode="auto">
          <a:xfrm>
            <a:off x="4250277" y="3974522"/>
            <a:ext cx="452729"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單箭頭接點 57"/>
          <p:cNvCxnSpPr/>
          <p:nvPr/>
        </p:nvCxnSpPr>
        <p:spPr bwMode="auto">
          <a:xfrm flipH="1">
            <a:off x="3817424" y="3974522"/>
            <a:ext cx="411974"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文字方塊 8"/>
          <p:cNvSpPr txBox="1"/>
          <p:nvPr/>
        </p:nvSpPr>
        <p:spPr>
          <a:xfrm>
            <a:off x="4212798" y="3685869"/>
            <a:ext cx="581569" cy="253916"/>
          </a:xfrm>
          <a:prstGeom prst="rect">
            <a:avLst/>
          </a:prstGeom>
          <a:noFill/>
        </p:spPr>
        <p:txBody>
          <a:bodyPr wrap="square" rtlCol="0">
            <a:spAutoFit/>
          </a:bodyPr>
          <a:lstStyle/>
          <a:p>
            <a:r>
              <a:rPr lang="en-US" altLang="zh-TW" sz="1050" dirty="0">
                <a:solidFill>
                  <a:srgbClr val="C00000"/>
                </a:solidFill>
              </a:rPr>
              <a:t>+10%</a:t>
            </a:r>
            <a:endParaRPr lang="zh-TW" altLang="en-US" sz="1050" dirty="0">
              <a:solidFill>
                <a:srgbClr val="C00000"/>
              </a:solidFill>
            </a:endParaRPr>
          </a:p>
        </p:txBody>
      </p:sp>
      <p:sp>
        <p:nvSpPr>
          <p:cNvPr id="60" name="文字方塊 58"/>
          <p:cNvSpPr txBox="1"/>
          <p:nvPr/>
        </p:nvSpPr>
        <p:spPr>
          <a:xfrm>
            <a:off x="3788700" y="3685869"/>
            <a:ext cx="581569" cy="253916"/>
          </a:xfrm>
          <a:prstGeom prst="rect">
            <a:avLst/>
          </a:prstGeom>
          <a:noFill/>
        </p:spPr>
        <p:txBody>
          <a:bodyPr wrap="square" rtlCol="0">
            <a:spAutoFit/>
          </a:bodyPr>
          <a:lstStyle/>
          <a:p>
            <a:r>
              <a:rPr lang="en-US" altLang="zh-TW" sz="1050" dirty="0">
                <a:solidFill>
                  <a:srgbClr val="C00000"/>
                </a:solidFill>
              </a:rPr>
              <a:t>-10%</a:t>
            </a:r>
            <a:endParaRPr lang="zh-TW" altLang="en-US" sz="1050" dirty="0">
              <a:solidFill>
                <a:srgbClr val="C00000"/>
              </a:solidFill>
            </a:endParaRPr>
          </a:p>
        </p:txBody>
      </p:sp>
      <p:cxnSp>
        <p:nvCxnSpPr>
          <p:cNvPr id="61" name="直線單箭頭接點 94"/>
          <p:cNvCxnSpPr/>
          <p:nvPr/>
        </p:nvCxnSpPr>
        <p:spPr bwMode="auto">
          <a:xfrm>
            <a:off x="7263013" y="3974522"/>
            <a:ext cx="452729"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單箭頭接點 95"/>
          <p:cNvCxnSpPr/>
          <p:nvPr/>
        </p:nvCxnSpPr>
        <p:spPr bwMode="auto">
          <a:xfrm flipH="1">
            <a:off x="6830160" y="3974522"/>
            <a:ext cx="411974"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文字方塊 96"/>
          <p:cNvSpPr txBox="1"/>
          <p:nvPr/>
        </p:nvSpPr>
        <p:spPr>
          <a:xfrm>
            <a:off x="7188125" y="3685869"/>
            <a:ext cx="581569" cy="253916"/>
          </a:xfrm>
          <a:prstGeom prst="rect">
            <a:avLst/>
          </a:prstGeom>
          <a:noFill/>
        </p:spPr>
        <p:txBody>
          <a:bodyPr wrap="square" rtlCol="0">
            <a:spAutoFit/>
          </a:bodyPr>
          <a:lstStyle/>
          <a:p>
            <a:r>
              <a:rPr lang="en-US" altLang="zh-TW" sz="1050" dirty="0">
                <a:solidFill>
                  <a:srgbClr val="C00000"/>
                </a:solidFill>
              </a:rPr>
              <a:t>+10%</a:t>
            </a:r>
            <a:endParaRPr lang="zh-TW" altLang="en-US" sz="1050" dirty="0">
              <a:solidFill>
                <a:srgbClr val="C00000"/>
              </a:solidFill>
            </a:endParaRPr>
          </a:p>
        </p:txBody>
      </p:sp>
      <p:sp>
        <p:nvSpPr>
          <p:cNvPr id="64" name="文字方塊 97"/>
          <p:cNvSpPr txBox="1"/>
          <p:nvPr/>
        </p:nvSpPr>
        <p:spPr>
          <a:xfrm>
            <a:off x="6764027" y="3685869"/>
            <a:ext cx="581569" cy="253916"/>
          </a:xfrm>
          <a:prstGeom prst="rect">
            <a:avLst/>
          </a:prstGeom>
          <a:noFill/>
        </p:spPr>
        <p:txBody>
          <a:bodyPr wrap="square" rtlCol="0">
            <a:spAutoFit/>
          </a:bodyPr>
          <a:lstStyle/>
          <a:p>
            <a:r>
              <a:rPr lang="en-US" altLang="zh-TW" sz="1050" dirty="0">
                <a:solidFill>
                  <a:srgbClr val="C00000"/>
                </a:solidFill>
              </a:rPr>
              <a:t>-10%</a:t>
            </a:r>
            <a:endParaRPr lang="zh-TW" altLang="en-US" sz="1050" dirty="0">
              <a:solidFill>
                <a:srgbClr val="C00000"/>
              </a:solidFill>
            </a:endParaRPr>
          </a:p>
        </p:txBody>
      </p:sp>
      <p:sp>
        <p:nvSpPr>
          <p:cNvPr id="65" name="TextBox 64"/>
          <p:cNvSpPr txBox="1"/>
          <p:nvPr/>
        </p:nvSpPr>
        <p:spPr>
          <a:xfrm>
            <a:off x="2971826" y="5574586"/>
            <a:ext cx="2643025" cy="646331"/>
          </a:xfrm>
          <a:prstGeom prst="rect">
            <a:avLst/>
          </a:prstGeom>
          <a:solidFill>
            <a:srgbClr val="92D050"/>
          </a:solidFill>
          <a:ln w="38100">
            <a:solidFill>
              <a:srgbClr val="F39200"/>
            </a:solidFill>
          </a:ln>
        </p:spPr>
        <p:txBody>
          <a:bodyPr wrap="square" rtlCol="0">
            <a:spAutoFit/>
          </a:bodyPr>
          <a:lstStyle/>
          <a:p>
            <a:pPr algn="ctr"/>
            <a:r>
              <a:rPr lang="en-US" dirty="0" smtClean="0"/>
              <a:t>Recycled coarse aggregate replacement</a:t>
            </a:r>
            <a:endParaRPr lang="en-US" dirty="0"/>
          </a:p>
        </p:txBody>
      </p:sp>
      <p:sp>
        <p:nvSpPr>
          <p:cNvPr id="66" name="TextBox 65"/>
          <p:cNvSpPr txBox="1"/>
          <p:nvPr/>
        </p:nvSpPr>
        <p:spPr>
          <a:xfrm>
            <a:off x="5996245" y="5574585"/>
            <a:ext cx="2643025" cy="646331"/>
          </a:xfrm>
          <a:prstGeom prst="rect">
            <a:avLst/>
          </a:prstGeom>
          <a:solidFill>
            <a:srgbClr val="92D050"/>
          </a:solidFill>
          <a:ln w="38100">
            <a:solidFill>
              <a:srgbClr val="F39200"/>
            </a:solidFill>
          </a:ln>
        </p:spPr>
        <p:txBody>
          <a:bodyPr wrap="square" rtlCol="0">
            <a:spAutoFit/>
          </a:bodyPr>
          <a:lstStyle/>
          <a:p>
            <a:pPr algn="ctr"/>
            <a:r>
              <a:rPr lang="en-US" dirty="0" smtClean="0"/>
              <a:t>Recycled fine aggregate replacement</a:t>
            </a:r>
            <a:endParaRPr lang="en-US" dirty="0"/>
          </a:p>
        </p:txBody>
      </p:sp>
      <p:sp>
        <p:nvSpPr>
          <p:cNvPr id="67" name="文字方塊 71"/>
          <p:cNvSpPr txBox="1"/>
          <p:nvPr/>
        </p:nvSpPr>
        <p:spPr>
          <a:xfrm>
            <a:off x="6036269" y="1727540"/>
            <a:ext cx="1309327" cy="507831"/>
          </a:xfrm>
          <a:prstGeom prst="rect">
            <a:avLst/>
          </a:prstGeom>
          <a:noFill/>
        </p:spPr>
        <p:txBody>
          <a:bodyPr wrap="square" rtlCol="0">
            <a:spAutoFit/>
          </a:bodyPr>
          <a:lstStyle/>
          <a:p>
            <a:pPr algn="ctr"/>
            <a:r>
              <a:rPr lang="en-US" altLang="zh-TW" sz="1350" b="1" i="1" dirty="0" smtClean="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rPr>
              <a:t>Volume of fine aggregate</a:t>
            </a:r>
            <a:endParaRPr lang="zh-TW" altLang="en-US" sz="1350" b="1" i="1" dirty="0">
              <a:solidFill>
                <a:schemeClr val="bg2">
                  <a:lumMod val="1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 name="Rounded Rectangle 67"/>
          <p:cNvSpPr/>
          <p:nvPr/>
        </p:nvSpPr>
        <p:spPr>
          <a:xfrm>
            <a:off x="3387811" y="1324972"/>
            <a:ext cx="5214982" cy="38823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glow rad="101600">
              <a:schemeClr val="accent6">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Using RA to replace to NA from 30-80% by volume</a:t>
            </a:r>
            <a:endParaRPr lang="en-US" b="1" dirty="0">
              <a:solidFill>
                <a:schemeClr val="tx1"/>
              </a:solidFill>
            </a:endParaRPr>
          </a:p>
        </p:txBody>
      </p:sp>
    </p:spTree>
    <p:extLst>
      <p:ext uri="{BB962C8B-B14F-4D97-AF65-F5344CB8AC3E}">
        <p14:creationId xmlns:p14="http://schemas.microsoft.com/office/powerpoint/2010/main" val="1123370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16</a:t>
            </a:fld>
            <a:endParaRPr lang="cs-CZ"/>
          </a:p>
        </p:txBody>
      </p:sp>
      <p:sp>
        <p:nvSpPr>
          <p:cNvPr id="7" name="標題 1"/>
          <p:cNvSpPr txBox="1">
            <a:spLocks/>
          </p:cNvSpPr>
          <p:nvPr/>
        </p:nvSpPr>
        <p:spPr>
          <a:xfrm>
            <a:off x="628650" y="365126"/>
            <a:ext cx="7886700" cy="94828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altLang="zh-TW" b="1" dirty="0" smtClean="0">
                <a:ea typeface="標楷體" panose="03000509000000000000" pitchFamily="65" charset="-120"/>
                <a:cs typeface="Times New Roman" panose="02020603050405020304" pitchFamily="18" charset="0"/>
              </a:rPr>
              <a:t>Compressive strength development</a:t>
            </a:r>
            <a:br>
              <a:rPr lang="en-US" altLang="zh-TW" b="1" dirty="0" smtClean="0">
                <a:ea typeface="標楷體" panose="03000509000000000000" pitchFamily="65" charset="-120"/>
                <a:cs typeface="Times New Roman" panose="02020603050405020304" pitchFamily="18" charset="0"/>
              </a:rPr>
            </a:br>
            <a:r>
              <a:rPr lang="en-US" altLang="zh-TW" sz="2700" b="1" i="1" dirty="0" smtClean="0">
                <a:solidFill>
                  <a:srgbClr val="0000CC"/>
                </a:solidFill>
                <a:ea typeface="標楷體" panose="03000509000000000000" pitchFamily="65" charset="-120"/>
                <a:cs typeface="Times New Roman" panose="02020603050405020304" pitchFamily="18" charset="0"/>
              </a:rPr>
              <a:t>Different proportion of CDW content as aggregates</a:t>
            </a:r>
            <a:endParaRPr lang="zh-TW" altLang="en-US" sz="2700" b="1" dirty="0">
              <a:solidFill>
                <a:srgbClr val="0000CC"/>
              </a:solidFill>
            </a:endParaRPr>
          </a:p>
        </p:txBody>
      </p:sp>
      <p:sp>
        <p:nvSpPr>
          <p:cNvPr id="8" name="投影片編號版面配置區 3"/>
          <p:cNvSpPr txBox="1">
            <a:spLocks/>
          </p:cNvSpPr>
          <p:nvPr/>
        </p:nvSpPr>
        <p:spPr>
          <a:xfrm>
            <a:off x="628650"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9B9104-6BE2-4298-981C-BDF91DE991D5}" type="slidenum">
              <a:rPr lang="en-US" smtClean="0"/>
              <a:pPr/>
              <a:t>16</a:t>
            </a:fld>
            <a:endParaRPr lang="en-US"/>
          </a:p>
        </p:txBody>
      </p:sp>
      <p:pic>
        <p:nvPicPr>
          <p:cNvPr id="9" name="圖片 13"/>
          <p:cNvPicPr/>
          <p:nvPr/>
        </p:nvPicPr>
        <p:blipFill>
          <a:blip r:embed="rId2" cstate="print">
            <a:extLst>
              <a:ext uri="{28A0092B-C50C-407E-A947-70E740481C1C}">
                <a14:useLocalDpi xmlns:a14="http://schemas.microsoft.com/office/drawing/2010/main" val="0"/>
              </a:ext>
            </a:extLst>
          </a:blip>
          <a:stretch>
            <a:fillRect/>
          </a:stretch>
        </p:blipFill>
        <p:spPr>
          <a:xfrm>
            <a:off x="353270" y="5255736"/>
            <a:ext cx="18288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10"/>
          <p:cNvPicPr/>
          <p:nvPr/>
        </p:nvPicPr>
        <p:blipFill>
          <a:blip r:embed="rId3" cstate="print">
            <a:extLst>
              <a:ext uri="{28A0092B-C50C-407E-A947-70E740481C1C}">
                <a14:useLocalDpi xmlns:a14="http://schemas.microsoft.com/office/drawing/2010/main" val="0"/>
              </a:ext>
            </a:extLst>
          </a:blip>
          <a:stretch>
            <a:fillRect/>
          </a:stretch>
        </p:blipFill>
        <p:spPr>
          <a:xfrm>
            <a:off x="1854963" y="2004698"/>
            <a:ext cx="1188720" cy="914400"/>
          </a:xfrm>
          <a:prstGeom prst="ellipse">
            <a:avLst/>
          </a:prstGeom>
          <a:ln>
            <a:noFill/>
          </a:ln>
          <a:effectLst>
            <a:softEdge rad="112500"/>
          </a:effectLst>
        </p:spPr>
      </p:pic>
      <p:pic>
        <p:nvPicPr>
          <p:cNvPr id="11" name="圖片 22"/>
          <p:cNvPicPr/>
          <p:nvPr/>
        </p:nvPicPr>
        <p:blipFill>
          <a:blip r:embed="rId4" cstate="print">
            <a:extLst>
              <a:ext uri="{28A0092B-C50C-407E-A947-70E740481C1C}">
                <a14:useLocalDpi xmlns:a14="http://schemas.microsoft.com/office/drawing/2010/main" val="0"/>
              </a:ext>
            </a:extLst>
          </a:blip>
          <a:stretch>
            <a:fillRect/>
          </a:stretch>
        </p:blipFill>
        <p:spPr>
          <a:xfrm>
            <a:off x="562648" y="1573649"/>
            <a:ext cx="1188720"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圖片 25"/>
          <p:cNvPicPr/>
          <p:nvPr/>
        </p:nvPicPr>
        <p:blipFill>
          <a:blip r:embed="rId5" cstate="print">
            <a:extLst>
              <a:ext uri="{28A0092B-C50C-407E-A947-70E740481C1C}">
                <a14:useLocalDpi xmlns:a14="http://schemas.microsoft.com/office/drawing/2010/main" val="0"/>
              </a:ext>
            </a:extLst>
          </a:blip>
          <a:stretch>
            <a:fillRect/>
          </a:stretch>
        </p:blipFill>
        <p:spPr>
          <a:xfrm>
            <a:off x="3120390" y="1605603"/>
            <a:ext cx="1188720"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圖片 28"/>
          <p:cNvPicPr/>
          <p:nvPr/>
        </p:nvPicPr>
        <p:blipFill>
          <a:blip r:embed="rId6" cstate="print">
            <a:extLst>
              <a:ext uri="{28A0092B-C50C-407E-A947-70E740481C1C}">
                <a14:useLocalDpi xmlns:a14="http://schemas.microsoft.com/office/drawing/2010/main" val="0"/>
              </a:ext>
            </a:extLst>
          </a:blip>
          <a:stretch>
            <a:fillRect/>
          </a:stretch>
        </p:blipFill>
        <p:spPr>
          <a:xfrm>
            <a:off x="2668435" y="2839555"/>
            <a:ext cx="1188720" cy="914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圖片 31"/>
          <p:cNvPicPr/>
          <p:nvPr/>
        </p:nvPicPr>
        <p:blipFill>
          <a:blip r:embed="rId7" cstate="print">
            <a:extLst>
              <a:ext uri="{28A0092B-C50C-407E-A947-70E740481C1C}">
                <a14:useLocalDpi xmlns:a14="http://schemas.microsoft.com/office/drawing/2010/main" val="0"/>
              </a:ext>
            </a:extLst>
          </a:blip>
          <a:stretch>
            <a:fillRect/>
          </a:stretch>
        </p:blipFill>
        <p:spPr>
          <a:xfrm>
            <a:off x="1016749" y="2866916"/>
            <a:ext cx="1188720" cy="914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2" descr="Concrete cylinder Break t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0310" y="5255736"/>
            <a:ext cx="18288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7-Point Star 15"/>
          <p:cNvSpPr/>
          <p:nvPr/>
        </p:nvSpPr>
        <p:spPr>
          <a:xfrm>
            <a:off x="970484" y="3965972"/>
            <a:ext cx="2816508" cy="836874"/>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00CC"/>
                </a:solidFill>
              </a:rPr>
              <a:t>DMDA</a:t>
            </a:r>
            <a:endParaRPr lang="en-US" sz="4000" dirty="0">
              <a:solidFill>
                <a:srgbClr val="0000CC"/>
              </a:solidFill>
            </a:endParaRPr>
          </a:p>
        </p:txBody>
      </p:sp>
      <p:sp>
        <p:nvSpPr>
          <p:cNvPr id="17" name="Down Arrow 16"/>
          <p:cNvSpPr/>
          <p:nvPr/>
        </p:nvSpPr>
        <p:spPr>
          <a:xfrm>
            <a:off x="2205469" y="4921106"/>
            <a:ext cx="346538" cy="255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404851" y="1619181"/>
            <a:ext cx="559640" cy="369332"/>
          </a:xfrm>
          <a:prstGeom prst="rect">
            <a:avLst/>
          </a:prstGeom>
          <a:noFill/>
        </p:spPr>
        <p:txBody>
          <a:bodyPr wrap="none" rtlCol="0">
            <a:spAutoFit/>
          </a:bodyPr>
          <a:lstStyle/>
          <a:p>
            <a:r>
              <a:rPr lang="en-US" dirty="0" smtClean="0"/>
              <a:t>NFA</a:t>
            </a:r>
            <a:endParaRPr lang="en-US" dirty="0"/>
          </a:p>
        </p:txBody>
      </p:sp>
      <p:sp>
        <p:nvSpPr>
          <p:cNvPr id="19" name="TextBox 18"/>
          <p:cNvSpPr txBox="1"/>
          <p:nvPr/>
        </p:nvSpPr>
        <p:spPr>
          <a:xfrm>
            <a:off x="2802217" y="1585076"/>
            <a:ext cx="535596" cy="369332"/>
          </a:xfrm>
          <a:prstGeom prst="rect">
            <a:avLst/>
          </a:prstGeom>
          <a:noFill/>
        </p:spPr>
        <p:txBody>
          <a:bodyPr wrap="none" rtlCol="0">
            <a:spAutoFit/>
          </a:bodyPr>
          <a:lstStyle/>
          <a:p>
            <a:r>
              <a:rPr lang="en-US" dirty="0" smtClean="0"/>
              <a:t>RFA</a:t>
            </a:r>
            <a:endParaRPr lang="en-US" dirty="0"/>
          </a:p>
        </p:txBody>
      </p:sp>
      <p:sp>
        <p:nvSpPr>
          <p:cNvPr id="20" name="TextBox 19"/>
          <p:cNvSpPr txBox="1"/>
          <p:nvPr/>
        </p:nvSpPr>
        <p:spPr>
          <a:xfrm>
            <a:off x="2183648" y="1947277"/>
            <a:ext cx="410562" cy="369332"/>
          </a:xfrm>
          <a:prstGeom prst="rect">
            <a:avLst/>
          </a:prstGeom>
          <a:noFill/>
        </p:spPr>
        <p:txBody>
          <a:bodyPr wrap="none" rtlCol="0">
            <a:spAutoFit/>
          </a:bodyPr>
          <a:lstStyle/>
          <a:p>
            <a:r>
              <a:rPr lang="en-US" dirty="0" smtClean="0"/>
              <a:t>FA</a:t>
            </a:r>
            <a:endParaRPr lang="en-US" dirty="0"/>
          </a:p>
        </p:txBody>
      </p:sp>
      <p:sp>
        <p:nvSpPr>
          <p:cNvPr id="21" name="TextBox 20"/>
          <p:cNvSpPr txBox="1"/>
          <p:nvPr/>
        </p:nvSpPr>
        <p:spPr>
          <a:xfrm>
            <a:off x="1290834" y="3673811"/>
            <a:ext cx="564129" cy="369332"/>
          </a:xfrm>
          <a:prstGeom prst="rect">
            <a:avLst/>
          </a:prstGeom>
          <a:noFill/>
        </p:spPr>
        <p:txBody>
          <a:bodyPr wrap="none" rtlCol="0">
            <a:spAutoFit/>
          </a:bodyPr>
          <a:lstStyle/>
          <a:p>
            <a:r>
              <a:rPr lang="en-US" dirty="0" smtClean="0"/>
              <a:t>RCA</a:t>
            </a:r>
            <a:endParaRPr lang="en-US" dirty="0"/>
          </a:p>
        </p:txBody>
      </p:sp>
      <p:sp>
        <p:nvSpPr>
          <p:cNvPr id="22" name="TextBox 21"/>
          <p:cNvSpPr txBox="1"/>
          <p:nvPr/>
        </p:nvSpPr>
        <p:spPr>
          <a:xfrm>
            <a:off x="2967682" y="3626520"/>
            <a:ext cx="590226" cy="369332"/>
          </a:xfrm>
          <a:prstGeom prst="rect">
            <a:avLst/>
          </a:prstGeom>
          <a:noFill/>
        </p:spPr>
        <p:txBody>
          <a:bodyPr wrap="none" rtlCol="0">
            <a:spAutoFit/>
          </a:bodyPr>
          <a:lstStyle/>
          <a:p>
            <a:r>
              <a:rPr lang="en-US" dirty="0" smtClean="0"/>
              <a:t>NCA</a:t>
            </a:r>
            <a:endParaRPr lang="en-US" dirty="0"/>
          </a:p>
        </p:txBody>
      </p:sp>
      <p:sp>
        <p:nvSpPr>
          <p:cNvPr id="23" name="Rectangle 22"/>
          <p:cNvSpPr/>
          <p:nvPr/>
        </p:nvSpPr>
        <p:spPr>
          <a:xfrm>
            <a:off x="5122582" y="3360775"/>
            <a:ext cx="3796974" cy="900822"/>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Compressive strength </a:t>
            </a:r>
            <a:r>
              <a:rPr lang="en-US" b="1" dirty="0">
                <a:solidFill>
                  <a:srgbClr val="FF0000"/>
                </a:solidFill>
              </a:rPr>
              <a:t>ranged 25-50MPa at 28 days </a:t>
            </a:r>
            <a:r>
              <a:rPr lang="en-US" dirty="0"/>
              <a:t>with different CDW content and w/b</a:t>
            </a:r>
          </a:p>
        </p:txBody>
      </p:sp>
      <p:sp>
        <p:nvSpPr>
          <p:cNvPr id="24" name="Rounded Rectangle 23"/>
          <p:cNvSpPr/>
          <p:nvPr/>
        </p:nvSpPr>
        <p:spPr>
          <a:xfrm>
            <a:off x="5122582" y="4785192"/>
            <a:ext cx="3796974" cy="128309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CC"/>
                </a:solidFill>
              </a:rPr>
              <a:t>Good durability </a:t>
            </a:r>
            <a:r>
              <a:rPr lang="en-US" dirty="0">
                <a:solidFill>
                  <a:srgbClr val="0000CC"/>
                </a:solidFill>
              </a:rPr>
              <a:t>with high UPV value (&gt;3660m/s); ESR result (&gt;20K</a:t>
            </a:r>
            <a:r>
              <a:rPr lang="el-GR" dirty="0">
                <a:solidFill>
                  <a:srgbClr val="0000CC"/>
                </a:solidFill>
              </a:rPr>
              <a:t>Ω</a:t>
            </a:r>
            <a:r>
              <a:rPr lang="en-US" dirty="0">
                <a:solidFill>
                  <a:srgbClr val="0000CC"/>
                </a:solidFill>
              </a:rPr>
              <a:t>-cm) and RCPT analysis (Qs&lt;2000 coulomb)</a:t>
            </a:r>
          </a:p>
        </p:txBody>
      </p:sp>
      <p:sp>
        <p:nvSpPr>
          <p:cNvPr id="25" name="Oval 24"/>
          <p:cNvSpPr/>
          <p:nvPr/>
        </p:nvSpPr>
        <p:spPr>
          <a:xfrm>
            <a:off x="5626501" y="1792759"/>
            <a:ext cx="2356834" cy="11711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Low cement content </a:t>
            </a:r>
            <a:r>
              <a:rPr lang="en-US" sz="2200" dirty="0">
                <a:solidFill>
                  <a:srgbClr val="FF0000"/>
                </a:solidFill>
              </a:rPr>
              <a:t>(&lt;300kg/m</a:t>
            </a:r>
            <a:r>
              <a:rPr lang="en-US" sz="2200" baseline="30000" dirty="0">
                <a:solidFill>
                  <a:srgbClr val="FF0000"/>
                </a:solidFill>
              </a:rPr>
              <a:t>3</a:t>
            </a:r>
            <a:r>
              <a:rPr lang="en-US" sz="2200" dirty="0">
                <a:solidFill>
                  <a:srgbClr val="FF0000"/>
                </a:solidFill>
              </a:rPr>
              <a:t>)</a:t>
            </a:r>
          </a:p>
        </p:txBody>
      </p:sp>
      <p:sp>
        <p:nvSpPr>
          <p:cNvPr id="26" name="Right Arrow 25"/>
          <p:cNvSpPr/>
          <p:nvPr/>
        </p:nvSpPr>
        <p:spPr>
          <a:xfrm>
            <a:off x="3964904" y="3673811"/>
            <a:ext cx="909602" cy="926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582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17</a:t>
            </a:fld>
            <a:endParaRPr lang="cs-CZ"/>
          </a:p>
        </p:txBody>
      </p:sp>
      <p:sp>
        <p:nvSpPr>
          <p:cNvPr id="7" name="Title 1"/>
          <p:cNvSpPr txBox="1">
            <a:spLocks/>
          </p:cNvSpPr>
          <p:nvPr/>
        </p:nvSpPr>
        <p:spPr>
          <a:xfrm>
            <a:off x="14908" y="299412"/>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Significant effect of DMDA on properties of HPC</a:t>
            </a:r>
            <a:endParaRPr lang="en-US" sz="4000" b="1" dirty="0"/>
          </a:p>
        </p:txBody>
      </p:sp>
      <p:grpSp>
        <p:nvGrpSpPr>
          <p:cNvPr id="8" name="群組 9"/>
          <p:cNvGrpSpPr/>
          <p:nvPr/>
        </p:nvGrpSpPr>
        <p:grpSpPr>
          <a:xfrm>
            <a:off x="39127" y="1534605"/>
            <a:ext cx="6979859" cy="2645746"/>
            <a:chOff x="1117600" y="930337"/>
            <a:chExt cx="9905076" cy="2798669"/>
          </a:xfrm>
        </p:grpSpPr>
        <p:pic>
          <p:nvPicPr>
            <p:cNvPr id="9" name="圖片 6"/>
            <p:cNvPicPr>
              <a:picLocks noChangeAspect="1"/>
            </p:cNvPicPr>
            <p:nvPr/>
          </p:nvPicPr>
          <p:blipFill rotWithShape="1">
            <a:blip r:embed="rId2">
              <a:extLst>
                <a:ext uri="{28A0092B-C50C-407E-A947-70E740481C1C}">
                  <a14:useLocalDpi xmlns:a14="http://schemas.microsoft.com/office/drawing/2010/main" val="0"/>
                </a:ext>
              </a:extLst>
            </a:blip>
            <a:srcRect t="32222" r="5865" b="29861"/>
            <a:stretch/>
          </p:blipFill>
          <p:spPr>
            <a:xfrm>
              <a:off x="1117600" y="930337"/>
              <a:ext cx="9905076" cy="2798669"/>
            </a:xfrm>
            <a:prstGeom prst="rect">
              <a:avLst/>
            </a:prstGeom>
          </p:spPr>
        </p:pic>
        <p:sp>
          <p:nvSpPr>
            <p:cNvPr id="10" name="文字方塊 2"/>
            <p:cNvSpPr txBox="1"/>
            <p:nvPr/>
          </p:nvSpPr>
          <p:spPr>
            <a:xfrm>
              <a:off x="4389116" y="1314140"/>
              <a:ext cx="897775"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0.49%</a:t>
              </a:r>
              <a:endParaRPr lang="zh-TW" altLang="en-US" sz="900" dirty="0">
                <a:solidFill>
                  <a:schemeClr val="bg2">
                    <a:lumMod val="10000"/>
                  </a:schemeClr>
                </a:solidFill>
              </a:endParaRPr>
            </a:p>
          </p:txBody>
        </p:sp>
        <p:sp>
          <p:nvSpPr>
            <p:cNvPr id="11" name="文字方塊 12"/>
            <p:cNvSpPr txBox="1"/>
            <p:nvPr/>
          </p:nvSpPr>
          <p:spPr>
            <a:xfrm>
              <a:off x="4389117" y="2624890"/>
              <a:ext cx="897775"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4.81%</a:t>
              </a:r>
              <a:endParaRPr lang="zh-TW" altLang="en-US" sz="900" dirty="0">
                <a:solidFill>
                  <a:schemeClr val="bg2">
                    <a:lumMod val="10000"/>
                  </a:schemeClr>
                </a:solidFill>
              </a:endParaRPr>
            </a:p>
          </p:txBody>
        </p:sp>
        <p:sp>
          <p:nvSpPr>
            <p:cNvPr id="12" name="文字方塊 13"/>
            <p:cNvSpPr txBox="1"/>
            <p:nvPr/>
          </p:nvSpPr>
          <p:spPr>
            <a:xfrm>
              <a:off x="9109372" y="1329980"/>
              <a:ext cx="897775"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2.22%</a:t>
              </a:r>
              <a:endParaRPr lang="zh-TW" altLang="en-US" sz="900" dirty="0">
                <a:solidFill>
                  <a:schemeClr val="bg2">
                    <a:lumMod val="10000"/>
                  </a:schemeClr>
                </a:solidFill>
              </a:endParaRPr>
            </a:p>
          </p:txBody>
        </p:sp>
        <p:sp>
          <p:nvSpPr>
            <p:cNvPr id="13" name="文字方塊 14"/>
            <p:cNvSpPr txBox="1"/>
            <p:nvPr/>
          </p:nvSpPr>
          <p:spPr>
            <a:xfrm>
              <a:off x="8907009" y="2680514"/>
              <a:ext cx="1000283"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13.18%</a:t>
              </a:r>
              <a:endParaRPr lang="zh-TW" altLang="en-US" sz="900" dirty="0">
                <a:solidFill>
                  <a:schemeClr val="bg2">
                    <a:lumMod val="10000"/>
                  </a:schemeClr>
                </a:solidFill>
              </a:endParaRPr>
            </a:p>
          </p:txBody>
        </p:sp>
        <p:sp>
          <p:nvSpPr>
            <p:cNvPr id="14" name="橢圓 4"/>
            <p:cNvSpPr/>
            <p:nvPr/>
          </p:nvSpPr>
          <p:spPr bwMode="auto">
            <a:xfrm>
              <a:off x="4414052" y="1709082"/>
              <a:ext cx="340821" cy="28287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15" name="橢圓 16"/>
            <p:cNvSpPr/>
            <p:nvPr/>
          </p:nvSpPr>
          <p:spPr bwMode="auto">
            <a:xfrm>
              <a:off x="9236739" y="1717862"/>
              <a:ext cx="340821" cy="28287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16" name="橢圓 19"/>
            <p:cNvSpPr/>
            <p:nvPr/>
          </p:nvSpPr>
          <p:spPr bwMode="auto">
            <a:xfrm>
              <a:off x="4414052" y="2309273"/>
              <a:ext cx="338263" cy="189159"/>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17" name="橢圓 20"/>
            <p:cNvSpPr/>
            <p:nvPr/>
          </p:nvSpPr>
          <p:spPr bwMode="auto">
            <a:xfrm>
              <a:off x="9239297" y="2323005"/>
              <a:ext cx="338263" cy="189159"/>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grpSp>
      <p:grpSp>
        <p:nvGrpSpPr>
          <p:cNvPr id="18" name="群組 2"/>
          <p:cNvGrpSpPr/>
          <p:nvPr/>
        </p:nvGrpSpPr>
        <p:grpSpPr>
          <a:xfrm>
            <a:off x="180305" y="4325052"/>
            <a:ext cx="6838681" cy="2344268"/>
            <a:chOff x="1308506" y="1130480"/>
            <a:chExt cx="9345002" cy="2726514"/>
          </a:xfrm>
        </p:grpSpPr>
        <p:pic>
          <p:nvPicPr>
            <p:cNvPr id="19" name="圖片 11"/>
            <p:cNvPicPr>
              <a:picLocks noChangeAspect="1"/>
            </p:cNvPicPr>
            <p:nvPr/>
          </p:nvPicPr>
          <p:blipFill rotWithShape="1">
            <a:blip r:embed="rId3">
              <a:extLst>
                <a:ext uri="{28A0092B-C50C-407E-A947-70E740481C1C}">
                  <a14:useLocalDpi xmlns:a14="http://schemas.microsoft.com/office/drawing/2010/main" val="0"/>
                </a:ext>
              </a:extLst>
            </a:blip>
            <a:srcRect t="31250" r="7912" b="30139"/>
            <a:stretch/>
          </p:blipFill>
          <p:spPr>
            <a:xfrm>
              <a:off x="1308506" y="1130480"/>
              <a:ext cx="9270187" cy="2726514"/>
            </a:xfrm>
            <a:prstGeom prst="rect">
              <a:avLst/>
            </a:prstGeom>
          </p:spPr>
        </p:pic>
        <p:sp>
          <p:nvSpPr>
            <p:cNvPr id="20" name="文字方塊 12"/>
            <p:cNvSpPr txBox="1"/>
            <p:nvPr/>
          </p:nvSpPr>
          <p:spPr>
            <a:xfrm>
              <a:off x="3630811" y="1820198"/>
              <a:ext cx="897775"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0.02%</a:t>
              </a:r>
              <a:endParaRPr lang="zh-TW" altLang="en-US" sz="900" dirty="0">
                <a:solidFill>
                  <a:schemeClr val="bg2">
                    <a:lumMod val="10000"/>
                  </a:schemeClr>
                </a:solidFill>
              </a:endParaRPr>
            </a:p>
          </p:txBody>
        </p:sp>
        <p:sp>
          <p:nvSpPr>
            <p:cNvPr id="21" name="橢圓 13"/>
            <p:cNvSpPr/>
            <p:nvPr/>
          </p:nvSpPr>
          <p:spPr bwMode="auto">
            <a:xfrm>
              <a:off x="4262578" y="2236124"/>
              <a:ext cx="340821" cy="30450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22" name="文字方塊 14"/>
            <p:cNvSpPr txBox="1"/>
            <p:nvPr/>
          </p:nvSpPr>
          <p:spPr>
            <a:xfrm>
              <a:off x="4920414" y="2529817"/>
              <a:ext cx="883000"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2.13%</a:t>
              </a:r>
              <a:endParaRPr lang="zh-TW" altLang="en-US" sz="900" dirty="0">
                <a:solidFill>
                  <a:schemeClr val="bg2">
                    <a:lumMod val="10000"/>
                  </a:schemeClr>
                </a:solidFill>
              </a:endParaRPr>
            </a:p>
          </p:txBody>
        </p:sp>
        <p:sp>
          <p:nvSpPr>
            <p:cNvPr id="23" name="文字方塊 15"/>
            <p:cNvSpPr txBox="1"/>
            <p:nvPr/>
          </p:nvSpPr>
          <p:spPr>
            <a:xfrm>
              <a:off x="8360753" y="1892148"/>
              <a:ext cx="897775" cy="307776"/>
            </a:xfrm>
            <a:prstGeom prst="rect">
              <a:avLst/>
            </a:prstGeom>
            <a:solidFill>
              <a:schemeClr val="bg1"/>
            </a:solidFill>
            <a:ln>
              <a:solidFill>
                <a:schemeClr val="bg2">
                  <a:lumMod val="10000"/>
                </a:schemeClr>
              </a:solidFill>
            </a:ln>
          </p:spPr>
          <p:txBody>
            <a:bodyPr wrap="square" rtlCol="0">
              <a:spAutoFit/>
            </a:bodyPr>
            <a:lstStyle/>
            <a:p>
              <a:r>
                <a:rPr lang="zh-TW" altLang="en-US" sz="900" dirty="0">
                  <a:solidFill>
                    <a:schemeClr val="bg2">
                      <a:lumMod val="10000"/>
                    </a:schemeClr>
                  </a:solidFill>
                </a:rPr>
                <a:t>↑</a:t>
              </a:r>
              <a:r>
                <a:rPr lang="en-US" altLang="zh-TW" sz="900" dirty="0">
                  <a:solidFill>
                    <a:schemeClr val="bg2">
                      <a:lumMod val="10000"/>
                    </a:schemeClr>
                  </a:solidFill>
                </a:rPr>
                <a:t>0.38%</a:t>
              </a:r>
              <a:endParaRPr lang="zh-TW" altLang="en-US" sz="900" dirty="0">
                <a:solidFill>
                  <a:schemeClr val="bg2">
                    <a:lumMod val="10000"/>
                  </a:schemeClr>
                </a:solidFill>
              </a:endParaRPr>
            </a:p>
          </p:txBody>
        </p:sp>
        <p:sp>
          <p:nvSpPr>
            <p:cNvPr id="24" name="文字方塊 16"/>
            <p:cNvSpPr txBox="1"/>
            <p:nvPr/>
          </p:nvSpPr>
          <p:spPr>
            <a:xfrm>
              <a:off x="9755732" y="2668316"/>
              <a:ext cx="897776" cy="286369"/>
            </a:xfrm>
            <a:prstGeom prst="rect">
              <a:avLst/>
            </a:prstGeom>
            <a:solidFill>
              <a:schemeClr val="bg1"/>
            </a:solidFill>
            <a:ln>
              <a:solidFill>
                <a:schemeClr val="bg2">
                  <a:lumMod val="10000"/>
                </a:schemeClr>
              </a:solidFill>
            </a:ln>
          </p:spPr>
          <p:txBody>
            <a:bodyPr wrap="square" rtlCol="0">
              <a:spAutoFit/>
            </a:bodyPr>
            <a:lstStyle/>
            <a:p>
              <a:r>
                <a:rPr lang="zh-TW" altLang="en-US" sz="1000" dirty="0">
                  <a:solidFill>
                    <a:schemeClr val="bg2">
                      <a:lumMod val="10000"/>
                    </a:schemeClr>
                  </a:solidFill>
                </a:rPr>
                <a:t>↑</a:t>
              </a:r>
              <a:r>
                <a:rPr lang="en-US" altLang="zh-TW" sz="1000" dirty="0">
                  <a:solidFill>
                    <a:schemeClr val="bg2">
                      <a:lumMod val="10000"/>
                    </a:schemeClr>
                  </a:solidFill>
                </a:rPr>
                <a:t>1.41%</a:t>
              </a:r>
              <a:endParaRPr lang="zh-TW" altLang="en-US" sz="1000" dirty="0">
                <a:solidFill>
                  <a:schemeClr val="bg2">
                    <a:lumMod val="10000"/>
                  </a:schemeClr>
                </a:solidFill>
              </a:endParaRPr>
            </a:p>
          </p:txBody>
        </p:sp>
        <p:sp>
          <p:nvSpPr>
            <p:cNvPr id="25" name="橢圓 17"/>
            <p:cNvSpPr/>
            <p:nvPr/>
          </p:nvSpPr>
          <p:spPr bwMode="auto">
            <a:xfrm>
              <a:off x="4269040" y="2574597"/>
              <a:ext cx="340821" cy="30450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26" name="橢圓 18"/>
            <p:cNvSpPr/>
            <p:nvPr/>
          </p:nvSpPr>
          <p:spPr bwMode="auto">
            <a:xfrm>
              <a:off x="8915857" y="2232973"/>
              <a:ext cx="340821" cy="30450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sp>
          <p:nvSpPr>
            <p:cNvPr id="27" name="橢圓 19"/>
            <p:cNvSpPr/>
            <p:nvPr/>
          </p:nvSpPr>
          <p:spPr bwMode="auto">
            <a:xfrm>
              <a:off x="8862281" y="2622523"/>
              <a:ext cx="340821" cy="30450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just">
                <a:lnSpc>
                  <a:spcPct val="120000"/>
                </a:lnSpc>
              </a:pPr>
              <a:endParaRPr lang="zh-TW" altLang="en-US" sz="1200" spc="-15" dirty="0">
                <a:solidFill>
                  <a:srgbClr val="000000"/>
                </a:solidFill>
                <a:latin typeface="Arial" pitchFamily="34" charset="0"/>
                <a:cs typeface="Arial" pitchFamily="34" charset="0"/>
              </a:endParaRPr>
            </a:p>
          </p:txBody>
        </p:sp>
      </p:grpSp>
      <p:sp>
        <p:nvSpPr>
          <p:cNvPr id="28" name="TextBox 27"/>
          <p:cNvSpPr txBox="1"/>
          <p:nvPr/>
        </p:nvSpPr>
        <p:spPr>
          <a:xfrm>
            <a:off x="7058113" y="2073499"/>
            <a:ext cx="2100795" cy="3293209"/>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en-US" sz="2200" dirty="0" smtClean="0">
                <a:solidFill>
                  <a:srgbClr val="0000CC"/>
                </a:solidFill>
              </a:rPr>
              <a:t>40% CDW </a:t>
            </a:r>
            <a:r>
              <a:rPr lang="en-US" sz="2200" dirty="0" smtClean="0">
                <a:solidFill>
                  <a:srgbClr val="0000CC"/>
                </a:solidFill>
                <a:sym typeface="Wingdings" panose="05000000000000000000" pitchFamily="2" charset="2"/>
              </a:rPr>
              <a:t> significant improvement on strength and UPV</a:t>
            </a:r>
          </a:p>
          <a:p>
            <a:pPr marL="342900" indent="-342900">
              <a:spcAft>
                <a:spcPts val="1200"/>
              </a:spcAft>
              <a:buFont typeface="Wingdings" panose="05000000000000000000" pitchFamily="2" charset="2"/>
              <a:buChar char="q"/>
            </a:pPr>
            <a:r>
              <a:rPr lang="en-US" sz="2200" dirty="0" smtClean="0">
                <a:solidFill>
                  <a:srgbClr val="0000CC"/>
                </a:solidFill>
                <a:sym typeface="Wingdings" panose="05000000000000000000" pitchFamily="2" charset="2"/>
              </a:rPr>
              <a:t>Using RCA more significant than RFA</a:t>
            </a:r>
            <a:endParaRPr lang="en-US" sz="2200" dirty="0">
              <a:solidFill>
                <a:srgbClr val="0000CC"/>
              </a:solidFill>
            </a:endParaRPr>
          </a:p>
        </p:txBody>
      </p:sp>
      <p:sp>
        <p:nvSpPr>
          <p:cNvPr id="29" name="TextBox 28"/>
          <p:cNvSpPr txBox="1"/>
          <p:nvPr/>
        </p:nvSpPr>
        <p:spPr>
          <a:xfrm>
            <a:off x="2176462" y="1445701"/>
            <a:ext cx="3229987" cy="369332"/>
          </a:xfrm>
          <a:prstGeom prst="rect">
            <a:avLst/>
          </a:prstGeom>
          <a:gradFill flip="none" rotWithShape="1">
            <a:gsLst>
              <a:gs pos="0">
                <a:srgbClr val="47AE4C">
                  <a:tint val="66000"/>
                  <a:satMod val="160000"/>
                </a:srgbClr>
              </a:gs>
              <a:gs pos="50000">
                <a:srgbClr val="47AE4C">
                  <a:tint val="44500"/>
                  <a:satMod val="160000"/>
                </a:srgbClr>
              </a:gs>
              <a:gs pos="100000">
                <a:srgbClr val="47AE4C">
                  <a:tint val="23500"/>
                  <a:satMod val="160000"/>
                </a:srgbClr>
              </a:gs>
            </a:gsLst>
            <a:lin ang="5400000" scaled="1"/>
            <a:tileRect/>
          </a:gradFill>
          <a:ln>
            <a:solidFill>
              <a:srgbClr val="0000CC"/>
            </a:solidFill>
          </a:ln>
        </p:spPr>
        <p:txBody>
          <a:bodyPr wrap="none" rtlCol="0">
            <a:spAutoFit/>
          </a:bodyPr>
          <a:lstStyle/>
          <a:p>
            <a:r>
              <a:rPr lang="en-US" dirty="0" smtClean="0">
                <a:solidFill>
                  <a:srgbClr val="FF0000"/>
                </a:solidFill>
              </a:rPr>
              <a:t>Compressive strength at 28-days</a:t>
            </a:r>
            <a:endParaRPr lang="en-US" dirty="0">
              <a:solidFill>
                <a:srgbClr val="FF0000"/>
              </a:solidFill>
            </a:endParaRPr>
          </a:p>
        </p:txBody>
      </p:sp>
      <p:sp>
        <p:nvSpPr>
          <p:cNvPr id="30" name="TextBox 29"/>
          <p:cNvSpPr txBox="1"/>
          <p:nvPr/>
        </p:nvSpPr>
        <p:spPr>
          <a:xfrm>
            <a:off x="2993032" y="4148189"/>
            <a:ext cx="1596847" cy="369332"/>
          </a:xfrm>
          <a:prstGeom prst="rect">
            <a:avLst/>
          </a:prstGeom>
          <a:gradFill flip="none" rotWithShape="1">
            <a:gsLst>
              <a:gs pos="0">
                <a:srgbClr val="47AE4C">
                  <a:tint val="66000"/>
                  <a:satMod val="160000"/>
                </a:srgbClr>
              </a:gs>
              <a:gs pos="50000">
                <a:srgbClr val="47AE4C">
                  <a:tint val="44500"/>
                  <a:satMod val="160000"/>
                </a:srgbClr>
              </a:gs>
              <a:gs pos="100000">
                <a:srgbClr val="47AE4C">
                  <a:tint val="23500"/>
                  <a:satMod val="160000"/>
                </a:srgbClr>
              </a:gs>
            </a:gsLst>
            <a:lin ang="5400000" scaled="1"/>
            <a:tileRect/>
          </a:gradFill>
          <a:ln>
            <a:solidFill>
              <a:srgbClr val="0000CC"/>
            </a:solidFill>
          </a:ln>
        </p:spPr>
        <p:txBody>
          <a:bodyPr wrap="none" rtlCol="0">
            <a:spAutoFit/>
          </a:bodyPr>
          <a:lstStyle/>
          <a:p>
            <a:r>
              <a:rPr lang="en-US" dirty="0" smtClean="0">
                <a:solidFill>
                  <a:srgbClr val="FF0000"/>
                </a:solidFill>
              </a:rPr>
              <a:t>UPV at 28-days</a:t>
            </a:r>
            <a:endParaRPr lang="en-US" dirty="0">
              <a:solidFill>
                <a:srgbClr val="FF0000"/>
              </a:solidFill>
            </a:endParaRPr>
          </a:p>
        </p:txBody>
      </p:sp>
    </p:spTree>
    <p:extLst>
      <p:ext uri="{BB962C8B-B14F-4D97-AF65-F5344CB8AC3E}">
        <p14:creationId xmlns:p14="http://schemas.microsoft.com/office/powerpoint/2010/main" val="3307924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4745" y="4714038"/>
            <a:ext cx="8033198" cy="1073428"/>
          </a:xfrm>
        </p:spPr>
        <p:txBody>
          <a:bodyPr>
            <a:noAutofit/>
          </a:bodyPr>
          <a:lstStyle/>
          <a:p>
            <a:r>
              <a:rPr lang="en-US" altLang="zh-TW" sz="3600" dirty="0" smtClean="0">
                <a:effectLst>
                  <a:outerShdw blurRad="38100" dist="38100" dir="2700000" algn="tl">
                    <a:srgbClr val="808080"/>
                  </a:outerShdw>
                </a:effectLst>
                <a:ea typeface="華康中圓體(P)" pitchFamily="34" charset="-120"/>
              </a:rPr>
              <a:t>NTUST-2:</a:t>
            </a:r>
            <a:r>
              <a:rPr lang="en-US" altLang="zh-TW" sz="3600" dirty="0">
                <a:effectLst>
                  <a:outerShdw blurRad="38100" dist="38100" dir="2700000" algn="tl">
                    <a:srgbClr val="808080"/>
                  </a:outerShdw>
                </a:effectLst>
                <a:ea typeface="華康中圓體(P)" pitchFamily="34" charset="-120"/>
              </a:rPr>
              <a:t> </a:t>
            </a:r>
            <a:r>
              <a:rPr lang="en-US" altLang="zh-TW" sz="3600" dirty="0" smtClean="0">
                <a:effectLst>
                  <a:outerShdw blurRad="38100" dist="38100" dir="2700000" algn="tl">
                    <a:srgbClr val="808080"/>
                  </a:outerShdw>
                </a:effectLst>
                <a:ea typeface="華康中圓體(P)" pitchFamily="34" charset="-120"/>
              </a:rPr>
              <a:t>2. Utilization of red brick and ceramic waste to produce mortar specimens</a:t>
            </a:r>
            <a:endParaRPr lang="en-US" altLang="zh-TW" sz="3600" dirty="0">
              <a:effectLst>
                <a:outerShdw blurRad="38100" dist="38100" dir="2700000" algn="tl">
                  <a:srgbClr val="808080"/>
                </a:outerShdw>
              </a:effectLst>
              <a:ea typeface="華康中圓體(P)" pitchFamily="34" charset="-120"/>
            </a:endParaRPr>
          </a:p>
        </p:txBody>
      </p:sp>
    </p:spTree>
    <p:extLst>
      <p:ext uri="{BB962C8B-B14F-4D97-AF65-F5344CB8AC3E}">
        <p14:creationId xmlns:p14="http://schemas.microsoft.com/office/powerpoint/2010/main" val="3475293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19</a:t>
            </a:fld>
            <a:endParaRPr lang="cs-CZ"/>
          </a:p>
        </p:txBody>
      </p:sp>
      <p:sp>
        <p:nvSpPr>
          <p:cNvPr id="7" name="Title 1"/>
          <p:cNvSpPr txBox="1">
            <a:spLocks/>
          </p:cNvSpPr>
          <p:nvPr/>
        </p:nvSpPr>
        <p:spPr>
          <a:xfrm>
            <a:off x="628649" y="365127"/>
            <a:ext cx="8382347" cy="98600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b="1" dirty="0" smtClean="0"/>
              <a:t>Production of waste brick and ceramic sand and powders </a:t>
            </a:r>
            <a:endParaRPr lang="en-US" b="1" dirty="0"/>
          </a:p>
        </p:txBody>
      </p:sp>
      <p:pic>
        <p:nvPicPr>
          <p:cNvPr id="8"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28649" y="1515535"/>
            <a:ext cx="2143278" cy="1615440"/>
          </a:xfrm>
          <a:prstGeom prst="rect">
            <a:avLst/>
          </a:prstGeom>
          <a:noFill/>
          <a:ln>
            <a:solidFill>
              <a:srgbClr val="FF0000"/>
            </a:solid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628648" y="3232712"/>
            <a:ext cx="2143279" cy="1623060"/>
          </a:xfrm>
          <a:prstGeom prst="rect">
            <a:avLst/>
          </a:prstGeom>
          <a:noFill/>
          <a:ln>
            <a:solidFill>
              <a:srgbClr val="FF0000"/>
            </a:solid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628647" y="4951274"/>
            <a:ext cx="2143280" cy="1627505"/>
          </a:xfrm>
          <a:prstGeom prst="rect">
            <a:avLst/>
          </a:prstGeom>
          <a:noFill/>
          <a:ln>
            <a:solidFill>
              <a:srgbClr val="FF0000"/>
            </a:solidFill>
          </a:ln>
        </p:spPr>
      </p:pic>
      <p:pic>
        <p:nvPicPr>
          <p:cNvPr id="11" name="Content Placeholder 7"/>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418052" y="1522869"/>
            <a:ext cx="2165086" cy="1577000"/>
          </a:xfrm>
          <a:prstGeom prst="rect">
            <a:avLst/>
          </a:prstGeom>
          <a:noFill/>
          <a:ln>
            <a:solidFill>
              <a:srgbClr val="FF0000"/>
            </a:solid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6418052" y="3232712"/>
            <a:ext cx="2165086" cy="1545267"/>
          </a:xfrm>
          <a:prstGeom prst="rect">
            <a:avLst/>
          </a:prstGeom>
          <a:noFill/>
          <a:ln>
            <a:solidFill>
              <a:srgbClr val="FF0000"/>
            </a:solidFill>
          </a:ln>
        </p:spPr>
      </p:pic>
      <p:pic>
        <p:nvPicPr>
          <p:cNvPr id="13" name="Picture 12"/>
          <p:cNvPicPr>
            <a:picLocks noChangeAspect="1"/>
          </p:cNvPicPr>
          <p:nvPr/>
        </p:nvPicPr>
        <p:blipFill>
          <a:blip r:embed="rId7"/>
          <a:stretch>
            <a:fillRect/>
          </a:stretch>
        </p:blipFill>
        <p:spPr>
          <a:xfrm>
            <a:off x="6418052" y="4910822"/>
            <a:ext cx="2165086" cy="1627505"/>
          </a:xfrm>
          <a:prstGeom prst="rect">
            <a:avLst/>
          </a:prstGeom>
          <a:ln>
            <a:solidFill>
              <a:srgbClr val="FF0000"/>
            </a:solidFill>
          </a:ln>
        </p:spPr>
      </p:pic>
      <p:sp>
        <p:nvSpPr>
          <p:cNvPr id="14" name="Title 1"/>
          <p:cNvSpPr txBox="1">
            <a:spLocks/>
          </p:cNvSpPr>
          <p:nvPr/>
        </p:nvSpPr>
        <p:spPr>
          <a:xfrm>
            <a:off x="2771927" y="5183036"/>
            <a:ext cx="3646125" cy="98600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000" b="1" kern="1200">
                <a:solidFill>
                  <a:srgbClr val="47AE4C"/>
                </a:solidFill>
                <a:latin typeface="+mn-lt"/>
                <a:ea typeface="+mj-ea"/>
                <a:cs typeface="+mj-cs"/>
              </a:defRPr>
            </a:lvl1pPr>
          </a:lstStyle>
          <a:p>
            <a:pPr algn="ctr"/>
            <a:r>
              <a:rPr lang="en-US" dirty="0" smtClean="0"/>
              <a:t>Brick/ceramic Powder passing through #200 sieve</a:t>
            </a:r>
            <a:endParaRPr lang="en-US" dirty="0"/>
          </a:p>
        </p:txBody>
      </p:sp>
      <p:sp>
        <p:nvSpPr>
          <p:cNvPr id="15" name="Title 1"/>
          <p:cNvSpPr txBox="1">
            <a:spLocks/>
          </p:cNvSpPr>
          <p:nvPr/>
        </p:nvSpPr>
        <p:spPr>
          <a:xfrm>
            <a:off x="2907985" y="3546915"/>
            <a:ext cx="3646125" cy="986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47AE4C"/>
                </a:solidFill>
                <a:latin typeface="+mn-lt"/>
                <a:ea typeface="+mj-ea"/>
                <a:cs typeface="+mj-cs"/>
              </a:defRPr>
            </a:lvl1pPr>
          </a:lstStyle>
          <a:p>
            <a:pPr algn="ctr"/>
            <a:r>
              <a:rPr lang="en-US" sz="2400" dirty="0" smtClean="0"/>
              <a:t>Granular brick/ceramic waste after gridded by Rolls crasher  </a:t>
            </a:r>
            <a:endParaRPr lang="en-US" sz="2400" dirty="0"/>
          </a:p>
        </p:txBody>
      </p:sp>
      <p:sp>
        <p:nvSpPr>
          <p:cNvPr id="16" name="Title 1"/>
          <p:cNvSpPr txBox="1">
            <a:spLocks/>
          </p:cNvSpPr>
          <p:nvPr/>
        </p:nvSpPr>
        <p:spPr>
          <a:xfrm>
            <a:off x="2771927" y="2001248"/>
            <a:ext cx="3646125" cy="986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47AE4C"/>
                </a:solidFill>
                <a:latin typeface="+mn-lt"/>
                <a:ea typeface="+mj-ea"/>
                <a:cs typeface="+mj-cs"/>
              </a:defRPr>
            </a:lvl1pPr>
          </a:lstStyle>
          <a:p>
            <a:pPr algn="ctr"/>
            <a:r>
              <a:rPr lang="en-US" sz="2400" dirty="0" smtClean="0"/>
              <a:t>As received brick/ ceramic collected from C &amp; D debris site </a:t>
            </a:r>
            <a:endParaRPr lang="en-US" sz="2400" dirty="0"/>
          </a:p>
        </p:txBody>
      </p:sp>
      <p:sp>
        <p:nvSpPr>
          <p:cNvPr id="17" name="Down Arrow 16"/>
          <p:cNvSpPr/>
          <p:nvPr/>
        </p:nvSpPr>
        <p:spPr>
          <a:xfrm>
            <a:off x="4434833" y="2987250"/>
            <a:ext cx="592428" cy="559665"/>
          </a:xfrm>
          <a:prstGeom prst="downArrow">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445564" y="4569203"/>
            <a:ext cx="592428" cy="559665"/>
          </a:xfrm>
          <a:prstGeom prst="downArrow">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462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a:t>
            </a:fld>
            <a:endParaRPr lang="cs-CZ"/>
          </a:p>
        </p:txBody>
      </p:sp>
      <p:pic>
        <p:nvPicPr>
          <p:cNvPr id="1026" name="Picture 2" descr="Professor  Chao-Lung Hw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3" y="905694"/>
            <a:ext cx="3341881"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57600" y="1892084"/>
            <a:ext cx="5359400" cy="3508653"/>
          </a:xfrm>
          <a:prstGeom prst="rect">
            <a:avLst/>
          </a:prstGeom>
          <a:noFill/>
        </p:spPr>
        <p:txBody>
          <a:bodyPr wrap="square" rtlCol="0">
            <a:spAutoFit/>
          </a:bodyPr>
          <a:lstStyle/>
          <a:p>
            <a:pPr marL="274320" indent="-342900">
              <a:spcBef>
                <a:spcPts val="1200"/>
              </a:spcBef>
              <a:buFont typeface="Wingdings" panose="05000000000000000000" pitchFamily="2" charset="2"/>
              <a:buChar char="Ø"/>
            </a:pPr>
            <a:r>
              <a:rPr lang="en-US" sz="2400" dirty="0" smtClean="0"/>
              <a:t>University of Illinois at Urbana-Champaign, USA Ms. &amp; PhD.</a:t>
            </a:r>
            <a:r>
              <a:rPr lang="en-US" sz="2400" dirty="0"/>
              <a:t> </a:t>
            </a:r>
            <a:endParaRPr lang="en-US" sz="2400" dirty="0" smtClean="0"/>
          </a:p>
          <a:p>
            <a:pPr marL="274320" indent="-342900">
              <a:spcBef>
                <a:spcPts val="1200"/>
              </a:spcBef>
              <a:buFont typeface="Wingdings" panose="05000000000000000000" pitchFamily="2" charset="2"/>
              <a:buChar char="Ø"/>
            </a:pPr>
            <a:r>
              <a:rPr lang="en-US" sz="2400" dirty="0" smtClean="0"/>
              <a:t>Distinguished </a:t>
            </a:r>
            <a:r>
              <a:rPr lang="en-US" sz="2400" dirty="0"/>
              <a:t>Professor in National Taiwan University of Science and </a:t>
            </a:r>
            <a:r>
              <a:rPr lang="en-US" sz="2400" dirty="0" smtClean="0"/>
              <a:t>Technology</a:t>
            </a:r>
          </a:p>
          <a:p>
            <a:pPr marL="274320" indent="-342900">
              <a:spcBef>
                <a:spcPts val="1200"/>
              </a:spcBef>
              <a:buFont typeface="Wingdings" panose="05000000000000000000" pitchFamily="2" charset="2"/>
              <a:buChar char="Ø"/>
            </a:pPr>
            <a:r>
              <a:rPr lang="en-US" sz="2400" dirty="0" smtClean="0"/>
              <a:t>Director of SUS-CON Research Center, Taiwan Building Technology Center.</a:t>
            </a:r>
            <a:endParaRPr lang="en-US" sz="2400" dirty="0"/>
          </a:p>
          <a:p>
            <a:pPr marL="274320" indent="-342900">
              <a:spcBef>
                <a:spcPts val="1200"/>
              </a:spcBef>
              <a:buFont typeface="Wingdings" panose="05000000000000000000" pitchFamily="2" charset="2"/>
              <a:buChar char="Ø"/>
            </a:pPr>
            <a:endParaRPr lang="en-US" sz="2400" dirty="0"/>
          </a:p>
        </p:txBody>
      </p:sp>
      <p:sp>
        <p:nvSpPr>
          <p:cNvPr id="8" name="TextBox 7"/>
          <p:cNvSpPr txBox="1"/>
          <p:nvPr/>
        </p:nvSpPr>
        <p:spPr>
          <a:xfrm>
            <a:off x="3949700" y="905694"/>
            <a:ext cx="4943341" cy="584775"/>
          </a:xfrm>
          <a:prstGeom prst="rect">
            <a:avLst/>
          </a:prstGeom>
          <a:noFill/>
        </p:spPr>
        <p:txBody>
          <a:bodyPr wrap="none" rtlCol="0">
            <a:spAutoFit/>
          </a:bodyPr>
          <a:lstStyle/>
          <a:p>
            <a:r>
              <a:rPr lang="en-US" sz="3200" b="1" dirty="0" smtClean="0">
                <a:solidFill>
                  <a:schemeClr val="accent1">
                    <a:lumMod val="75000"/>
                  </a:schemeClr>
                </a:solidFill>
              </a:rPr>
              <a:t>Professor Chao-Lung Hwang</a:t>
            </a:r>
            <a:endParaRPr lang="en-US" sz="3200" b="1" dirty="0">
              <a:solidFill>
                <a:schemeClr val="accent1">
                  <a:lumMod val="75000"/>
                </a:schemeClr>
              </a:solidFill>
            </a:endParaRPr>
          </a:p>
        </p:txBody>
      </p:sp>
      <p:sp>
        <p:nvSpPr>
          <p:cNvPr id="9" name="TextBox 8"/>
          <p:cNvSpPr txBox="1"/>
          <p:nvPr/>
        </p:nvSpPr>
        <p:spPr>
          <a:xfrm>
            <a:off x="5258587" y="5181600"/>
            <a:ext cx="3733330" cy="923330"/>
          </a:xfrm>
          <a:prstGeom prst="rect">
            <a:avLst/>
          </a:prstGeom>
          <a:noFill/>
        </p:spPr>
        <p:txBody>
          <a:bodyPr wrap="none" rtlCol="0">
            <a:spAutoFit/>
          </a:bodyPr>
          <a:lstStyle/>
          <a:p>
            <a:r>
              <a:rPr lang="en-US" dirty="0" smtClean="0">
                <a:solidFill>
                  <a:srgbClr val="0070C0"/>
                </a:solidFill>
              </a:rPr>
              <a:t>Phone: (02) 27376575</a:t>
            </a:r>
          </a:p>
          <a:p>
            <a:r>
              <a:rPr lang="en-US" dirty="0" smtClean="0">
                <a:solidFill>
                  <a:srgbClr val="0070C0"/>
                </a:solidFill>
              </a:rPr>
              <a:t>Mobile: 0986604755</a:t>
            </a:r>
          </a:p>
          <a:p>
            <a:r>
              <a:rPr lang="en-US" dirty="0" smtClean="0">
                <a:solidFill>
                  <a:srgbClr val="0070C0"/>
                </a:solidFill>
              </a:rPr>
              <a:t>Email: Mikehwang@mail.ntust.edu.tw</a:t>
            </a:r>
            <a:endParaRPr lang="en-US" dirty="0">
              <a:solidFill>
                <a:srgbClr val="0070C0"/>
              </a:solidFill>
            </a:endParaRPr>
          </a:p>
        </p:txBody>
      </p:sp>
      <p:pic>
        <p:nvPicPr>
          <p:cNvPr id="11" name="Picture 10" descr="mpx_1454_1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4006270" y="5121047"/>
            <a:ext cx="1055731" cy="983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47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20</a:t>
            </a:fld>
            <a:endParaRPr lang="cs-CZ"/>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Paste production from brick and ceramic powder</a:t>
            </a:r>
            <a:endParaRPr lang="en-US" sz="3200" b="1" dirty="0"/>
          </a:p>
        </p:txBody>
      </p:sp>
      <p:sp>
        <p:nvSpPr>
          <p:cNvPr id="8" name="Rectangle 7"/>
          <p:cNvSpPr/>
          <p:nvPr/>
        </p:nvSpPr>
        <p:spPr>
          <a:xfrm>
            <a:off x="4647723" y="4740307"/>
            <a:ext cx="4422371" cy="13388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n-US" dirty="0" smtClean="0">
                <a:solidFill>
                  <a:srgbClr val="0000CC"/>
                </a:solidFill>
              </a:rPr>
              <a:t>Brick (or ceramic) powder content</a:t>
            </a:r>
            <a:r>
              <a:rPr lang="en-US" dirty="0" smtClean="0">
                <a:solidFill>
                  <a:srgbClr val="FF0000"/>
                </a:solidFill>
              </a:rPr>
              <a:t>: 60%</a:t>
            </a:r>
          </a:p>
          <a:p>
            <a:pPr marL="285750" indent="-285750" algn="just">
              <a:lnSpc>
                <a:spcPct val="150000"/>
              </a:lnSpc>
              <a:buFont typeface="Wingdings" panose="05000000000000000000" pitchFamily="2" charset="2"/>
              <a:buChar char="q"/>
            </a:pPr>
            <a:r>
              <a:rPr lang="en-US" dirty="0" smtClean="0">
                <a:solidFill>
                  <a:srgbClr val="0000CC"/>
                </a:solidFill>
              </a:rPr>
              <a:t>Total slag and fly ash content: 40% with changing of slag from 10%, 20% and 30%</a:t>
            </a:r>
            <a:endParaRPr lang="en-US" dirty="0">
              <a:solidFill>
                <a:srgbClr val="0000CC"/>
              </a:solidFill>
            </a:endParaRPr>
          </a:p>
        </p:txBody>
      </p:sp>
      <p:pic>
        <p:nvPicPr>
          <p:cNvPr id="9" name="Content Placeholder 4"/>
          <p:cNvPicPr>
            <a:picLocks/>
          </p:cNvPicPr>
          <p:nvPr/>
        </p:nvPicPr>
        <p:blipFill rotWithShape="1">
          <a:blip r:embed="rId2" cstate="hqprint">
            <a:lum contrast="20000"/>
            <a:extLst>
              <a:ext uri="{28A0092B-C50C-407E-A947-70E740481C1C}">
                <a14:useLocalDpi xmlns:a14="http://schemas.microsoft.com/office/drawing/2010/main" val="0"/>
              </a:ext>
            </a:extLst>
          </a:blip>
          <a:srcRect l="5859" t="6803" r="28516" b="22789"/>
          <a:stretch/>
        </p:blipFill>
        <p:spPr bwMode="auto">
          <a:xfrm>
            <a:off x="5923728" y="1950946"/>
            <a:ext cx="3196242" cy="2676304"/>
          </a:xfrm>
          <a:prstGeom prst="rect">
            <a:avLst/>
          </a:prstGeom>
          <a:noFill/>
          <a:ln>
            <a:noFill/>
          </a:ln>
          <a:extLst>
            <a:ext uri="{53640926-AAD7-44D8-BBD7-CCE9431645EC}">
              <a14:shadowObscured xmlns:a14="http://schemas.microsoft.com/office/drawing/2010/main"/>
            </a:ext>
          </a:extLst>
        </p:spPr>
      </p:pic>
      <p:pic>
        <p:nvPicPr>
          <p:cNvPr id="10" name="Picture 2" descr="https://scontent-tpe1-1.xx.fbcdn.net/v/t1.15752-9/71567446_2375947872518964_5322588983786471424_n.jpg?_nc_cat=109&amp;_nc_oc=AQm4Ef6G_zikPDo8jMhjNWeFF1Eo5B-2f1xLYlVdaPXi3Ehe0b78AU3teSZ2GeOFW_c&amp;_nc_ht=scontent-tpe1-1.xx&amp;oh=3784d8df5f1c9b778ccf1758097355b0&amp;oe=5E29AD99"/>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3205" y="1488372"/>
            <a:ext cx="3200400" cy="18007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https://scontent-tpe1-1.xx.fbcdn.net/v/t1.15752-9/71326593_477248836190380_1472104481700184064_n.jpg?_nc_cat=102&amp;_nc_oc=AQm53DC5JncczH5bpGRNxqOsXaFUq0lmD7TlZP-_Pjc_2rVMdWQqnhe5yH3q7BSXGMM&amp;_nc_ht=scontent-tpe1-1.xx&amp;oh=34b0b2846a74b2a32555fa81d0979d55&amp;oe=5E2EEA0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12" r="9394"/>
          <a:stretch/>
        </p:blipFill>
        <p:spPr bwMode="auto">
          <a:xfrm>
            <a:off x="115470" y="3294576"/>
            <a:ext cx="2177935" cy="1543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8" descr="https://scontent-tpe1-1.xx.fbcdn.net/v/t1.15752-9/71884067_2908320979195965_6224321628189229056_n.jpg?_nc_cat=106&amp;_nc_oc=AQmnWz4M4cSFEP-qDjNk9th9ur3JEP1vsii6tXd4PCcENMDnjNbvTEyZ4i-mYiWZ_48&amp;_nc_ht=scontent-tpe1-1.xx&amp;oh=96785068e2a1023a2c1629c7491cc940&amp;oe=5E2E867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48" b="32818"/>
          <a:stretch/>
        </p:blipFill>
        <p:spPr bwMode="auto">
          <a:xfrm>
            <a:off x="2556164" y="3289098"/>
            <a:ext cx="1828800" cy="1554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44484" y="5073550"/>
            <a:ext cx="3409520" cy="1479665"/>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Compressive strength of </a:t>
            </a:r>
            <a:r>
              <a:rPr lang="en-US" sz="2200" dirty="0">
                <a:solidFill>
                  <a:srgbClr val="0000CC"/>
                </a:solidFill>
              </a:rPr>
              <a:t>50-70 MPa is measured for </a:t>
            </a:r>
            <a:r>
              <a:rPr lang="en-US" sz="2200" b="1" dirty="0">
                <a:solidFill>
                  <a:srgbClr val="0000CC"/>
                </a:solidFill>
              </a:rPr>
              <a:t>brick powder </a:t>
            </a:r>
            <a:r>
              <a:rPr lang="en-US" sz="2200" dirty="0">
                <a:solidFill>
                  <a:schemeClr val="tx1"/>
                </a:solidFill>
              </a:rPr>
              <a:t>and</a:t>
            </a:r>
            <a:r>
              <a:rPr lang="en-US" sz="2200" dirty="0"/>
              <a:t> </a:t>
            </a:r>
            <a:r>
              <a:rPr lang="en-US" sz="2200" dirty="0">
                <a:solidFill>
                  <a:srgbClr val="FF0000"/>
                </a:solidFill>
              </a:rPr>
              <a:t>30-45 </a:t>
            </a:r>
            <a:r>
              <a:rPr lang="en-US" sz="2200" dirty="0" err="1">
                <a:solidFill>
                  <a:srgbClr val="FF0000"/>
                </a:solidFill>
              </a:rPr>
              <a:t>Mpa</a:t>
            </a:r>
            <a:r>
              <a:rPr lang="en-US" sz="2200" dirty="0">
                <a:solidFill>
                  <a:srgbClr val="FF0000"/>
                </a:solidFill>
              </a:rPr>
              <a:t> for </a:t>
            </a:r>
            <a:r>
              <a:rPr lang="en-US" sz="2200" b="1" dirty="0">
                <a:solidFill>
                  <a:srgbClr val="FF0000"/>
                </a:solidFill>
              </a:rPr>
              <a:t>ceramic powder</a:t>
            </a:r>
          </a:p>
        </p:txBody>
      </p:sp>
      <p:sp>
        <p:nvSpPr>
          <p:cNvPr id="14" name="Right Arrow 13"/>
          <p:cNvSpPr/>
          <p:nvPr/>
        </p:nvSpPr>
        <p:spPr>
          <a:xfrm>
            <a:off x="4558066" y="3542093"/>
            <a:ext cx="1183005" cy="432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Kết quả hình ảnh cho no cement carto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848" y="1782715"/>
            <a:ext cx="1765254" cy="1765254"/>
          </a:xfrm>
          <a:prstGeom prst="rect">
            <a:avLst/>
          </a:prstGeom>
          <a:noFill/>
          <a:extLst>
            <a:ext uri="{909E8E84-426E-40DD-AFC4-6F175D3DCCD1}">
              <a14:hiddenFill xmlns:a14="http://schemas.microsoft.com/office/drawing/2010/main">
                <a:solidFill>
                  <a:srgbClr val="FFFFFF"/>
                </a:solidFill>
              </a14:hiddenFill>
            </a:ext>
          </a:extLst>
        </p:spPr>
      </p:pic>
      <p:sp>
        <p:nvSpPr>
          <p:cNvPr id="16" name="Multiply 15"/>
          <p:cNvSpPr/>
          <p:nvPr/>
        </p:nvSpPr>
        <p:spPr>
          <a:xfrm>
            <a:off x="4076262" y="1488372"/>
            <a:ext cx="1933840" cy="10719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61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21</a:t>
            </a:fld>
            <a:endParaRPr lang="cs-CZ"/>
          </a:p>
        </p:txBody>
      </p:sp>
      <p:sp>
        <p:nvSpPr>
          <p:cNvPr id="7" name="Title 1"/>
          <p:cNvSpPr txBox="1">
            <a:spLocks/>
          </p:cNvSpPr>
          <p:nvPr/>
        </p:nvSpPr>
        <p:spPr>
          <a:xfrm>
            <a:off x="628650" y="365127"/>
            <a:ext cx="8324156" cy="9996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b="1" dirty="0" smtClean="0"/>
              <a:t>Mortar production from brick powder and ceramic sand</a:t>
            </a:r>
            <a:endParaRPr lang="en-US" b="1" dirty="0"/>
          </a:p>
        </p:txBody>
      </p:sp>
      <p:pic>
        <p:nvPicPr>
          <p:cNvPr id="8"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06" y="1561569"/>
            <a:ext cx="3279554" cy="2669609"/>
          </a:xfrm>
          <a:prstGeom prst="rect">
            <a:avLst/>
          </a:prstGeom>
        </p:spPr>
      </p:pic>
      <p:sp>
        <p:nvSpPr>
          <p:cNvPr id="9" name="Rectangle 8"/>
          <p:cNvSpPr/>
          <p:nvPr/>
        </p:nvSpPr>
        <p:spPr>
          <a:xfrm>
            <a:off x="157306" y="4322618"/>
            <a:ext cx="2660709" cy="1477328"/>
          </a:xfrm>
          <a:prstGeom prst="rect">
            <a:avLst/>
          </a:prstGeom>
          <a:ln w="28575">
            <a:solidFill>
              <a:srgbClr val="47AE4C"/>
            </a:solidFill>
          </a:ln>
        </p:spPr>
        <p:txBody>
          <a:bodyPr wrap="square">
            <a:spAutoFit/>
          </a:bodyPr>
          <a:lstStyle/>
          <a:p>
            <a:pPr marL="285750" indent="-285750">
              <a:buFont typeface="Wingdings" panose="05000000000000000000" pitchFamily="2" charset="2"/>
              <a:buChar char="q"/>
            </a:pPr>
            <a:r>
              <a:rPr lang="en-US" dirty="0" smtClean="0">
                <a:solidFill>
                  <a:srgbClr val="0000CC"/>
                </a:solidFill>
                <a:cs typeface="Times New Roman" panose="02020603050405020304" pitchFamily="18" charset="0"/>
              </a:rPr>
              <a:t>The GGBFS was used from 10-50% by weight of </a:t>
            </a:r>
            <a:r>
              <a:rPr lang="en-US" dirty="0">
                <a:solidFill>
                  <a:srgbClr val="0000CC"/>
                </a:solidFill>
                <a:cs typeface="Times New Roman" panose="02020603050405020304" pitchFamily="18" charset="0"/>
              </a:rPr>
              <a:t>brick powder </a:t>
            </a:r>
            <a:endParaRPr lang="en-US" dirty="0" smtClean="0">
              <a:solidFill>
                <a:srgbClr val="0000CC"/>
              </a:solidFill>
              <a:cs typeface="Times New Roman" panose="02020603050405020304" pitchFamily="18" charset="0"/>
            </a:endParaRPr>
          </a:p>
          <a:p>
            <a:pPr marL="285750" indent="-285750">
              <a:buFont typeface="Wingdings" panose="05000000000000000000" pitchFamily="2" charset="2"/>
              <a:buChar char="q"/>
            </a:pPr>
            <a:r>
              <a:rPr lang="en-US" dirty="0" smtClean="0">
                <a:solidFill>
                  <a:srgbClr val="0000CC"/>
                </a:solidFill>
                <a:cs typeface="Times New Roman" panose="02020603050405020304" pitchFamily="18" charset="0"/>
              </a:rPr>
              <a:t>Ceramic sand was used as fine aggregate</a:t>
            </a:r>
            <a:endParaRPr lang="en-US" dirty="0">
              <a:solidFill>
                <a:srgbClr val="0000CC"/>
              </a:solidFill>
            </a:endParaRPr>
          </a:p>
        </p:txBody>
      </p:sp>
      <p:pic>
        <p:nvPicPr>
          <p:cNvPr id="10" name="Picture 2" descr="https://scontent-tpe1-1.xx.fbcdn.net/v/t1.15752-9/72553385_2505878222991735_8207861800360738816_n.jpg?_nc_cat=104&amp;_nc_oc=AQlMSIjFrjmODBcSIwP0LG26B4zrXqH8OMGZz6i-DoNKgghdGEVosRWsXupMFl9OnRE&amp;_nc_ht=scontent-tpe1-1.xx&amp;oh=38f51514c14cc6b7b24c404a2c199547&amp;oe=5E254101"/>
          <p:cNvPicPr>
            <a:picLocks noChangeAspect="1" noChangeArrowheads="1"/>
          </p:cNvPicPr>
          <p:nvPr/>
        </p:nvPicPr>
        <p:blipFill rotWithShape="1">
          <a:blip r:embed="rId3">
            <a:extLst>
              <a:ext uri="{28A0092B-C50C-407E-A947-70E740481C1C}">
                <a14:useLocalDpi xmlns:a14="http://schemas.microsoft.com/office/drawing/2010/main" val="0"/>
              </a:ext>
            </a:extLst>
          </a:blip>
          <a:srcRect t="24577" b="19538"/>
          <a:stretch/>
        </p:blipFill>
        <p:spPr bwMode="auto">
          <a:xfrm>
            <a:off x="7093190" y="2949277"/>
            <a:ext cx="1710929" cy="1698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t="24063" b="7740"/>
          <a:stretch/>
        </p:blipFill>
        <p:spPr>
          <a:xfrm>
            <a:off x="7015856" y="1519649"/>
            <a:ext cx="1708821" cy="1553474"/>
          </a:xfrm>
          <a:prstGeom prst="ellipse">
            <a:avLst/>
          </a:prstGeom>
          <a:ln>
            <a:noFill/>
          </a:ln>
          <a:effectLst>
            <a:softEdge rad="112500"/>
          </a:effectLst>
        </p:spPr>
      </p:pic>
      <p:pic>
        <p:nvPicPr>
          <p:cNvPr id="12" name="Picture 4" descr="https://scontent-tpe1-1.xx.fbcdn.net/v/t1.15752-9/71682058_761590457613613_6086321855067586560_n.jpg?_nc_cat=106&amp;_nc_oc=AQkam35BL2IljeVnKjvY9GMepwXo91JkFbQT9zWBFvCRkwxvz_De442K5EotjXvWgjs&amp;_nc_ht=scontent-tpe1-1.xx&amp;oh=9d52a52788ab6d480adf221e9d6179ba&amp;oe=5E360F5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66" t="3183" r="11142" b="10558"/>
          <a:stretch/>
        </p:blipFill>
        <p:spPr bwMode="auto">
          <a:xfrm>
            <a:off x="3847705" y="1620498"/>
            <a:ext cx="2527069" cy="2369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Oval 12"/>
          <p:cNvSpPr/>
          <p:nvPr/>
        </p:nvSpPr>
        <p:spPr>
          <a:xfrm>
            <a:off x="4790728" y="4978614"/>
            <a:ext cx="3450821" cy="162986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1200"/>
              </a:spcBef>
            </a:pPr>
            <a:r>
              <a:rPr lang="en-US" dirty="0">
                <a:solidFill>
                  <a:schemeClr val="tx1"/>
                </a:solidFill>
                <a:cs typeface="Times New Roman" panose="02020603050405020304" pitchFamily="18" charset="0"/>
              </a:rPr>
              <a:t>Compressive strength ranges </a:t>
            </a:r>
            <a:r>
              <a:rPr lang="en-US" dirty="0">
                <a:solidFill>
                  <a:srgbClr val="FF0000"/>
                </a:solidFill>
                <a:cs typeface="Times New Roman" panose="02020603050405020304" pitchFamily="18" charset="0"/>
              </a:rPr>
              <a:t>24-93 </a:t>
            </a:r>
            <a:r>
              <a:rPr lang="en-US" dirty="0" err="1">
                <a:solidFill>
                  <a:srgbClr val="FF0000"/>
                </a:solidFill>
                <a:cs typeface="Times New Roman" panose="02020603050405020304" pitchFamily="18" charset="0"/>
              </a:rPr>
              <a:t>Mpa</a:t>
            </a:r>
            <a:r>
              <a:rPr lang="en-US" dirty="0">
                <a:solidFill>
                  <a:srgbClr val="FF0000"/>
                </a:solidFill>
                <a:cs typeface="Times New Roman" panose="02020603050405020304" pitchFamily="18" charset="0"/>
              </a:rPr>
              <a:t> with 90-50% brick </a:t>
            </a:r>
            <a:r>
              <a:rPr lang="en-US" dirty="0">
                <a:solidFill>
                  <a:schemeClr val="tx1"/>
                </a:solidFill>
                <a:cs typeface="Times New Roman" panose="02020603050405020304" pitchFamily="18" charset="0"/>
              </a:rPr>
              <a:t>powder content</a:t>
            </a:r>
          </a:p>
        </p:txBody>
      </p:sp>
      <p:sp>
        <p:nvSpPr>
          <p:cNvPr id="14" name="Down Arrow 13"/>
          <p:cNvSpPr/>
          <p:nvPr/>
        </p:nvSpPr>
        <p:spPr>
          <a:xfrm>
            <a:off x="5935287" y="4322618"/>
            <a:ext cx="1080655" cy="501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Kết quả hình ảnh cho khai thac da sou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509" y="4469564"/>
            <a:ext cx="2289524" cy="1717143"/>
          </a:xfrm>
          <a:prstGeom prst="rect">
            <a:avLst/>
          </a:prstGeom>
          <a:noFill/>
          <a:extLst>
            <a:ext uri="{909E8E84-426E-40DD-AFC4-6F175D3DCCD1}">
              <a14:hiddenFill xmlns:a14="http://schemas.microsoft.com/office/drawing/2010/main">
                <a:solidFill>
                  <a:srgbClr val="FFFFFF"/>
                </a:solidFill>
              </a14:hiddenFill>
            </a:ext>
          </a:extLst>
        </p:spPr>
      </p:pic>
      <p:sp>
        <p:nvSpPr>
          <p:cNvPr id="16" name="Multiply 15"/>
          <p:cNvSpPr/>
          <p:nvPr/>
        </p:nvSpPr>
        <p:spPr>
          <a:xfrm>
            <a:off x="3086134" y="5524044"/>
            <a:ext cx="2025106" cy="9253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053451" y="4386050"/>
            <a:ext cx="2413033" cy="461665"/>
          </a:xfrm>
          <a:prstGeom prst="rect">
            <a:avLst/>
          </a:prstGeom>
          <a:noFill/>
        </p:spPr>
        <p:txBody>
          <a:bodyPr wrap="none" rtlCol="0">
            <a:spAutoFit/>
          </a:bodyPr>
          <a:lstStyle/>
          <a:p>
            <a:r>
              <a:rPr lang="en-US" sz="2400" dirty="0" smtClean="0">
                <a:solidFill>
                  <a:srgbClr val="0000CC"/>
                </a:solidFill>
              </a:rPr>
              <a:t>Natural aggregate</a:t>
            </a:r>
            <a:endParaRPr lang="en-US" sz="2400" dirty="0">
              <a:solidFill>
                <a:srgbClr val="0000CC"/>
              </a:solidFill>
            </a:endParaRPr>
          </a:p>
        </p:txBody>
      </p:sp>
    </p:spTree>
    <p:extLst>
      <p:ext uri="{BB962C8B-B14F-4D97-AF65-F5344CB8AC3E}">
        <p14:creationId xmlns:p14="http://schemas.microsoft.com/office/powerpoint/2010/main" val="3202378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en-US" altLang="zh-TW" dirty="0">
                <a:effectLst>
                  <a:outerShdw blurRad="38100" dist="38100" dir="2700000" algn="tl">
                    <a:srgbClr val="808080"/>
                  </a:outerShdw>
                </a:effectLst>
                <a:ea typeface="華康中圓體(P)" pitchFamily="34" charset="-120"/>
              </a:rPr>
              <a:t>NTUST-3 (CLSM)</a:t>
            </a:r>
          </a:p>
        </p:txBody>
      </p:sp>
      <p:sp>
        <p:nvSpPr>
          <p:cNvPr id="3" name="Sous-titre 2"/>
          <p:cNvSpPr>
            <a:spLocks noGrp="1"/>
          </p:cNvSpPr>
          <p:nvPr>
            <p:ph type="subTitle" idx="1"/>
          </p:nvPr>
        </p:nvSpPr>
        <p:spPr>
          <a:xfrm>
            <a:off x="108064" y="5068539"/>
            <a:ext cx="8961120" cy="491640"/>
          </a:xfrm>
        </p:spPr>
        <p:txBody>
          <a:bodyPr>
            <a:noAutofit/>
          </a:bodyPr>
          <a:lstStyle/>
          <a:p>
            <a:r>
              <a:rPr lang="en-US" altLang="zh-TW" dirty="0">
                <a:effectLst>
                  <a:outerShdw blurRad="38100" dist="38100" dir="2700000" algn="tl">
                    <a:srgbClr val="808080"/>
                  </a:outerShdw>
                </a:effectLst>
                <a:ea typeface="華康中圓體(P)" pitchFamily="34" charset="-120"/>
              </a:rPr>
              <a:t>Performance Characteristic of Controlled Low Strength Material (CLSM) Incorporating Construction Waste Applied to Highway Engineering</a:t>
            </a:r>
            <a:endParaRPr lang="fr-FR" dirty="0"/>
          </a:p>
        </p:txBody>
      </p:sp>
    </p:spTree>
    <p:extLst>
      <p:ext uri="{BB962C8B-B14F-4D97-AF65-F5344CB8AC3E}">
        <p14:creationId xmlns:p14="http://schemas.microsoft.com/office/powerpoint/2010/main" val="3751250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23</a:t>
            </a:fld>
            <a:endParaRPr lang="cs-CZ"/>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Overview of CLSM </a:t>
            </a:r>
            <a:endParaRPr lang="en-US" sz="4000" b="1" dirty="0"/>
          </a:p>
        </p:txBody>
      </p:sp>
      <p:sp>
        <p:nvSpPr>
          <p:cNvPr id="8" name="Content Placeholder 2"/>
          <p:cNvSpPr txBox="1">
            <a:spLocks/>
          </p:cNvSpPr>
          <p:nvPr/>
        </p:nvSpPr>
        <p:spPr>
          <a:xfrm>
            <a:off x="5943600" y="5276395"/>
            <a:ext cx="3350029" cy="1466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solidFill>
                  <a:srgbClr val="0000CC"/>
                </a:solidFill>
              </a:rPr>
              <a:t>Reuse the construction demolish waste as aggregate for CLSM </a:t>
            </a:r>
          </a:p>
          <a:p>
            <a:r>
              <a:rPr lang="en-US" sz="1800" dirty="0" smtClean="0">
                <a:solidFill>
                  <a:srgbClr val="0000CC"/>
                </a:solidFill>
              </a:rPr>
              <a:t>Require high </a:t>
            </a:r>
            <a:r>
              <a:rPr lang="en-US" sz="1800" dirty="0" err="1" smtClean="0">
                <a:solidFill>
                  <a:srgbClr val="0000CC"/>
                </a:solidFill>
              </a:rPr>
              <a:t>flowability</a:t>
            </a:r>
            <a:r>
              <a:rPr lang="en-US" sz="1800" dirty="0" smtClean="0">
                <a:solidFill>
                  <a:srgbClr val="0000CC"/>
                </a:solidFill>
              </a:rPr>
              <a:t> and low compressive strength</a:t>
            </a:r>
          </a:p>
        </p:txBody>
      </p:sp>
      <p:pic>
        <p:nvPicPr>
          <p:cNvPr id="9" name="Picture 2" descr="Kết quả hình ảnh cho by-product cartoon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44" y="3532891"/>
            <a:ext cx="1828800"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Kết quả hình ảnh cho construction demolished waste cartoo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 y="5012541"/>
            <a:ext cx="2743200" cy="1596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6" descr="Kết quả hình ảnh cho thinking cartoon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289" y="3751850"/>
            <a:ext cx="3056256" cy="2244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Kết quả hình ảnh cho construction demosl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44" y="1690689"/>
            <a:ext cx="2743200" cy="1757856"/>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2144684" y="3981796"/>
            <a:ext cx="861406" cy="49045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descr="Kết quả hình ảnh cho sustainable development goal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1909474"/>
            <a:ext cx="2743200" cy="1623417"/>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5943600" y="3707476"/>
            <a:ext cx="407324" cy="98921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7-Point Star 15"/>
          <p:cNvSpPr/>
          <p:nvPr/>
        </p:nvSpPr>
        <p:spPr>
          <a:xfrm>
            <a:off x="6350924" y="4472247"/>
            <a:ext cx="2734887" cy="941302"/>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CC"/>
                </a:solidFill>
              </a:rPr>
              <a:t>CLSM</a:t>
            </a:r>
            <a:endParaRPr lang="en-US" sz="3600" dirty="0">
              <a:solidFill>
                <a:srgbClr val="0000CC"/>
              </a:solidFill>
            </a:endParaRPr>
          </a:p>
        </p:txBody>
      </p:sp>
      <p:pic>
        <p:nvPicPr>
          <p:cNvPr id="17" name="Picture 4" descr="HÃ¬nh áº£nh cÃ³ liÃªn qua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15455"/>
          <a:stretch/>
        </p:blipFill>
        <p:spPr bwMode="auto">
          <a:xfrm>
            <a:off x="6493798" y="1455660"/>
            <a:ext cx="2449137" cy="16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028950" y="3484338"/>
            <a:ext cx="2751456" cy="461665"/>
          </a:xfrm>
          <a:prstGeom prst="rect">
            <a:avLst/>
          </a:prstGeom>
          <a:noFill/>
        </p:spPr>
        <p:txBody>
          <a:bodyPr wrap="square" rtlCol="0">
            <a:spAutoFit/>
          </a:bodyPr>
          <a:lstStyle/>
          <a:p>
            <a:r>
              <a:rPr lang="en-US" sz="2400" dirty="0" smtClean="0">
                <a:latin typeface="Bauhaus 93" panose="04030905020B02020C02" pitchFamily="82" charset="0"/>
              </a:rPr>
              <a:t>No useless material</a:t>
            </a:r>
            <a:endParaRPr lang="en-US" sz="2400" dirty="0">
              <a:latin typeface="Bauhaus 93" panose="04030905020B02020C02" pitchFamily="82" charset="0"/>
            </a:endParaRPr>
          </a:p>
        </p:txBody>
      </p:sp>
      <p:pic>
        <p:nvPicPr>
          <p:cNvPr id="19" name="Picture 18"/>
          <p:cNvPicPr>
            <a:picLocks noChangeAspect="1"/>
          </p:cNvPicPr>
          <p:nvPr/>
        </p:nvPicPr>
        <p:blipFill>
          <a:blip r:embed="rId8"/>
          <a:stretch>
            <a:fillRect/>
          </a:stretch>
        </p:blipFill>
        <p:spPr>
          <a:xfrm>
            <a:off x="6350924" y="2908130"/>
            <a:ext cx="2633752" cy="1806753"/>
          </a:xfrm>
          <a:prstGeom prst="rect">
            <a:avLst/>
          </a:prstGeom>
        </p:spPr>
      </p:pic>
    </p:spTree>
    <p:extLst>
      <p:ext uri="{BB962C8B-B14F-4D97-AF65-F5344CB8AC3E}">
        <p14:creationId xmlns:p14="http://schemas.microsoft.com/office/powerpoint/2010/main" val="2276888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24</a:t>
            </a:fld>
            <a:endParaRPr lang="cs-CZ"/>
          </a:p>
        </p:txBody>
      </p:sp>
      <p:sp>
        <p:nvSpPr>
          <p:cNvPr id="7" name="Title 1"/>
          <p:cNvSpPr txBox="1">
            <a:spLocks/>
          </p:cNvSpPr>
          <p:nvPr/>
        </p:nvSpPr>
        <p:spPr>
          <a:xfrm>
            <a:off x="628650" y="12803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Slump flow and tube flow of CLSM</a:t>
            </a:r>
            <a:endParaRPr lang="en-US" sz="4000" b="1" dirty="0"/>
          </a:p>
        </p:txBody>
      </p:sp>
      <p:pic>
        <p:nvPicPr>
          <p:cNvPr id="8" name="圖片 31" descr="IMG_8575"/>
          <p:cNvPicPr/>
          <p:nvPr/>
        </p:nvPicPr>
        <p:blipFill rotWithShape="1">
          <a:blip r:embed="rId2" cstate="print">
            <a:extLst>
              <a:ext uri="{28A0092B-C50C-407E-A947-70E740481C1C}">
                <a14:useLocalDpi xmlns:a14="http://schemas.microsoft.com/office/drawing/2010/main" val="0"/>
              </a:ext>
            </a:extLst>
          </a:blip>
          <a:srcRect t="8559" b="11829"/>
          <a:stretch/>
        </p:blipFill>
        <p:spPr bwMode="auto">
          <a:xfrm>
            <a:off x="0" y="1803042"/>
            <a:ext cx="3123026" cy="3206840"/>
          </a:xfrm>
          <a:prstGeom prst="rect">
            <a:avLst/>
          </a:prstGeom>
          <a:noFill/>
          <a:ln>
            <a:noFill/>
          </a:ln>
        </p:spPr>
      </p:pic>
      <p:pic>
        <p:nvPicPr>
          <p:cNvPr id="9" name="圖片 30" descr="IMG_8574"/>
          <p:cNvPicPr/>
          <p:nvPr/>
        </p:nvPicPr>
        <p:blipFill rotWithShape="1">
          <a:blip r:embed="rId3" cstate="print">
            <a:extLst>
              <a:ext uri="{28A0092B-C50C-407E-A947-70E740481C1C}">
                <a14:useLocalDpi xmlns:a14="http://schemas.microsoft.com/office/drawing/2010/main" val="0"/>
              </a:ext>
            </a:extLst>
          </a:blip>
          <a:srcRect t="8073" b="11531"/>
          <a:stretch/>
        </p:blipFill>
        <p:spPr bwMode="auto">
          <a:xfrm>
            <a:off x="3210009" y="1803042"/>
            <a:ext cx="2723982" cy="3232597"/>
          </a:xfrm>
          <a:prstGeom prst="rect">
            <a:avLst/>
          </a:prstGeom>
          <a:noFill/>
          <a:ln>
            <a:noFill/>
          </a:ln>
        </p:spPr>
      </p:pic>
      <p:sp>
        <p:nvSpPr>
          <p:cNvPr id="10" name="TextBox 9"/>
          <p:cNvSpPr txBox="1"/>
          <p:nvPr/>
        </p:nvSpPr>
        <p:spPr>
          <a:xfrm>
            <a:off x="443919" y="1385751"/>
            <a:ext cx="1963166" cy="430887"/>
          </a:xfrm>
          <a:prstGeom prst="rect">
            <a:avLst/>
          </a:prstGeom>
          <a:solidFill>
            <a:srgbClr val="47AE4C"/>
          </a:solidFill>
        </p:spPr>
        <p:txBody>
          <a:bodyPr wrap="none" rtlCol="0">
            <a:spAutoFit/>
          </a:bodyPr>
          <a:lstStyle/>
          <a:p>
            <a:r>
              <a:rPr lang="en-US" sz="2200" dirty="0" smtClean="0"/>
              <a:t>Slump flow test</a:t>
            </a:r>
            <a:endParaRPr lang="en-US" sz="2200" dirty="0"/>
          </a:p>
        </p:txBody>
      </p:sp>
      <p:sp>
        <p:nvSpPr>
          <p:cNvPr id="11" name="TextBox 10"/>
          <p:cNvSpPr txBox="1"/>
          <p:nvPr/>
        </p:nvSpPr>
        <p:spPr>
          <a:xfrm>
            <a:off x="3751679" y="1411808"/>
            <a:ext cx="1804597" cy="430887"/>
          </a:xfrm>
          <a:prstGeom prst="rect">
            <a:avLst/>
          </a:prstGeom>
          <a:solidFill>
            <a:srgbClr val="47AE4C"/>
          </a:solidFill>
        </p:spPr>
        <p:txBody>
          <a:bodyPr wrap="none" rtlCol="0">
            <a:spAutoFit/>
          </a:bodyPr>
          <a:lstStyle/>
          <a:p>
            <a:r>
              <a:rPr lang="en-US" sz="2200" dirty="0" smtClean="0"/>
              <a:t>Tube flow test</a:t>
            </a:r>
            <a:endParaRPr lang="en-US" sz="2200" dirty="0"/>
          </a:p>
        </p:txBody>
      </p:sp>
      <p:graphicFrame>
        <p:nvGraphicFramePr>
          <p:cNvPr id="12" name="Table 11"/>
          <p:cNvGraphicFramePr>
            <a:graphicFrameLocks noGrp="1"/>
          </p:cNvGraphicFramePr>
          <p:nvPr>
            <p:extLst>
              <p:ext uri="{D42A27DB-BD31-4B8C-83A1-F6EECF244321}">
                <p14:modId xmlns:p14="http://schemas.microsoft.com/office/powerpoint/2010/main" val="3220575548"/>
              </p:ext>
            </p:extLst>
          </p:nvPr>
        </p:nvGraphicFramePr>
        <p:xfrm>
          <a:off x="5972528" y="1627251"/>
          <a:ext cx="3171471" cy="2743200"/>
        </p:xfrm>
        <a:graphic>
          <a:graphicData uri="http://schemas.openxmlformats.org/drawingml/2006/table">
            <a:tbl>
              <a:tblPr firstRow="1" bandRow="1">
                <a:tableStyleId>{5C22544A-7EE6-4342-B048-85BDC9FD1C3A}</a:tableStyleId>
              </a:tblPr>
              <a:tblGrid>
                <a:gridCol w="1057157">
                  <a:extLst>
                    <a:ext uri="{9D8B030D-6E8A-4147-A177-3AD203B41FA5}">
                      <a16:colId xmlns:a16="http://schemas.microsoft.com/office/drawing/2014/main" xmlns="" val="20000"/>
                    </a:ext>
                  </a:extLst>
                </a:gridCol>
                <a:gridCol w="1057157">
                  <a:extLst>
                    <a:ext uri="{9D8B030D-6E8A-4147-A177-3AD203B41FA5}">
                      <a16:colId xmlns:a16="http://schemas.microsoft.com/office/drawing/2014/main" xmlns="" val="20001"/>
                    </a:ext>
                  </a:extLst>
                </a:gridCol>
                <a:gridCol w="1057157">
                  <a:extLst>
                    <a:ext uri="{9D8B030D-6E8A-4147-A177-3AD203B41FA5}">
                      <a16:colId xmlns:a16="http://schemas.microsoft.com/office/drawing/2014/main" xmlns="" val="20002"/>
                    </a:ext>
                  </a:extLst>
                </a:gridCol>
              </a:tblGrid>
              <a:tr h="370840">
                <a:tc>
                  <a:txBody>
                    <a:bodyPr/>
                    <a:lstStyle/>
                    <a:p>
                      <a:r>
                        <a:rPr lang="en-US" dirty="0" smtClean="0"/>
                        <a:t>CDW content (%)</a:t>
                      </a:r>
                      <a:endParaRPr lang="en-US" dirty="0"/>
                    </a:p>
                  </a:txBody>
                  <a:tcPr/>
                </a:tc>
                <a:tc>
                  <a:txBody>
                    <a:bodyPr/>
                    <a:lstStyle/>
                    <a:p>
                      <a:r>
                        <a:rPr lang="en-US" dirty="0" smtClean="0"/>
                        <a:t>Slump flow (mm)</a:t>
                      </a:r>
                      <a:endParaRPr lang="en-US" dirty="0"/>
                    </a:p>
                  </a:txBody>
                  <a:tcPr/>
                </a:tc>
                <a:tc>
                  <a:txBody>
                    <a:bodyPr/>
                    <a:lstStyle/>
                    <a:p>
                      <a:r>
                        <a:rPr lang="en-US" dirty="0" smtClean="0"/>
                        <a:t>Tube flow (mm)</a:t>
                      </a:r>
                      <a:endParaRPr lang="en-US" dirty="0"/>
                    </a:p>
                  </a:txBody>
                  <a:tcPr/>
                </a:tc>
                <a:extLst>
                  <a:ext uri="{0D108BD9-81ED-4DB2-BD59-A6C34878D82A}">
                    <a16:rowId xmlns:a16="http://schemas.microsoft.com/office/drawing/2014/main" xmlns="" val="10000"/>
                  </a:ext>
                </a:extLst>
              </a:tr>
              <a:tr h="370840">
                <a:tc>
                  <a:txBody>
                    <a:bodyPr/>
                    <a:lstStyle/>
                    <a:p>
                      <a:r>
                        <a:rPr lang="en-US" sz="2400" dirty="0" smtClean="0"/>
                        <a:t>0</a:t>
                      </a:r>
                    </a:p>
                  </a:txBody>
                  <a:tcPr/>
                </a:tc>
                <a:tc>
                  <a:txBody>
                    <a:bodyPr/>
                    <a:lstStyle/>
                    <a:p>
                      <a:r>
                        <a:rPr lang="en-US" sz="2400" dirty="0" smtClean="0"/>
                        <a:t>600</a:t>
                      </a:r>
                      <a:endParaRPr lang="en-US" sz="2400" dirty="0"/>
                    </a:p>
                  </a:txBody>
                  <a:tcPr/>
                </a:tc>
                <a:tc>
                  <a:txBody>
                    <a:bodyPr/>
                    <a:lstStyle/>
                    <a:p>
                      <a:r>
                        <a:rPr lang="en-US" sz="2400" dirty="0" smtClean="0"/>
                        <a:t>240</a:t>
                      </a:r>
                      <a:endParaRPr lang="en-US" sz="2400" dirty="0"/>
                    </a:p>
                  </a:txBody>
                  <a:tcPr/>
                </a:tc>
                <a:extLst>
                  <a:ext uri="{0D108BD9-81ED-4DB2-BD59-A6C34878D82A}">
                    <a16:rowId xmlns:a16="http://schemas.microsoft.com/office/drawing/2014/main" xmlns="" val="10001"/>
                  </a:ext>
                </a:extLst>
              </a:tr>
              <a:tr h="370840">
                <a:tc>
                  <a:txBody>
                    <a:bodyPr/>
                    <a:lstStyle/>
                    <a:p>
                      <a:r>
                        <a:rPr lang="en-US" sz="2400" dirty="0" smtClean="0"/>
                        <a:t>33</a:t>
                      </a:r>
                      <a:endParaRPr lang="en-US" sz="2400" dirty="0"/>
                    </a:p>
                  </a:txBody>
                  <a:tcPr/>
                </a:tc>
                <a:tc>
                  <a:txBody>
                    <a:bodyPr/>
                    <a:lstStyle/>
                    <a:p>
                      <a:r>
                        <a:rPr lang="en-US" sz="2400" dirty="0" smtClean="0"/>
                        <a:t>550</a:t>
                      </a:r>
                      <a:endParaRPr lang="en-US" sz="2400" dirty="0"/>
                    </a:p>
                  </a:txBody>
                  <a:tcPr/>
                </a:tc>
                <a:tc>
                  <a:txBody>
                    <a:bodyPr/>
                    <a:lstStyle/>
                    <a:p>
                      <a:r>
                        <a:rPr lang="en-US" sz="2400" dirty="0" smtClean="0"/>
                        <a:t>200</a:t>
                      </a:r>
                      <a:endParaRPr lang="en-US" sz="2400" dirty="0"/>
                    </a:p>
                  </a:txBody>
                  <a:tcPr/>
                </a:tc>
                <a:extLst>
                  <a:ext uri="{0D108BD9-81ED-4DB2-BD59-A6C34878D82A}">
                    <a16:rowId xmlns:a16="http://schemas.microsoft.com/office/drawing/2014/main" xmlns="" val="10002"/>
                  </a:ext>
                </a:extLst>
              </a:tr>
              <a:tr h="370840">
                <a:tc>
                  <a:txBody>
                    <a:bodyPr/>
                    <a:lstStyle/>
                    <a:p>
                      <a:r>
                        <a:rPr lang="en-US" sz="2400" dirty="0" smtClean="0"/>
                        <a:t>66</a:t>
                      </a:r>
                      <a:endParaRPr lang="en-US" sz="2400" dirty="0"/>
                    </a:p>
                  </a:txBody>
                  <a:tcPr/>
                </a:tc>
                <a:tc>
                  <a:txBody>
                    <a:bodyPr/>
                    <a:lstStyle/>
                    <a:p>
                      <a:r>
                        <a:rPr lang="en-US" sz="2400" dirty="0" smtClean="0"/>
                        <a:t>455</a:t>
                      </a:r>
                      <a:endParaRPr lang="en-US" sz="2400" dirty="0"/>
                    </a:p>
                  </a:txBody>
                  <a:tcPr/>
                </a:tc>
                <a:tc>
                  <a:txBody>
                    <a:bodyPr/>
                    <a:lstStyle/>
                    <a:p>
                      <a:r>
                        <a:rPr lang="en-US" sz="2400" dirty="0" smtClean="0"/>
                        <a:t>190</a:t>
                      </a:r>
                      <a:endParaRPr lang="en-US" sz="2400" dirty="0"/>
                    </a:p>
                  </a:txBody>
                  <a:tcPr/>
                </a:tc>
                <a:extLst>
                  <a:ext uri="{0D108BD9-81ED-4DB2-BD59-A6C34878D82A}">
                    <a16:rowId xmlns:a16="http://schemas.microsoft.com/office/drawing/2014/main" xmlns="" val="10003"/>
                  </a:ext>
                </a:extLst>
              </a:tr>
              <a:tr h="370840">
                <a:tc>
                  <a:txBody>
                    <a:bodyPr/>
                    <a:lstStyle/>
                    <a:p>
                      <a:r>
                        <a:rPr lang="en-US" sz="2400" dirty="0" smtClean="0"/>
                        <a:t>100</a:t>
                      </a:r>
                      <a:endParaRPr lang="en-US" sz="2400" dirty="0"/>
                    </a:p>
                  </a:txBody>
                  <a:tcPr/>
                </a:tc>
                <a:tc>
                  <a:txBody>
                    <a:bodyPr/>
                    <a:lstStyle/>
                    <a:p>
                      <a:r>
                        <a:rPr lang="en-US" sz="2400" dirty="0" smtClean="0"/>
                        <a:t>385</a:t>
                      </a:r>
                      <a:endParaRPr lang="en-US" sz="2400" dirty="0"/>
                    </a:p>
                  </a:txBody>
                  <a:tcPr/>
                </a:tc>
                <a:tc>
                  <a:txBody>
                    <a:bodyPr/>
                    <a:lstStyle/>
                    <a:p>
                      <a:r>
                        <a:rPr lang="en-US" sz="2400" dirty="0" smtClean="0"/>
                        <a:t>130</a:t>
                      </a:r>
                      <a:endParaRPr lang="en-US" sz="2400" dirty="0"/>
                    </a:p>
                  </a:txBody>
                  <a:tcPr/>
                </a:tc>
                <a:extLst>
                  <a:ext uri="{0D108BD9-81ED-4DB2-BD59-A6C34878D82A}">
                    <a16:rowId xmlns:a16="http://schemas.microsoft.com/office/drawing/2014/main" xmlns="" val="10004"/>
                  </a:ext>
                </a:extLst>
              </a:tr>
            </a:tbl>
          </a:graphicData>
        </a:graphic>
      </p:graphicFrame>
      <p:sp>
        <p:nvSpPr>
          <p:cNvPr id="13" name="TextBox 12"/>
          <p:cNvSpPr txBox="1"/>
          <p:nvPr/>
        </p:nvSpPr>
        <p:spPr>
          <a:xfrm>
            <a:off x="167425" y="5434885"/>
            <a:ext cx="7778668" cy="830997"/>
          </a:xfrm>
          <a:prstGeom prst="rect">
            <a:avLst/>
          </a:prstGeom>
          <a:noFill/>
        </p:spPr>
        <p:txBody>
          <a:bodyPr wrap="none" rtlCol="0">
            <a:spAutoFit/>
          </a:bodyPr>
          <a:lstStyle/>
          <a:p>
            <a:r>
              <a:rPr lang="en-US" sz="2400" dirty="0" smtClean="0"/>
              <a:t>Higher CDW content </a:t>
            </a:r>
            <a:r>
              <a:rPr lang="en-US" sz="2400" dirty="0" smtClean="0">
                <a:sym typeface="Wingdings" panose="05000000000000000000" pitchFamily="2" charset="2"/>
              </a:rPr>
              <a:t> reduce the slump flow and tube flow</a:t>
            </a:r>
          </a:p>
          <a:p>
            <a:endParaRPr lang="en-US" sz="2400" dirty="0"/>
          </a:p>
        </p:txBody>
      </p:sp>
      <p:cxnSp>
        <p:nvCxnSpPr>
          <p:cNvPr id="14" name="Straight Arrow Connector 13"/>
          <p:cNvCxnSpPr/>
          <p:nvPr/>
        </p:nvCxnSpPr>
        <p:spPr>
          <a:xfrm>
            <a:off x="7920507" y="2672366"/>
            <a:ext cx="12879" cy="14681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7030864" y="3051380"/>
            <a:ext cx="1435714" cy="430887"/>
          </a:xfrm>
          <a:prstGeom prst="rect">
            <a:avLst/>
          </a:prstGeom>
          <a:noFill/>
        </p:spPr>
        <p:txBody>
          <a:bodyPr wrap="none" rtlCol="0">
            <a:spAutoFit/>
          </a:bodyPr>
          <a:lstStyle/>
          <a:p>
            <a:r>
              <a:rPr lang="en-US" sz="2200" b="1" dirty="0" smtClean="0">
                <a:solidFill>
                  <a:srgbClr val="FF0000"/>
                </a:solidFill>
              </a:rPr>
              <a:t>Reduction </a:t>
            </a:r>
            <a:endParaRPr lang="en-US" sz="2200" b="1" dirty="0">
              <a:solidFill>
                <a:srgbClr val="FF0000"/>
              </a:solidFill>
            </a:endParaRPr>
          </a:p>
        </p:txBody>
      </p:sp>
    </p:spTree>
    <p:extLst>
      <p:ext uri="{BB962C8B-B14F-4D97-AF65-F5344CB8AC3E}">
        <p14:creationId xmlns:p14="http://schemas.microsoft.com/office/powerpoint/2010/main" val="539817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25</a:t>
            </a:fld>
            <a:endParaRPr lang="cs-CZ"/>
          </a:p>
        </p:txBody>
      </p:sp>
      <p:sp>
        <p:nvSpPr>
          <p:cNvPr id="7" name="Title 1"/>
          <p:cNvSpPr txBox="1">
            <a:spLocks/>
          </p:cNvSpPr>
          <p:nvPr/>
        </p:nvSpPr>
        <p:spPr>
          <a:xfrm>
            <a:off x="628650" y="365126"/>
            <a:ext cx="7886700" cy="998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Using the CDW to produce CLSM</a:t>
            </a:r>
            <a:endParaRPr lang="en-US" sz="4000" b="1" dirty="0"/>
          </a:p>
        </p:txBody>
      </p:sp>
      <p:pic>
        <p:nvPicPr>
          <p:cNvPr id="8" name="圖片 292"/>
          <p:cNvPicPr/>
          <p:nvPr/>
        </p:nvPicPr>
        <p:blipFill>
          <a:blip r:embed="rId2">
            <a:extLst>
              <a:ext uri="{28A0092B-C50C-407E-A947-70E740481C1C}">
                <a14:useLocalDpi xmlns:a14="http://schemas.microsoft.com/office/drawing/2010/main" val="0"/>
              </a:ext>
            </a:extLst>
          </a:blip>
          <a:srcRect l="1173" r="4675"/>
          <a:stretch>
            <a:fillRect/>
          </a:stretch>
        </p:blipFill>
        <p:spPr bwMode="auto">
          <a:xfrm>
            <a:off x="0" y="1471343"/>
            <a:ext cx="4456091" cy="3699456"/>
          </a:xfrm>
          <a:prstGeom prst="rect">
            <a:avLst/>
          </a:prstGeom>
          <a:noFill/>
          <a:ln>
            <a:noFill/>
          </a:ln>
        </p:spPr>
      </p:pic>
      <p:sp>
        <p:nvSpPr>
          <p:cNvPr id="9" name="TextBox 8"/>
          <p:cNvSpPr txBox="1"/>
          <p:nvPr/>
        </p:nvSpPr>
        <p:spPr>
          <a:xfrm>
            <a:off x="3012052" y="3276600"/>
            <a:ext cx="1431161" cy="369332"/>
          </a:xfrm>
          <a:prstGeom prst="rect">
            <a:avLst/>
          </a:prstGeom>
          <a:solidFill>
            <a:srgbClr val="FFFF00"/>
          </a:solidFill>
        </p:spPr>
        <p:txBody>
          <a:bodyPr wrap="none" rtlCol="0">
            <a:spAutoFit/>
          </a:bodyPr>
          <a:lstStyle/>
          <a:p>
            <a:r>
              <a:rPr lang="en-US" dirty="0" smtClean="0"/>
              <a:t>CDW content</a:t>
            </a:r>
            <a:endParaRPr lang="en-US" dirty="0"/>
          </a:p>
        </p:txBody>
      </p:sp>
      <p:sp>
        <p:nvSpPr>
          <p:cNvPr id="10" name="TextBox 9"/>
          <p:cNvSpPr txBox="1"/>
          <p:nvPr/>
        </p:nvSpPr>
        <p:spPr>
          <a:xfrm>
            <a:off x="7663470" y="3269555"/>
            <a:ext cx="1431161" cy="369332"/>
          </a:xfrm>
          <a:prstGeom prst="rect">
            <a:avLst/>
          </a:prstGeom>
          <a:solidFill>
            <a:srgbClr val="FFFF00"/>
          </a:solidFill>
        </p:spPr>
        <p:txBody>
          <a:bodyPr wrap="none" rtlCol="0">
            <a:spAutoFit/>
          </a:bodyPr>
          <a:lstStyle/>
          <a:p>
            <a:r>
              <a:rPr lang="en-US" dirty="0" smtClean="0"/>
              <a:t>CDW content</a:t>
            </a:r>
            <a:endParaRPr lang="en-US" dirty="0"/>
          </a:p>
        </p:txBody>
      </p:sp>
      <p:sp>
        <p:nvSpPr>
          <p:cNvPr id="11" name="TextBox 10"/>
          <p:cNvSpPr txBox="1"/>
          <p:nvPr/>
        </p:nvSpPr>
        <p:spPr>
          <a:xfrm>
            <a:off x="404479" y="5175697"/>
            <a:ext cx="8077468" cy="1200329"/>
          </a:xfrm>
          <a:prstGeom prst="rect">
            <a:avLst/>
          </a:prstGeom>
          <a:noFill/>
        </p:spPr>
        <p:txBody>
          <a:bodyPr wrap="square" rtlCol="0">
            <a:spAutoFit/>
          </a:bodyPr>
          <a:lstStyle/>
          <a:p>
            <a:pPr marL="342900" indent="-342900">
              <a:buFont typeface="Wingdings" panose="05000000000000000000" pitchFamily="2" charset="2"/>
              <a:buChar char="v"/>
            </a:pPr>
            <a:r>
              <a:rPr lang="en-US" sz="2400" dirty="0" smtClean="0"/>
              <a:t>Using 100% CDW show light reduction of compressive strength compare with Natural aggregate</a:t>
            </a:r>
          </a:p>
          <a:p>
            <a:pPr marL="342900" indent="-342900">
              <a:buFont typeface="Wingdings" panose="05000000000000000000" pitchFamily="2" charset="2"/>
              <a:buChar char="v"/>
            </a:pPr>
            <a:r>
              <a:rPr lang="en-US" sz="2400" dirty="0" smtClean="0"/>
              <a:t>Compressive strength almost reach 8MPa at 28 days </a:t>
            </a:r>
            <a:endParaRPr lang="en-US" sz="2400" dirty="0"/>
          </a:p>
        </p:txBody>
      </p:sp>
      <p:pic>
        <p:nvPicPr>
          <p:cNvPr id="12" name="圖片 293"/>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471343"/>
            <a:ext cx="4739425" cy="3699456"/>
          </a:xfrm>
          <a:prstGeom prst="rect">
            <a:avLst/>
          </a:prstGeom>
          <a:noFill/>
          <a:ln>
            <a:noFill/>
          </a:ln>
        </p:spPr>
      </p:pic>
      <p:sp>
        <p:nvSpPr>
          <p:cNvPr id="13" name="TextBox 12"/>
          <p:cNvSpPr txBox="1"/>
          <p:nvPr/>
        </p:nvSpPr>
        <p:spPr>
          <a:xfrm>
            <a:off x="7581913" y="3300210"/>
            <a:ext cx="1431161" cy="369332"/>
          </a:xfrm>
          <a:prstGeom prst="rect">
            <a:avLst/>
          </a:prstGeom>
          <a:solidFill>
            <a:srgbClr val="FFFF00"/>
          </a:solidFill>
        </p:spPr>
        <p:txBody>
          <a:bodyPr wrap="none" rtlCol="0">
            <a:spAutoFit/>
          </a:bodyPr>
          <a:lstStyle/>
          <a:p>
            <a:r>
              <a:rPr lang="en-US" dirty="0" smtClean="0"/>
              <a:t>CDW content</a:t>
            </a:r>
            <a:endParaRPr lang="en-US" dirty="0"/>
          </a:p>
        </p:txBody>
      </p:sp>
    </p:spTree>
    <p:extLst>
      <p:ext uri="{BB962C8B-B14F-4D97-AF65-F5344CB8AC3E}">
        <p14:creationId xmlns:p14="http://schemas.microsoft.com/office/powerpoint/2010/main" val="3928308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altLang="zh-TW" dirty="0" smtClean="0">
                <a:effectLst>
                  <a:outerShdw blurRad="38100" dist="38100" dir="2700000" algn="tl">
                    <a:srgbClr val="808080"/>
                  </a:outerShdw>
                </a:effectLst>
                <a:ea typeface="華康中圓體(P)" pitchFamily="34" charset="-120"/>
              </a:rPr>
              <a:t>Demo-site (EGA House)</a:t>
            </a:r>
            <a:endParaRPr lang="fr-FR" dirty="0"/>
          </a:p>
        </p:txBody>
      </p:sp>
      <p:sp>
        <p:nvSpPr>
          <p:cNvPr id="3" name="Sous-titre 2"/>
          <p:cNvSpPr>
            <a:spLocks noGrp="1"/>
          </p:cNvSpPr>
          <p:nvPr>
            <p:ph type="subTitle" idx="1"/>
          </p:nvPr>
        </p:nvSpPr>
        <p:spPr/>
        <p:txBody>
          <a:bodyPr/>
          <a:lstStyle/>
          <a:p>
            <a:r>
              <a:rPr lang="en-US" altLang="zh-TW" dirty="0" smtClean="0">
                <a:solidFill>
                  <a:srgbClr val="FFFF00"/>
                </a:solidFill>
                <a:effectLst>
                  <a:outerShdw blurRad="38100" dist="38100" dir="2700000" algn="tl">
                    <a:srgbClr val="FFFFFF"/>
                  </a:outerShdw>
                </a:effectLst>
                <a:ea typeface="華康中圓體(P)" pitchFamily="34" charset="-120"/>
              </a:rPr>
              <a:t>E</a:t>
            </a:r>
            <a:r>
              <a:rPr lang="en-US" altLang="zh-TW" dirty="0" smtClean="0">
                <a:solidFill>
                  <a:srgbClr val="008000"/>
                </a:solidFill>
                <a:effectLst>
                  <a:outerShdw blurRad="38100" dist="38100" dir="2700000" algn="tl">
                    <a:srgbClr val="FFFFFF"/>
                  </a:outerShdw>
                </a:effectLst>
                <a:ea typeface="華康中圓體(P)" pitchFamily="34" charset="-120"/>
              </a:rPr>
              <a:t>G</a:t>
            </a:r>
            <a:r>
              <a:rPr lang="en-US" altLang="zh-TW" dirty="0" smtClean="0">
                <a:solidFill>
                  <a:srgbClr val="3399FF"/>
                </a:solidFill>
                <a:effectLst>
                  <a:outerShdw blurRad="38100" dist="38100" dir="2700000" algn="tl">
                    <a:srgbClr val="FFFFFF"/>
                  </a:outerShdw>
                </a:effectLst>
                <a:ea typeface="華康中圓體(P)" pitchFamily="34" charset="-120"/>
              </a:rPr>
              <a:t>A</a:t>
            </a:r>
            <a:r>
              <a:rPr lang="en-US" altLang="zh-TW" dirty="0" smtClean="0">
                <a:effectLst>
                  <a:outerShdw blurRad="38100" dist="38100" dir="2700000" algn="tl">
                    <a:srgbClr val="808080"/>
                  </a:outerShdw>
                </a:effectLst>
                <a:ea typeface="華康中圓體(P)" pitchFamily="34" charset="-120"/>
              </a:rPr>
              <a:t> </a:t>
            </a:r>
            <a:r>
              <a:rPr lang="en-US" altLang="zh-TW" dirty="0">
                <a:effectLst>
                  <a:outerShdw blurRad="38100" dist="38100" dir="2700000" algn="tl">
                    <a:srgbClr val="808080"/>
                  </a:outerShdw>
                </a:effectLst>
                <a:ea typeface="華康中圓體(P)" pitchFamily="34" charset="-120"/>
              </a:rPr>
              <a:t>House</a:t>
            </a:r>
            <a:endParaRPr lang="fr-FR" dirty="0"/>
          </a:p>
        </p:txBody>
      </p:sp>
    </p:spTree>
    <p:extLst>
      <p:ext uri="{BB962C8B-B14F-4D97-AF65-F5344CB8AC3E}">
        <p14:creationId xmlns:p14="http://schemas.microsoft.com/office/powerpoint/2010/main" val="920390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27</a:t>
            </a:fld>
            <a:endParaRPr lang="cs-CZ"/>
          </a:p>
        </p:txBody>
      </p:sp>
      <p:pic>
        <p:nvPicPr>
          <p:cNvPr id="7" name="圖片 6"/>
          <p:cNvPicPr/>
          <p:nvPr/>
        </p:nvPicPr>
        <p:blipFill>
          <a:blip r:embed="rId2">
            <a:extLst>
              <a:ext uri="{28A0092B-C50C-407E-A947-70E740481C1C}">
                <a14:useLocalDpi xmlns:a14="http://schemas.microsoft.com/office/drawing/2010/main" val="0"/>
              </a:ext>
            </a:extLst>
          </a:blip>
          <a:srcRect/>
          <a:stretch>
            <a:fillRect/>
          </a:stretch>
        </p:blipFill>
        <p:spPr bwMode="auto">
          <a:xfrm>
            <a:off x="5357611" y="1764407"/>
            <a:ext cx="3786389" cy="3631842"/>
          </a:xfrm>
          <a:prstGeom prst="rect">
            <a:avLst/>
          </a:prstGeom>
          <a:noFill/>
          <a:ln>
            <a:noFill/>
          </a:ln>
        </p:spPr>
      </p:pic>
      <p:cxnSp>
        <p:nvCxnSpPr>
          <p:cNvPr id="8" name="Elbow Connector 7"/>
          <p:cNvCxnSpPr/>
          <p:nvPr/>
        </p:nvCxnSpPr>
        <p:spPr>
          <a:xfrm rot="5400000">
            <a:off x="5746029" y="4207822"/>
            <a:ext cx="1436811" cy="516677"/>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16200000" flipH="1">
            <a:off x="5455493" y="4433963"/>
            <a:ext cx="1436810" cy="6439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486400" y="5184564"/>
            <a:ext cx="1439389" cy="92104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Panels positon </a:t>
            </a:r>
          </a:p>
        </p:txBody>
      </p:sp>
      <p:sp>
        <p:nvSpPr>
          <p:cNvPr id="11" name="Rectangle 10"/>
          <p:cNvSpPr/>
          <p:nvPr/>
        </p:nvSpPr>
        <p:spPr>
          <a:xfrm>
            <a:off x="889462" y="385663"/>
            <a:ext cx="7888778" cy="707886"/>
          </a:xfrm>
          <a:prstGeom prst="rect">
            <a:avLst/>
          </a:prstGeom>
        </p:spPr>
        <p:txBody>
          <a:bodyPr wrap="square">
            <a:spAutoFit/>
          </a:bodyPr>
          <a:lstStyle/>
          <a:p>
            <a:r>
              <a:rPr lang="en-GB" altLang="zh-TW" sz="4000" b="1" dirty="0">
                <a:solidFill>
                  <a:srgbClr val="47AE4C"/>
                </a:solidFill>
                <a:ea typeface="華康中圓體" pitchFamily="49" charset="-120"/>
              </a:rPr>
              <a:t>Demo-site installation at EGA </a:t>
            </a:r>
            <a:r>
              <a:rPr lang="en-GB" altLang="zh-TW" sz="4000" b="1" dirty="0" smtClean="0">
                <a:solidFill>
                  <a:srgbClr val="47AE4C"/>
                </a:solidFill>
                <a:ea typeface="華康中圓體" pitchFamily="49" charset="-120"/>
              </a:rPr>
              <a:t>House</a:t>
            </a:r>
            <a:endParaRPr lang="en-US" sz="4000" b="1" dirty="0">
              <a:solidFill>
                <a:srgbClr val="47AE4C"/>
              </a:solidFill>
            </a:endParaRPr>
          </a:p>
        </p:txBody>
      </p:sp>
      <p:pic>
        <p:nvPicPr>
          <p:cNvPr id="12" name="圖片 8"/>
          <p:cNvPicPr/>
          <p:nvPr/>
        </p:nvPicPr>
        <p:blipFill>
          <a:blip r:embed="rId3">
            <a:extLst>
              <a:ext uri="{28A0092B-C50C-407E-A947-70E740481C1C}">
                <a14:useLocalDpi xmlns:a14="http://schemas.microsoft.com/office/drawing/2010/main" val="0"/>
              </a:ext>
            </a:extLst>
          </a:blip>
          <a:srcRect/>
          <a:stretch>
            <a:fillRect/>
          </a:stretch>
        </p:blipFill>
        <p:spPr bwMode="auto">
          <a:xfrm>
            <a:off x="80791" y="1674254"/>
            <a:ext cx="3563930" cy="2579990"/>
          </a:xfrm>
          <a:prstGeom prst="rect">
            <a:avLst/>
          </a:prstGeom>
          <a:noFill/>
          <a:ln>
            <a:noFill/>
          </a:ln>
        </p:spPr>
      </p:pic>
      <p:sp>
        <p:nvSpPr>
          <p:cNvPr id="13" name="Rounded Rectangle 12"/>
          <p:cNvSpPr/>
          <p:nvPr/>
        </p:nvSpPr>
        <p:spPr>
          <a:xfrm>
            <a:off x="80791" y="4918197"/>
            <a:ext cx="3563930" cy="135381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00CC"/>
                </a:solidFill>
              </a:rPr>
              <a:t>Panel dimension</a:t>
            </a:r>
            <a:r>
              <a:rPr lang="en-US" sz="2400" b="1" dirty="0" smtClean="0">
                <a:solidFill>
                  <a:srgbClr val="0000CC"/>
                </a:solidFill>
              </a:rPr>
              <a:t>: </a:t>
            </a:r>
            <a:r>
              <a:rPr lang="en-US" sz="2400" dirty="0" smtClean="0">
                <a:solidFill>
                  <a:schemeClr val="tx1"/>
                </a:solidFill>
              </a:rPr>
              <a:t>Height</a:t>
            </a:r>
            <a:r>
              <a:rPr lang="en-US" sz="2400" dirty="0">
                <a:solidFill>
                  <a:schemeClr val="tx1"/>
                </a:solidFill>
              </a:rPr>
              <a:t>: 3.1 </a:t>
            </a:r>
            <a:r>
              <a:rPr lang="en-US" sz="2400" dirty="0" smtClean="0">
                <a:solidFill>
                  <a:schemeClr val="tx1"/>
                </a:solidFill>
              </a:rPr>
              <a:t>m; Width</a:t>
            </a:r>
            <a:r>
              <a:rPr lang="en-US" sz="2400" dirty="0">
                <a:solidFill>
                  <a:schemeClr val="tx1"/>
                </a:solidFill>
              </a:rPr>
              <a:t>: 1.2 </a:t>
            </a:r>
            <a:r>
              <a:rPr lang="en-US" sz="2400" dirty="0" smtClean="0">
                <a:solidFill>
                  <a:schemeClr val="tx1"/>
                </a:solidFill>
              </a:rPr>
              <a:t>m; Thickness</a:t>
            </a:r>
            <a:r>
              <a:rPr lang="en-US" sz="2400" dirty="0">
                <a:solidFill>
                  <a:schemeClr val="tx1"/>
                </a:solidFill>
              </a:rPr>
              <a:t>: 0.15 m</a:t>
            </a:r>
          </a:p>
        </p:txBody>
      </p:sp>
      <p:pic>
        <p:nvPicPr>
          <p:cNvPr id="14" name="Picture 13"/>
          <p:cNvPicPr>
            <a:picLocks noChangeAspect="1"/>
          </p:cNvPicPr>
          <p:nvPr/>
        </p:nvPicPr>
        <p:blipFill>
          <a:blip r:embed="rId4"/>
          <a:stretch>
            <a:fillRect/>
          </a:stretch>
        </p:blipFill>
        <p:spPr>
          <a:xfrm>
            <a:off x="3690093" y="1586965"/>
            <a:ext cx="1731912" cy="3232902"/>
          </a:xfrm>
          <a:prstGeom prst="rect">
            <a:avLst/>
          </a:prstGeom>
        </p:spPr>
      </p:pic>
    </p:spTree>
    <p:extLst>
      <p:ext uri="{BB962C8B-B14F-4D97-AF65-F5344CB8AC3E}">
        <p14:creationId xmlns:p14="http://schemas.microsoft.com/office/powerpoint/2010/main" val="550943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28</a:t>
            </a:fld>
            <a:endParaRPr lang="cs-CZ"/>
          </a:p>
        </p:txBody>
      </p:sp>
      <p:sp>
        <p:nvSpPr>
          <p:cNvPr id="7" name="Title 1"/>
          <p:cNvSpPr txBox="1">
            <a:spLocks/>
          </p:cNvSpPr>
          <p:nvPr/>
        </p:nvSpPr>
        <p:spPr>
          <a:xfrm>
            <a:off x="628649" y="365127"/>
            <a:ext cx="8182841" cy="1048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altLang="zh-TW" sz="3600" b="1" dirty="0" smtClean="0">
                <a:ea typeface="華康中圓體" pitchFamily="49" charset="-120"/>
              </a:rPr>
              <a:t>Concrete design from Construction Demolish Waste</a:t>
            </a:r>
            <a:endParaRPr lang="en-US" altLang="zh-TW" sz="3600" b="1" dirty="0">
              <a:ea typeface="華康中圓體" pitchFamily="49" charset="-120"/>
            </a:endParaRPr>
          </a:p>
        </p:txBody>
      </p:sp>
      <p:sp>
        <p:nvSpPr>
          <p:cNvPr id="8" name="Rectangle 7"/>
          <p:cNvSpPr/>
          <p:nvPr/>
        </p:nvSpPr>
        <p:spPr>
          <a:xfrm>
            <a:off x="104786" y="2010627"/>
            <a:ext cx="9039214" cy="769441"/>
          </a:xfrm>
          <a:prstGeom prst="rect">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5400000" scaled="1"/>
            <a:tileRect/>
          </a:gradFill>
          <a:ln>
            <a:solidFill>
              <a:srgbClr val="FFC000"/>
            </a:solidFill>
          </a:ln>
        </p:spPr>
        <p:txBody>
          <a:bodyPr wrap="square">
            <a:spAutoFit/>
          </a:bodyPr>
          <a:lstStyle/>
          <a:p>
            <a:pPr marL="285750" indent="-285750">
              <a:spcAft>
                <a:spcPts val="0"/>
              </a:spcAft>
              <a:buFont typeface="Wingdings" panose="05000000000000000000" pitchFamily="2" charset="2"/>
              <a:buChar char="v"/>
            </a:pPr>
            <a:r>
              <a:rPr lang="en-US" sz="2200" dirty="0"/>
              <a:t>CONCRETE was designed with </a:t>
            </a:r>
            <a:r>
              <a:rPr lang="en-US" sz="2200" dirty="0">
                <a:solidFill>
                  <a:srgbClr val="FF0000"/>
                </a:solidFill>
              </a:rPr>
              <a:t>40% recycled sand and recycled coarse aggregate</a:t>
            </a:r>
            <a:r>
              <a:rPr lang="en-US" sz="2200" dirty="0"/>
              <a:t> </a:t>
            </a:r>
            <a:r>
              <a:rPr lang="en-US" sz="2200" dirty="0" smtClean="0"/>
              <a:t>from CDW to </a:t>
            </a:r>
            <a:r>
              <a:rPr lang="en-US" sz="2200" dirty="0"/>
              <a:t>replace to natural </a:t>
            </a:r>
            <a:r>
              <a:rPr lang="en-US" sz="2200" dirty="0" smtClean="0"/>
              <a:t>aggregate</a:t>
            </a:r>
            <a:endParaRPr lang="en-US" sz="2200" dirty="0"/>
          </a:p>
        </p:txBody>
      </p:sp>
      <p:sp>
        <p:nvSpPr>
          <p:cNvPr id="9" name="TextBox 8"/>
          <p:cNvSpPr txBox="1"/>
          <p:nvPr/>
        </p:nvSpPr>
        <p:spPr>
          <a:xfrm>
            <a:off x="734096" y="1548962"/>
            <a:ext cx="7760394" cy="46166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p:spPr>
        <p:txBody>
          <a:bodyPr wrap="none" rtlCol="0">
            <a:spAutoFit/>
          </a:bodyPr>
          <a:lstStyle/>
          <a:p>
            <a:r>
              <a:rPr lang="en-US" sz="2400" dirty="0" smtClean="0"/>
              <a:t>The CDW concrete mix-design for 30MPa at 28 days (kg/m3) </a:t>
            </a:r>
            <a:endParaRPr lang="en-US" sz="2400" dirty="0"/>
          </a:p>
        </p:txBody>
      </p:sp>
      <p:pic>
        <p:nvPicPr>
          <p:cNvPr id="10"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21603" r="20733"/>
          <a:stretch/>
        </p:blipFill>
        <p:spPr>
          <a:xfrm>
            <a:off x="241239" y="2904777"/>
            <a:ext cx="4218509" cy="3464415"/>
          </a:xfrm>
          <a:prstGeom prst="rect">
            <a:avLst/>
          </a:prstGeom>
        </p:spPr>
      </p:pic>
      <p:pic>
        <p:nvPicPr>
          <p:cNvPr id="11"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17563" b="23306"/>
          <a:stretch/>
        </p:blipFill>
        <p:spPr>
          <a:xfrm>
            <a:off x="5280338" y="2904777"/>
            <a:ext cx="2975976" cy="3464415"/>
          </a:xfrm>
          <a:prstGeom prst="rect">
            <a:avLst/>
          </a:prstGeom>
        </p:spPr>
      </p:pic>
      <p:sp>
        <p:nvSpPr>
          <p:cNvPr id="12" name="Rounded Rectangle 11"/>
          <p:cNvSpPr/>
          <p:nvPr/>
        </p:nvSpPr>
        <p:spPr>
          <a:xfrm>
            <a:off x="244697" y="6510861"/>
            <a:ext cx="4185634" cy="33485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Steel mold before casting concrete</a:t>
            </a:r>
          </a:p>
        </p:txBody>
      </p:sp>
      <p:sp>
        <p:nvSpPr>
          <p:cNvPr id="13" name="Rounded Rectangle 12"/>
          <p:cNvSpPr/>
          <p:nvPr/>
        </p:nvSpPr>
        <p:spPr>
          <a:xfrm>
            <a:off x="5280337" y="6508713"/>
            <a:ext cx="2975977" cy="33485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Concrete panel </a:t>
            </a:r>
          </a:p>
        </p:txBody>
      </p:sp>
    </p:spTree>
    <p:extLst>
      <p:ext uri="{BB962C8B-B14F-4D97-AF65-F5344CB8AC3E}">
        <p14:creationId xmlns:p14="http://schemas.microsoft.com/office/powerpoint/2010/main" val="538822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29</a:t>
            </a:fld>
            <a:endParaRPr lang="cs-CZ"/>
          </a:p>
        </p:txBody>
      </p:sp>
      <p:sp>
        <p:nvSpPr>
          <p:cNvPr id="7" name="Title 1"/>
          <p:cNvSpPr txBox="1">
            <a:spLocks/>
          </p:cNvSpPr>
          <p:nvPr/>
        </p:nvSpPr>
        <p:spPr>
          <a:xfrm>
            <a:off x="628650" y="2931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Observation for panel installation at EGA House</a:t>
            </a:r>
            <a:endParaRPr lang="en-US" sz="40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0" y="1468181"/>
            <a:ext cx="3017520" cy="2262119"/>
          </a:xfrm>
          <a:prstGeom prst="ellipse">
            <a:avLst/>
          </a:prstGeom>
          <a:ln>
            <a:noFill/>
          </a:ln>
          <a:effectLst>
            <a:softEdge rad="112500"/>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382" b="14730"/>
          <a:stretch/>
        </p:blipFill>
        <p:spPr>
          <a:xfrm>
            <a:off x="3245644" y="1041898"/>
            <a:ext cx="2652712" cy="2791531"/>
          </a:xfrm>
          <a:prstGeom prst="ellipse">
            <a:avLst/>
          </a:prstGeom>
          <a:ln>
            <a:noFill/>
          </a:ln>
          <a:effectLst>
            <a:softEdge rad="1125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2479"/>
          <a:stretch/>
        </p:blipFill>
        <p:spPr>
          <a:xfrm>
            <a:off x="6482895" y="1391139"/>
            <a:ext cx="2658380" cy="2339161"/>
          </a:xfrm>
          <a:prstGeom prst="ellipse">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7" y="3808624"/>
            <a:ext cx="2286000" cy="3049376"/>
          </a:xfrm>
          <a:prstGeom prst="ellipse">
            <a:avLst/>
          </a:prstGeom>
          <a:ln>
            <a:noFill/>
          </a:ln>
          <a:effectLst>
            <a:softEdge rad="112500"/>
          </a:effec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2190" r="15938"/>
          <a:stretch/>
        </p:blipFill>
        <p:spPr>
          <a:xfrm>
            <a:off x="6375042" y="3757516"/>
            <a:ext cx="2923504" cy="3049376"/>
          </a:xfrm>
          <a:prstGeom prst="ellipse">
            <a:avLst/>
          </a:prstGeom>
          <a:ln>
            <a:noFill/>
          </a:ln>
          <a:effectLst>
            <a:softEdge rad="112500"/>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422" y="3039393"/>
            <a:ext cx="5670029" cy="3689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2270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6F98D63-4910-6E40-9579-0747D253DC7A}"/>
              </a:ext>
            </a:extLst>
          </p:cNvPr>
          <p:cNvSpPr>
            <a:spLocks noGrp="1"/>
          </p:cNvSpPr>
          <p:nvPr>
            <p:ph idx="1"/>
          </p:nvPr>
        </p:nvSpPr>
        <p:spPr/>
        <p:txBody>
          <a:bodyPr/>
          <a:lstStyle/>
          <a:p>
            <a:endParaRPr lang="cs-CZ" dirty="0"/>
          </a:p>
        </p:txBody>
      </p:sp>
      <p:sp>
        <p:nvSpPr>
          <p:cNvPr id="4" name="Date Placeholder 3">
            <a:extLst>
              <a:ext uri="{FF2B5EF4-FFF2-40B4-BE49-F238E27FC236}">
                <a16:creationId xmlns:a16="http://schemas.microsoft.com/office/drawing/2014/main" xmlns="" id="{172FBEC9-8B90-AA4F-8FDF-913A0330663A}"/>
              </a:ext>
            </a:extLst>
          </p:cNvPr>
          <p:cNvSpPr>
            <a:spLocks noGrp="1"/>
          </p:cNvSpPr>
          <p:nvPr>
            <p:ph type="dt" sz="half" idx="10"/>
          </p:nvPr>
        </p:nvSpPr>
        <p:spPr/>
        <p:txBody>
          <a:bodyPr/>
          <a:lstStyle/>
          <a:p>
            <a:fld id="{445A3C34-E916-3D48-ADFC-CA3073E5149A}" type="datetime1">
              <a:rPr lang="cs-CZ" smtClean="0"/>
              <a:t>19.10.2019</a:t>
            </a:fld>
            <a:endParaRPr lang="cs-CZ"/>
          </a:p>
        </p:txBody>
      </p:sp>
      <p:sp>
        <p:nvSpPr>
          <p:cNvPr id="5" name="Slide Number Placeholder 4">
            <a:extLst>
              <a:ext uri="{FF2B5EF4-FFF2-40B4-BE49-F238E27FC236}">
                <a16:creationId xmlns:a16="http://schemas.microsoft.com/office/drawing/2014/main" xmlns="" id="{F83B8501-B716-204E-AEB4-247E0288B279}"/>
              </a:ext>
            </a:extLst>
          </p:cNvPr>
          <p:cNvSpPr>
            <a:spLocks noGrp="1"/>
          </p:cNvSpPr>
          <p:nvPr>
            <p:ph type="sldNum" sz="quarter" idx="12"/>
          </p:nvPr>
        </p:nvSpPr>
        <p:spPr/>
        <p:txBody>
          <a:bodyPr/>
          <a:lstStyle/>
          <a:p>
            <a:fld id="{E23E03A6-88B2-EE4C-BED9-6D28EB8261F6}" type="slidenum">
              <a:rPr lang="cs-CZ" smtClean="0"/>
              <a:t>3</a:t>
            </a:fld>
            <a:endParaRPr lang="cs-CZ"/>
          </a:p>
        </p:txBody>
      </p:sp>
      <p:sp>
        <p:nvSpPr>
          <p:cNvPr id="6" name="Footer Placeholder 5">
            <a:extLst>
              <a:ext uri="{FF2B5EF4-FFF2-40B4-BE49-F238E27FC236}">
                <a16:creationId xmlns:a16="http://schemas.microsoft.com/office/drawing/2014/main" xmlns="" id="{5673C2F8-1709-B647-837F-711451957869}"/>
              </a:ext>
            </a:extLst>
          </p:cNvPr>
          <p:cNvSpPr>
            <a:spLocks noGrp="1"/>
          </p:cNvSpPr>
          <p:nvPr>
            <p:ph type="ftr" sz="quarter" idx="11"/>
          </p:nvPr>
        </p:nvSpPr>
        <p:spPr/>
        <p:txBody>
          <a:bodyPr/>
          <a:lstStyle/>
          <a:p>
            <a:r>
              <a:rPr lang="cs-CZ"/>
              <a:t>24th October 2019, Bari, Italy</a:t>
            </a:r>
          </a:p>
        </p:txBody>
      </p:sp>
      <p:grpSp>
        <p:nvGrpSpPr>
          <p:cNvPr id="7" name="Group 6"/>
          <p:cNvGrpSpPr/>
          <p:nvPr/>
        </p:nvGrpSpPr>
        <p:grpSpPr>
          <a:xfrm>
            <a:off x="0" y="2250905"/>
            <a:ext cx="3203848" cy="3310169"/>
            <a:chOff x="0" y="2250905"/>
            <a:chExt cx="3203848" cy="3310169"/>
          </a:xfrm>
        </p:grpSpPr>
        <p:pic>
          <p:nvPicPr>
            <p:cNvPr id="8" name="Picture 2"/>
            <p:cNvPicPr>
              <a:picLocks noChangeAspect="1" noChangeArrowheads="1"/>
            </p:cNvPicPr>
            <p:nvPr/>
          </p:nvPicPr>
          <p:blipFill>
            <a:blip r:embed="rId2" cstate="print"/>
            <a:srcRect/>
            <a:stretch>
              <a:fillRect/>
            </a:stretch>
          </p:blipFill>
          <p:spPr bwMode="auto">
            <a:xfrm>
              <a:off x="0" y="2250905"/>
              <a:ext cx="3203848" cy="3310169"/>
            </a:xfrm>
            <a:prstGeom prst="rect">
              <a:avLst/>
            </a:prstGeom>
            <a:noFill/>
            <a:ln w="9525">
              <a:noFill/>
              <a:miter lim="800000"/>
              <a:headEnd/>
              <a:tailEnd/>
            </a:ln>
          </p:spPr>
        </p:pic>
        <p:sp>
          <p:nvSpPr>
            <p:cNvPr id="9" name="CasellaDiTesto 37"/>
            <p:cNvSpPr txBox="1"/>
            <p:nvPr/>
          </p:nvSpPr>
          <p:spPr>
            <a:xfrm>
              <a:off x="984300" y="2897877"/>
              <a:ext cx="864096" cy="276999"/>
            </a:xfrm>
            <a:prstGeom prst="rect">
              <a:avLst/>
            </a:prstGeom>
            <a:noFill/>
          </p:spPr>
          <p:txBody>
            <a:bodyPr wrap="square" rtlCol="0">
              <a:spAutoFit/>
            </a:bodyPr>
            <a:lstStyle/>
            <a:p>
              <a:pPr algn="ctr"/>
              <a:r>
                <a:rPr lang="en-US" sz="1200" b="1" dirty="0">
                  <a:solidFill>
                    <a:schemeClr val="bg1"/>
                  </a:solidFill>
                </a:rPr>
                <a:t>NTUST</a:t>
              </a:r>
            </a:p>
          </p:txBody>
        </p:sp>
      </p:grpSp>
      <p:sp>
        <p:nvSpPr>
          <p:cNvPr id="10" name="Titre 1"/>
          <p:cNvSpPr txBox="1">
            <a:spLocks/>
          </p:cNvSpPr>
          <p:nvPr/>
        </p:nvSpPr>
        <p:spPr>
          <a:xfrm>
            <a:off x="628650" y="365126"/>
            <a:ext cx="7886700" cy="1193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it-IT" sz="4000" b="1" spc="-5" dirty="0" smtClean="0">
                <a:latin typeface="Calibri"/>
                <a:ea typeface="+mn-ea"/>
                <a:cs typeface="Calibri"/>
              </a:rPr>
              <a:t>Outline of presentation</a:t>
            </a:r>
            <a:endParaRPr lang="fr-FR" sz="4000" b="1" spc="-5" dirty="0">
              <a:latin typeface="Calibri"/>
              <a:ea typeface="+mn-ea"/>
              <a:cs typeface="Calibri"/>
            </a:endParaRPr>
          </a:p>
        </p:txBody>
      </p:sp>
      <p:graphicFrame>
        <p:nvGraphicFramePr>
          <p:cNvPr id="11" name="Diagram 1"/>
          <p:cNvGraphicFramePr/>
          <p:nvPr>
            <p:extLst>
              <p:ext uri="{D42A27DB-BD31-4B8C-83A1-F6EECF244321}">
                <p14:modId xmlns:p14="http://schemas.microsoft.com/office/powerpoint/2010/main" val="2490923005"/>
              </p:ext>
            </p:extLst>
          </p:nvPr>
        </p:nvGraphicFramePr>
        <p:xfrm>
          <a:off x="2555776" y="1571624"/>
          <a:ext cx="6588224" cy="4800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sellaDiTesto 32"/>
          <p:cNvSpPr txBox="1"/>
          <p:nvPr/>
        </p:nvSpPr>
        <p:spPr>
          <a:xfrm>
            <a:off x="2950528" y="2176918"/>
            <a:ext cx="629797" cy="584775"/>
          </a:xfrm>
          <a:prstGeom prst="rect">
            <a:avLst/>
          </a:prstGeom>
          <a:noFill/>
        </p:spPr>
        <p:txBody>
          <a:bodyPr wrap="square" rtlCol="0">
            <a:spAutoFit/>
          </a:bodyPr>
          <a:lstStyle/>
          <a:p>
            <a:pPr algn="ctr"/>
            <a:r>
              <a:rPr lang="en-US" sz="3200" b="1" dirty="0">
                <a:solidFill>
                  <a:srgbClr val="00B050"/>
                </a:solidFill>
              </a:rPr>
              <a:t>1.</a:t>
            </a:r>
          </a:p>
        </p:txBody>
      </p:sp>
      <p:sp>
        <p:nvSpPr>
          <p:cNvPr id="13" name="CasellaDiTesto 33"/>
          <p:cNvSpPr txBox="1"/>
          <p:nvPr/>
        </p:nvSpPr>
        <p:spPr>
          <a:xfrm>
            <a:off x="3319759" y="3636519"/>
            <a:ext cx="563521" cy="584775"/>
          </a:xfrm>
          <a:prstGeom prst="rect">
            <a:avLst/>
          </a:prstGeom>
          <a:noFill/>
        </p:spPr>
        <p:txBody>
          <a:bodyPr wrap="square" rtlCol="0">
            <a:spAutoFit/>
          </a:bodyPr>
          <a:lstStyle/>
          <a:p>
            <a:pPr algn="ctr"/>
            <a:r>
              <a:rPr lang="en-US" sz="3200" b="1" dirty="0">
                <a:solidFill>
                  <a:schemeClr val="accent2"/>
                </a:solidFill>
              </a:rPr>
              <a:t>2.</a:t>
            </a:r>
          </a:p>
        </p:txBody>
      </p:sp>
      <p:sp>
        <p:nvSpPr>
          <p:cNvPr id="14" name="CasellaDiTesto 34"/>
          <p:cNvSpPr txBox="1"/>
          <p:nvPr/>
        </p:nvSpPr>
        <p:spPr>
          <a:xfrm>
            <a:off x="2923505" y="5085424"/>
            <a:ext cx="564408" cy="584775"/>
          </a:xfrm>
          <a:prstGeom prst="rect">
            <a:avLst/>
          </a:prstGeom>
          <a:noFill/>
        </p:spPr>
        <p:txBody>
          <a:bodyPr wrap="square" rtlCol="0">
            <a:spAutoFit/>
          </a:bodyPr>
          <a:lstStyle/>
          <a:p>
            <a:pPr algn="ctr"/>
            <a:r>
              <a:rPr lang="en-US" sz="3200" b="1" dirty="0">
                <a:solidFill>
                  <a:schemeClr val="accent3"/>
                </a:solidFill>
              </a:rPr>
              <a:t>3.</a:t>
            </a:r>
          </a:p>
        </p:txBody>
      </p:sp>
    </p:spTree>
    <p:extLst>
      <p:ext uri="{BB962C8B-B14F-4D97-AF65-F5344CB8AC3E}">
        <p14:creationId xmlns:p14="http://schemas.microsoft.com/office/powerpoint/2010/main" val="2902288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NTUST- publications</a:t>
            </a:r>
            <a:endParaRPr lang="en-US" sz="4000" b="1" dirty="0"/>
          </a:p>
        </p:txBody>
      </p:sp>
      <p:sp>
        <p:nvSpPr>
          <p:cNvPr id="3" name="Content Placeholder 2"/>
          <p:cNvSpPr>
            <a:spLocks noGrp="1"/>
          </p:cNvSpPr>
          <p:nvPr>
            <p:ph idx="1"/>
          </p:nvPr>
        </p:nvSpPr>
        <p:spPr/>
        <p:txBody>
          <a:bodyPr>
            <a:normAutofit fontScale="62500" lnSpcReduction="20000"/>
          </a:bodyPr>
          <a:lstStyle/>
          <a:p>
            <a:pPr lvl="0" algn="just"/>
            <a:r>
              <a:rPr lang="en-US" dirty="0">
                <a:latin typeface="Times New Roman" panose="02020603050405020304" pitchFamily="18" charset="0"/>
                <a:cs typeface="Times New Roman" panose="02020603050405020304" pitchFamily="18" charset="0"/>
              </a:rPr>
              <a:t>Chao-Lung Hwang, </a:t>
            </a:r>
            <a:r>
              <a:rPr lang="en-US" dirty="0" err="1">
                <a:latin typeface="Times New Roman" panose="02020603050405020304" pitchFamily="18" charset="0"/>
                <a:cs typeface="Times New Roman" panose="02020603050405020304" pitchFamily="18" charset="0"/>
              </a:rPr>
              <a:t>Mitiku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DamtieYehualaw</a:t>
            </a:r>
            <a:r>
              <a:rPr lang="en-US" dirty="0">
                <a:latin typeface="Times New Roman" panose="02020603050405020304" pitchFamily="18" charset="0"/>
                <a:cs typeface="Times New Roman" panose="02020603050405020304" pitchFamily="18" charset="0"/>
              </a:rPr>
              <a:t>, Duy-Hai Vo, </a:t>
            </a:r>
            <a:r>
              <a:rPr lang="en-US" dirty="0" err="1">
                <a:latin typeface="Times New Roman" panose="02020603050405020304" pitchFamily="18" charset="0"/>
                <a:cs typeface="Times New Roman" panose="02020603050405020304" pitchFamily="18" charset="0"/>
              </a:rPr>
              <a:t>Trong-Phuoc</a:t>
            </a:r>
            <a:r>
              <a:rPr lang="en-US" dirty="0">
                <a:latin typeface="Times New Roman" panose="02020603050405020304" pitchFamily="18" charset="0"/>
                <a:cs typeface="Times New Roman" panose="02020603050405020304" pitchFamily="18" charset="0"/>
              </a:rPr>
              <a:t> Huynh, Alessandro Largo (2019). </a:t>
            </a:r>
            <a:r>
              <a:rPr lang="en-US" i="1" dirty="0">
                <a:latin typeface="Times New Roman" panose="02020603050405020304" pitchFamily="18" charset="0"/>
                <a:cs typeface="Times New Roman" panose="02020603050405020304" pitchFamily="18" charset="0"/>
              </a:rPr>
              <a:t>Performance evaluation of alkali activated mortar containing high volume of waste brick powder blended with ground granulated blast furnace slag cured at ambient temperature</a:t>
            </a:r>
            <a:r>
              <a:rPr lang="en-US" dirty="0">
                <a:latin typeface="Times New Roman" panose="02020603050405020304" pitchFamily="18" charset="0"/>
                <a:cs typeface="Times New Roman" panose="02020603050405020304" pitchFamily="18" charset="0"/>
              </a:rPr>
              <a:t>. Construction and Building Materials 223: 657-667 (SCIE).</a:t>
            </a:r>
          </a:p>
          <a:p>
            <a:pPr algn="just"/>
            <a:r>
              <a:rPr lang="en-US" dirty="0">
                <a:latin typeface="Times New Roman" panose="02020603050405020304" pitchFamily="18" charset="0"/>
                <a:cs typeface="Times New Roman" panose="02020603050405020304" pitchFamily="18" charset="0"/>
              </a:rPr>
              <a:t>Chao-Lung Hwang, </a:t>
            </a:r>
            <a:r>
              <a:rPr lang="en-US" dirty="0" err="1">
                <a:latin typeface="Times New Roman" panose="02020603050405020304" pitchFamily="18" charset="0"/>
                <a:cs typeface="Times New Roman" panose="02020603050405020304" pitchFamily="18" charset="0"/>
              </a:rPr>
              <a:t>Mitiku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DamtieYehualaw</a:t>
            </a:r>
            <a:r>
              <a:rPr lang="en-US" dirty="0">
                <a:latin typeface="Times New Roman" panose="02020603050405020304" pitchFamily="18" charset="0"/>
                <a:cs typeface="Times New Roman" panose="02020603050405020304" pitchFamily="18" charset="0"/>
              </a:rPr>
              <a:t>, Duy-Hai Vo, </a:t>
            </a:r>
            <a:r>
              <a:rPr lang="en-US" dirty="0" err="1">
                <a:latin typeface="Times New Roman" panose="02020603050405020304" pitchFamily="18" charset="0"/>
                <a:cs typeface="Times New Roman" panose="02020603050405020304" pitchFamily="18" charset="0"/>
              </a:rPr>
              <a:t>Trong-Phuoc</a:t>
            </a:r>
            <a:r>
              <a:rPr lang="en-US" dirty="0">
                <a:latin typeface="Times New Roman" panose="02020603050405020304" pitchFamily="18" charset="0"/>
                <a:cs typeface="Times New Roman" panose="02020603050405020304" pitchFamily="18" charset="0"/>
              </a:rPr>
              <a:t> Huynh (2019). </a:t>
            </a:r>
            <a:r>
              <a:rPr lang="en-US" i="1" dirty="0">
                <a:latin typeface="Times New Roman" panose="02020603050405020304" pitchFamily="18" charset="0"/>
                <a:cs typeface="Times New Roman" panose="02020603050405020304" pitchFamily="18" charset="0"/>
              </a:rPr>
              <a:t>Development of high-strength alkali-activated pastes containing high volumes of waste brick and ceramic powders</a:t>
            </a:r>
            <a:r>
              <a:rPr lang="en-US" dirty="0">
                <a:latin typeface="Times New Roman" panose="02020603050405020304" pitchFamily="18" charset="0"/>
                <a:cs typeface="Times New Roman" panose="02020603050405020304" pitchFamily="18" charset="0"/>
              </a:rPr>
              <a:t>. Construction and Building Materials 218: 519-529 (SCIE).</a:t>
            </a:r>
          </a:p>
          <a:p>
            <a:pPr algn="just"/>
            <a:r>
              <a:rPr lang="en-US" dirty="0">
                <a:latin typeface="Times New Roman" panose="02020603050405020304" pitchFamily="18" charset="0"/>
                <a:cs typeface="Times New Roman" panose="02020603050405020304" pitchFamily="18" charset="0"/>
              </a:rPr>
              <a:t>Duy-Hai Vo, Chao-Lung Hwang,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-Dung Tran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Mitiku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DamtieYehualaw</a:t>
            </a:r>
            <a:r>
              <a:rPr lang="en-US" dirty="0">
                <a:latin typeface="Times New Roman" panose="02020603050405020304" pitchFamily="18" charset="0"/>
                <a:cs typeface="Times New Roman" panose="02020603050405020304" pitchFamily="18" charset="0"/>
              </a:rPr>
              <a:t>, Wei-</a:t>
            </a:r>
            <a:r>
              <a:rPr lang="en-US" dirty="0" err="1">
                <a:latin typeface="Times New Roman" panose="02020603050405020304" pitchFamily="18" charset="0"/>
                <a:cs typeface="Times New Roman" panose="02020603050405020304" pitchFamily="18" charset="0"/>
              </a:rPr>
              <a:t>Chih</a:t>
            </a:r>
            <a:r>
              <a:rPr lang="en-US" dirty="0">
                <a:latin typeface="Times New Roman" panose="02020603050405020304" pitchFamily="18" charset="0"/>
                <a:cs typeface="Times New Roman" panose="02020603050405020304" pitchFamily="18" charset="0"/>
              </a:rPr>
              <a:t> Chen. </a:t>
            </a:r>
            <a:r>
              <a:rPr lang="en-US" i="1" dirty="0">
                <a:latin typeface="Times New Roman" panose="02020603050405020304" pitchFamily="18" charset="0"/>
                <a:cs typeface="Times New Roman" panose="02020603050405020304" pitchFamily="18" charset="0"/>
              </a:rPr>
              <a:t>Effect of reactive </a:t>
            </a:r>
            <a:r>
              <a:rPr lang="en-US" i="1" dirty="0" err="1">
                <a:latin typeface="Times New Roman" panose="02020603050405020304" pitchFamily="18" charset="0"/>
                <a:cs typeface="Times New Roman" panose="02020603050405020304" pitchFamily="18" charset="0"/>
              </a:rPr>
              <a:t>MgO</a:t>
            </a:r>
            <a:r>
              <a:rPr lang="en-US" i="1" dirty="0">
                <a:latin typeface="Times New Roman" panose="02020603050405020304" pitchFamily="18" charset="0"/>
                <a:cs typeface="Times New Roman" panose="02020603050405020304" pitchFamily="18" charset="0"/>
              </a:rPr>
              <a:t> on the engineering properties and durability of high-performance recycled aggregate concrete-based alkali-activated slag and fly ash. </a:t>
            </a:r>
            <a:r>
              <a:rPr lang="en-US" dirty="0">
                <a:latin typeface="Times New Roman" panose="02020603050405020304" pitchFamily="18" charset="0"/>
                <a:cs typeface="Times New Roman" panose="02020603050405020304" pitchFamily="18" charset="0"/>
              </a:rPr>
              <a:t>(finished revise to submit).</a:t>
            </a:r>
          </a:p>
          <a:p>
            <a:pPr algn="just"/>
            <a:r>
              <a:rPr lang="en-US" dirty="0">
                <a:latin typeface="Times New Roman" panose="02020603050405020304" pitchFamily="18" charset="0"/>
                <a:cs typeface="Times New Roman" panose="02020603050405020304" pitchFamily="18" charset="0"/>
              </a:rPr>
              <a:t>Duy-Hai Vo, Chao-Lung Hwang,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-Dung Tran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Mitiku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DamtieYehualaw</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The significant effect of recycled fine aggregate and fly ash content on the alkali-activated slag-</a:t>
            </a:r>
            <a:r>
              <a:rPr lang="en-US" i="1" dirty="0" err="1">
                <a:latin typeface="Times New Roman" panose="02020603050405020304" pitchFamily="18" charset="0"/>
                <a:cs typeface="Times New Roman" panose="02020603050405020304" pitchFamily="18" charset="0"/>
              </a:rPr>
              <a:t>MgO</a:t>
            </a:r>
            <a:r>
              <a:rPr lang="en-US" i="1" dirty="0">
                <a:latin typeface="Times New Roman" panose="02020603050405020304" pitchFamily="18" charset="0"/>
                <a:cs typeface="Times New Roman" panose="02020603050405020304" pitchFamily="18" charset="0"/>
              </a:rPr>
              <a:t> mortar. </a:t>
            </a:r>
            <a:r>
              <a:rPr lang="en-US" dirty="0">
                <a:latin typeface="Times New Roman" panose="02020603050405020304" pitchFamily="18" charset="0"/>
                <a:cs typeface="Times New Roman" panose="02020603050405020304" pitchFamily="18" charset="0"/>
              </a:rPr>
              <a:t>(finished revise to submit</a:t>
            </a:r>
            <a:r>
              <a:rPr lang="en-US" dirty="0" smtClean="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30</a:t>
            </a:fld>
            <a:endParaRPr lang="cs-CZ"/>
          </a:p>
        </p:txBody>
      </p:sp>
    </p:spTree>
    <p:extLst>
      <p:ext uri="{BB962C8B-B14F-4D97-AF65-F5344CB8AC3E}">
        <p14:creationId xmlns:p14="http://schemas.microsoft.com/office/powerpoint/2010/main" val="1092676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CBE38-B804-554F-A04D-E77F18659DEC}"/>
              </a:ext>
            </a:extLst>
          </p:cNvPr>
          <p:cNvSpPr>
            <a:spLocks noGrp="1"/>
          </p:cNvSpPr>
          <p:nvPr>
            <p:ph type="title"/>
          </p:nvPr>
        </p:nvSpPr>
        <p:spPr/>
        <p:txBody>
          <a:bodyPr/>
          <a:lstStyle/>
          <a:p>
            <a:r>
              <a:rPr lang="en-GB" dirty="0">
                <a:solidFill>
                  <a:srgbClr val="00B050"/>
                </a:solidFill>
              </a:rPr>
              <a:t>Thank you for your attention</a:t>
            </a:r>
          </a:p>
        </p:txBody>
      </p:sp>
      <p:sp>
        <p:nvSpPr>
          <p:cNvPr id="3" name="TextBox 2">
            <a:extLst>
              <a:ext uri="{FF2B5EF4-FFF2-40B4-BE49-F238E27FC236}">
                <a16:creationId xmlns:a16="http://schemas.microsoft.com/office/drawing/2014/main" xmlns="" id="{D8FE632C-8E02-334F-99C7-EF2D579FD6F2}"/>
              </a:ext>
            </a:extLst>
          </p:cNvPr>
          <p:cNvSpPr txBox="1"/>
          <p:nvPr/>
        </p:nvSpPr>
        <p:spPr>
          <a:xfrm>
            <a:off x="626270" y="5272147"/>
            <a:ext cx="3468210" cy="369332"/>
          </a:xfrm>
          <a:prstGeom prst="rect">
            <a:avLst/>
          </a:prstGeom>
          <a:noFill/>
        </p:spPr>
        <p:txBody>
          <a:bodyPr wrap="square" rtlCol="0">
            <a:spAutoFit/>
          </a:bodyPr>
          <a:lstStyle/>
          <a:p>
            <a:r>
              <a:rPr lang="en-GB" b="1" dirty="0" smtClean="0">
                <a:solidFill>
                  <a:srgbClr val="0000CC"/>
                </a:solidFill>
              </a:rPr>
              <a:t>Chao-Lung HWANG (Mike)</a:t>
            </a:r>
            <a:endParaRPr lang="en-GB" b="1" dirty="0">
              <a:solidFill>
                <a:srgbClr val="0000CC"/>
              </a:solidFill>
            </a:endParaRPr>
          </a:p>
        </p:txBody>
      </p:sp>
      <p:sp>
        <p:nvSpPr>
          <p:cNvPr id="4" name="TextBox 3">
            <a:extLst>
              <a:ext uri="{FF2B5EF4-FFF2-40B4-BE49-F238E27FC236}">
                <a16:creationId xmlns:a16="http://schemas.microsoft.com/office/drawing/2014/main" xmlns="" id="{F6186EC2-F02E-F04D-B215-2C0551AF57D2}"/>
              </a:ext>
            </a:extLst>
          </p:cNvPr>
          <p:cNvSpPr txBox="1"/>
          <p:nvPr/>
        </p:nvSpPr>
        <p:spPr>
          <a:xfrm>
            <a:off x="626270" y="5641479"/>
            <a:ext cx="3468210" cy="369332"/>
          </a:xfrm>
          <a:prstGeom prst="rect">
            <a:avLst/>
          </a:prstGeom>
          <a:noFill/>
        </p:spPr>
        <p:txBody>
          <a:bodyPr wrap="square" rtlCol="0">
            <a:spAutoFit/>
          </a:bodyPr>
          <a:lstStyle/>
          <a:p>
            <a:r>
              <a:rPr lang="en-GB" dirty="0">
                <a:latin typeface="Calibri" pitchFamily="34" charset="0"/>
                <a:cs typeface="Arial" pitchFamily="34" charset="0"/>
                <a:hlinkClick r:id="rId2"/>
              </a:rPr>
              <a:t>mikehwang@mail.ntust.edu.tw</a:t>
            </a:r>
            <a:endParaRPr lang="en-GB" dirty="0"/>
          </a:p>
        </p:txBody>
      </p:sp>
      <p:pic>
        <p:nvPicPr>
          <p:cNvPr id="6" name="Picture 5" descr="mpx_1454_1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453224" y="5272147"/>
            <a:ext cx="1055731" cy="983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C:\Users\CTC\Desktop\新營建系徽.jpg"/>
          <p:cNvPicPr>
            <a:picLocks noChangeAspect="1" noChangeArrowheads="1"/>
          </p:cNvPicPr>
          <p:nvPr/>
        </p:nvPicPr>
        <p:blipFill>
          <a:blip r:embed="rId4" cstate="print">
            <a:extLst/>
          </a:blip>
          <a:srcRect/>
          <a:stretch>
            <a:fillRect/>
          </a:stretch>
        </p:blipFill>
        <p:spPr bwMode="auto">
          <a:xfrm>
            <a:off x="5235615" y="5192681"/>
            <a:ext cx="1103434" cy="1055731"/>
          </a:xfrm>
          <a:prstGeom prst="ellipse">
            <a:avLst/>
          </a:prstGeom>
          <a:ln>
            <a:noFill/>
          </a:ln>
          <a:effectLst>
            <a:softEdge rad="112500"/>
          </a:effectLst>
          <a:extLst/>
        </p:spPr>
      </p:pic>
    </p:spTree>
    <p:extLst>
      <p:ext uri="{BB962C8B-B14F-4D97-AF65-F5344CB8AC3E}">
        <p14:creationId xmlns:p14="http://schemas.microsoft.com/office/powerpoint/2010/main" val="3005477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4</a:t>
            </a:fld>
            <a:endParaRPr lang="cs-CZ"/>
          </a:p>
        </p:txBody>
      </p:sp>
      <p:sp>
        <p:nvSpPr>
          <p:cNvPr id="7" name="Title 1"/>
          <p:cNvSpPr txBox="1">
            <a:spLocks/>
          </p:cNvSpPr>
          <p:nvPr/>
        </p:nvSpPr>
        <p:spPr>
          <a:xfrm>
            <a:off x="628650" y="365127"/>
            <a:ext cx="7886700" cy="9000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Overview of CDW</a:t>
            </a:r>
            <a:endParaRPr lang="en-US" sz="4000" b="1" dirty="0"/>
          </a:p>
        </p:txBody>
      </p:sp>
      <p:pic>
        <p:nvPicPr>
          <p:cNvPr id="8" name="Picture 7" descr="ãæ²³å·ç ç³ç­ç¼ºãçåçæå°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57322"/>
            <a:ext cx="2926080" cy="1556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789" y="1561890"/>
            <a:ext cx="2103120" cy="1277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571998" y="2089375"/>
            <a:ext cx="2369713" cy="79803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chemeClr val="tx1"/>
                </a:solidFill>
              </a:rPr>
              <a:t>Construction demolished </a:t>
            </a:r>
            <a:r>
              <a:rPr lang="en-US" sz="2000" dirty="0" smtClean="0">
                <a:solidFill>
                  <a:schemeClr val="tx1"/>
                </a:solidFill>
              </a:rPr>
              <a:t>waste</a:t>
            </a:r>
            <a:endParaRPr lang="en-US" sz="2000" dirty="0">
              <a:solidFill>
                <a:schemeClr val="tx1"/>
              </a:solidFill>
            </a:endParaRPr>
          </a:p>
        </p:txBody>
      </p:sp>
      <p:sp>
        <p:nvSpPr>
          <p:cNvPr id="11" name="Down Arrow 10"/>
          <p:cNvSpPr/>
          <p:nvPr/>
        </p:nvSpPr>
        <p:spPr>
          <a:xfrm>
            <a:off x="1176250" y="2914120"/>
            <a:ext cx="324197" cy="27432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912923" y="5302838"/>
            <a:ext cx="1687859" cy="59336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solidFill>
                  <a:srgbClr val="0000CC"/>
                </a:solidFill>
              </a:rPr>
              <a:t>CLSM</a:t>
            </a:r>
            <a:endParaRPr lang="en-US" sz="2000" dirty="0">
              <a:solidFill>
                <a:srgbClr val="0000CC"/>
              </a:solidFill>
            </a:endParaRPr>
          </a:p>
        </p:txBody>
      </p:sp>
      <p:sp>
        <p:nvSpPr>
          <p:cNvPr id="13" name="Rounded Rectangle 12"/>
          <p:cNvSpPr/>
          <p:nvPr/>
        </p:nvSpPr>
        <p:spPr>
          <a:xfrm>
            <a:off x="7650186" y="3213106"/>
            <a:ext cx="1197599" cy="64294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solidFill>
                  <a:srgbClr val="0000CC"/>
                </a:solidFill>
              </a:rPr>
              <a:t>HPC</a:t>
            </a:r>
            <a:endParaRPr lang="en-US" sz="2000" dirty="0">
              <a:solidFill>
                <a:srgbClr val="0000CC"/>
              </a:solidFill>
            </a:endParaRPr>
          </a:p>
        </p:txBody>
      </p:sp>
      <p:sp>
        <p:nvSpPr>
          <p:cNvPr id="14" name="Rounded Rectangle 13"/>
          <p:cNvSpPr/>
          <p:nvPr/>
        </p:nvSpPr>
        <p:spPr>
          <a:xfrm>
            <a:off x="6863854" y="5302838"/>
            <a:ext cx="2099841" cy="59336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solidFill>
                  <a:schemeClr val="tx1"/>
                </a:solidFill>
              </a:rPr>
              <a:t>Using AI method to design</a:t>
            </a:r>
            <a:endParaRPr lang="en-US" sz="2000" dirty="0">
              <a:solidFill>
                <a:schemeClr val="tx1"/>
              </a:solidFill>
            </a:endParaRPr>
          </a:p>
        </p:txBody>
      </p:sp>
      <p:pic>
        <p:nvPicPr>
          <p:cNvPr id="15" name="Picture 3" descr="07220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6" y="3188440"/>
            <a:ext cx="2103120" cy="1607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176249" y="4788709"/>
            <a:ext cx="324197" cy="27432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7" descr="081100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516" y="3195583"/>
            <a:ext cx="2103120" cy="18155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2207925" y="3873817"/>
            <a:ext cx="260661" cy="36560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0" idx="2"/>
          </p:cNvCxnSpPr>
          <p:nvPr/>
        </p:nvCxnSpPr>
        <p:spPr>
          <a:xfrm flipH="1">
            <a:off x="5756854" y="2887409"/>
            <a:ext cx="1" cy="659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Flowchart: Decision 19"/>
          <p:cNvSpPr/>
          <p:nvPr/>
        </p:nvSpPr>
        <p:spPr>
          <a:xfrm>
            <a:off x="4571997" y="3529902"/>
            <a:ext cx="2369713" cy="937952"/>
          </a:xfrm>
          <a:prstGeom prst="flowChartDecis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rgbClr val="0000CC"/>
                </a:solidFill>
              </a:rPr>
              <a:t>Crushed </a:t>
            </a:r>
            <a:r>
              <a:rPr lang="en-US" dirty="0">
                <a:solidFill>
                  <a:srgbClr val="0000CC"/>
                </a:solidFill>
              </a:rPr>
              <a:t>aggregate</a:t>
            </a:r>
          </a:p>
        </p:txBody>
      </p:sp>
      <p:sp>
        <p:nvSpPr>
          <p:cNvPr id="21" name="Rounded Rectangle 20"/>
          <p:cNvSpPr/>
          <p:nvPr/>
        </p:nvSpPr>
        <p:spPr>
          <a:xfrm>
            <a:off x="7650186" y="4108639"/>
            <a:ext cx="1197599" cy="64294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solidFill>
                  <a:srgbClr val="0000CC"/>
                </a:solidFill>
              </a:rPr>
              <a:t>Green concrete</a:t>
            </a:r>
            <a:endParaRPr lang="en-US" sz="2000" dirty="0">
              <a:solidFill>
                <a:srgbClr val="0000CC"/>
              </a:solidFill>
            </a:endParaRPr>
          </a:p>
        </p:txBody>
      </p:sp>
      <p:cxnSp>
        <p:nvCxnSpPr>
          <p:cNvPr id="22" name="Straight Arrow Connector 21"/>
          <p:cNvCxnSpPr>
            <a:stCxn id="20" idx="3"/>
            <a:endCxn id="13" idx="1"/>
          </p:cNvCxnSpPr>
          <p:nvPr/>
        </p:nvCxnSpPr>
        <p:spPr>
          <a:xfrm flipV="1">
            <a:off x="6941710" y="3534578"/>
            <a:ext cx="708476" cy="4643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3"/>
            <a:endCxn id="21" idx="1"/>
          </p:cNvCxnSpPr>
          <p:nvPr/>
        </p:nvCxnSpPr>
        <p:spPr>
          <a:xfrm>
            <a:off x="6941710" y="3998878"/>
            <a:ext cx="708476" cy="431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2"/>
            <a:endCxn id="12" idx="0"/>
          </p:cNvCxnSpPr>
          <p:nvPr/>
        </p:nvCxnSpPr>
        <p:spPr>
          <a:xfrm flipH="1">
            <a:off x="5756853" y="4467854"/>
            <a:ext cx="1" cy="834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3"/>
            <a:endCxn id="14" idx="1"/>
          </p:cNvCxnSpPr>
          <p:nvPr/>
        </p:nvCxnSpPr>
        <p:spPr>
          <a:xfrm>
            <a:off x="6600782" y="5599521"/>
            <a:ext cx="2630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p:cNvCxnSpPr>
          <p:nvPr/>
        </p:nvCxnSpPr>
        <p:spPr>
          <a:xfrm>
            <a:off x="8847785" y="3534578"/>
            <a:ext cx="115910" cy="46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1" idx="3"/>
          </p:cNvCxnSpPr>
          <p:nvPr/>
        </p:nvCxnSpPr>
        <p:spPr>
          <a:xfrm flipV="1">
            <a:off x="8847785" y="3998878"/>
            <a:ext cx="115910" cy="4312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endCxn id="14" idx="0"/>
          </p:cNvCxnSpPr>
          <p:nvPr/>
        </p:nvCxnSpPr>
        <p:spPr>
          <a:xfrm rot="5400000">
            <a:off x="7786755" y="4125898"/>
            <a:ext cx="1303960" cy="1049920"/>
          </a:xfrm>
          <a:prstGeom prst="bentConnector3">
            <a:avLst>
              <a:gd name="adj1" fmla="val 825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92806" y="4508427"/>
            <a:ext cx="956103" cy="646331"/>
          </a:xfrm>
          <a:prstGeom prst="rect">
            <a:avLst/>
          </a:prstGeom>
          <a:noFill/>
          <a:ln>
            <a:solidFill>
              <a:srgbClr val="FF0000"/>
            </a:solidFill>
          </a:ln>
        </p:spPr>
        <p:txBody>
          <a:bodyPr wrap="square" rtlCol="0">
            <a:spAutoFit/>
          </a:bodyPr>
          <a:lstStyle/>
          <a:p>
            <a:r>
              <a:rPr lang="en-US" dirty="0" smtClean="0"/>
              <a:t>Useless material</a:t>
            </a:r>
            <a:endParaRPr lang="en-US" dirty="0"/>
          </a:p>
        </p:txBody>
      </p:sp>
      <p:pic>
        <p:nvPicPr>
          <p:cNvPr id="30" name="Picture 2" descr="Kết quả hình ảnh cho cartoon suy ngh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711" y="1660461"/>
            <a:ext cx="1371600" cy="11579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Kết quả hình ảnh cho cây xanh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3256" y="5057322"/>
            <a:ext cx="1371600" cy="1467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242858" y="3076062"/>
            <a:ext cx="1143739" cy="646331"/>
          </a:xfrm>
          <a:prstGeom prst="rect">
            <a:avLst/>
          </a:prstGeom>
          <a:noFill/>
          <a:ln>
            <a:solidFill>
              <a:srgbClr val="FF0000"/>
            </a:solidFill>
          </a:ln>
        </p:spPr>
        <p:txBody>
          <a:bodyPr wrap="square" rtlCol="0">
            <a:spAutoFit/>
          </a:bodyPr>
          <a:lstStyle/>
          <a:p>
            <a:r>
              <a:rPr lang="en-US" dirty="0" smtClean="0"/>
              <a:t>Recycling aggregate</a:t>
            </a:r>
            <a:endParaRPr lang="en-US" dirty="0"/>
          </a:p>
        </p:txBody>
      </p:sp>
    </p:spTree>
    <p:extLst>
      <p:ext uri="{BB962C8B-B14F-4D97-AF65-F5344CB8AC3E}">
        <p14:creationId xmlns:p14="http://schemas.microsoft.com/office/powerpoint/2010/main" val="3973411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5</a:t>
            </a:fld>
            <a:endParaRPr lang="cs-CZ"/>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en-US" sz="4000" b="1" dirty="0" smtClean="0"/>
              <a:t>Overview of CDW</a:t>
            </a:r>
            <a:endParaRPr lang="en-US" sz="4000" b="1" dirty="0"/>
          </a:p>
        </p:txBody>
      </p:sp>
      <p:pic>
        <p:nvPicPr>
          <p:cNvPr id="8" name="Ảnh 5"/>
          <p:cNvPicPr>
            <a:picLocks noChangeAspect="1"/>
          </p:cNvPicPr>
          <p:nvPr/>
        </p:nvPicPr>
        <p:blipFill>
          <a:blip r:embed="rId2"/>
          <a:stretch>
            <a:fillRect/>
          </a:stretch>
        </p:blipFill>
        <p:spPr>
          <a:xfrm>
            <a:off x="960338" y="1596979"/>
            <a:ext cx="7014904" cy="4529375"/>
          </a:xfrm>
          <a:prstGeom prst="rect">
            <a:avLst/>
          </a:prstGeom>
          <a:ln>
            <a:noFill/>
          </a:ln>
          <a:effectLst>
            <a:softEdge rad="112500"/>
          </a:effectLst>
        </p:spPr>
      </p:pic>
      <p:sp>
        <p:nvSpPr>
          <p:cNvPr id="9" name="矩形 5"/>
          <p:cNvSpPr/>
          <p:nvPr/>
        </p:nvSpPr>
        <p:spPr>
          <a:xfrm>
            <a:off x="0" y="5776414"/>
            <a:ext cx="9144000" cy="523220"/>
          </a:xfrm>
          <a:prstGeom prst="rect">
            <a:avLst/>
          </a:prstGeom>
          <a:solidFill>
            <a:srgbClr val="FFFFFF"/>
          </a:solidFill>
        </p:spPr>
        <p:txBody>
          <a:bodyPr wrap="square">
            <a:spAutoFit/>
          </a:bodyPr>
          <a:lstStyle/>
          <a:p>
            <a:pPr algn="ctr"/>
            <a:r>
              <a:rPr lang="en-US" altLang="zh-TW" sz="2800" dirty="0" smtClean="0"/>
              <a:t>Manufacturing processes of CDW</a:t>
            </a:r>
            <a:endParaRPr lang="zh-TW" altLang="en-US" sz="2800" dirty="0"/>
          </a:p>
        </p:txBody>
      </p:sp>
    </p:spTree>
    <p:extLst>
      <p:ext uri="{BB962C8B-B14F-4D97-AF65-F5344CB8AC3E}">
        <p14:creationId xmlns:p14="http://schemas.microsoft.com/office/powerpoint/2010/main" val="3602289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6</a:t>
            </a:fld>
            <a:endParaRPr lang="cs-CZ"/>
          </a:p>
        </p:txBody>
      </p:sp>
      <p:sp>
        <p:nvSpPr>
          <p:cNvPr id="7" name="Title 1"/>
          <p:cNvSpPr txBox="1">
            <a:spLocks/>
          </p:cNvSpPr>
          <p:nvPr/>
        </p:nvSpPr>
        <p:spPr>
          <a:xfrm>
            <a:off x="628650" y="2687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it-IT" sz="4000" b="1" spc="-5" dirty="0" smtClean="0">
                <a:cs typeface="Calibri"/>
              </a:rPr>
              <a:t>Major Activities in Taiwan</a:t>
            </a:r>
            <a:endParaRPr lang="en-US" sz="4000" b="1" dirty="0"/>
          </a:p>
        </p:txBody>
      </p:sp>
      <p:graphicFrame>
        <p:nvGraphicFramePr>
          <p:cNvPr id="8" name="Content Placeholder 8"/>
          <p:cNvGraphicFramePr>
            <a:graphicFrameLocks/>
          </p:cNvGraphicFramePr>
          <p:nvPr>
            <p:extLst>
              <p:ext uri="{D42A27DB-BD31-4B8C-83A1-F6EECF244321}">
                <p14:modId xmlns:p14="http://schemas.microsoft.com/office/powerpoint/2010/main" val="1510466265"/>
              </p:ext>
            </p:extLst>
          </p:nvPr>
        </p:nvGraphicFramePr>
        <p:xfrm>
          <a:off x="141669" y="1571223"/>
          <a:ext cx="8834906" cy="475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62413" y="2120651"/>
            <a:ext cx="444352" cy="707886"/>
          </a:xfrm>
          <a:prstGeom prst="rect">
            <a:avLst/>
          </a:prstGeom>
          <a:noFill/>
        </p:spPr>
        <p:txBody>
          <a:bodyPr wrap="none" rtlCol="0">
            <a:spAutoFit/>
          </a:bodyPr>
          <a:lstStyle/>
          <a:p>
            <a:r>
              <a:rPr lang="en-US" sz="4000" dirty="0"/>
              <a:t>1</a:t>
            </a:r>
          </a:p>
        </p:txBody>
      </p:sp>
      <p:sp>
        <p:nvSpPr>
          <p:cNvPr id="10" name="TextBox 9"/>
          <p:cNvSpPr txBox="1"/>
          <p:nvPr/>
        </p:nvSpPr>
        <p:spPr>
          <a:xfrm>
            <a:off x="936989" y="3528741"/>
            <a:ext cx="444352" cy="707886"/>
          </a:xfrm>
          <a:prstGeom prst="rect">
            <a:avLst/>
          </a:prstGeom>
          <a:noFill/>
        </p:spPr>
        <p:txBody>
          <a:bodyPr wrap="none" rtlCol="0">
            <a:spAutoFit/>
          </a:bodyPr>
          <a:lstStyle/>
          <a:p>
            <a:r>
              <a:rPr lang="en-US" sz="4000" dirty="0" smtClean="0">
                <a:solidFill>
                  <a:srgbClr val="47AE4C"/>
                </a:solidFill>
              </a:rPr>
              <a:t>2</a:t>
            </a:r>
            <a:endParaRPr lang="en-US" sz="4000" dirty="0">
              <a:solidFill>
                <a:srgbClr val="47AE4C"/>
              </a:solidFill>
            </a:endParaRPr>
          </a:p>
        </p:txBody>
      </p:sp>
      <p:sp>
        <p:nvSpPr>
          <p:cNvPr id="11" name="TextBox 10"/>
          <p:cNvSpPr txBox="1"/>
          <p:nvPr/>
        </p:nvSpPr>
        <p:spPr>
          <a:xfrm>
            <a:off x="562413" y="4941055"/>
            <a:ext cx="444352" cy="707886"/>
          </a:xfrm>
          <a:prstGeom prst="rect">
            <a:avLst/>
          </a:prstGeom>
          <a:noFill/>
        </p:spPr>
        <p:txBody>
          <a:bodyPr wrap="none" rtlCol="0">
            <a:spAutoFit/>
          </a:bodyPr>
          <a:lstStyle/>
          <a:p>
            <a:r>
              <a:rPr lang="en-US" sz="4000" dirty="0" smtClean="0">
                <a:solidFill>
                  <a:srgbClr val="F39200"/>
                </a:solidFill>
              </a:rPr>
              <a:t>3</a:t>
            </a:r>
            <a:endParaRPr lang="en-US" sz="4000" dirty="0">
              <a:solidFill>
                <a:srgbClr val="F39200"/>
              </a:solidFill>
            </a:endParaRPr>
          </a:p>
        </p:txBody>
      </p:sp>
    </p:spTree>
    <p:extLst>
      <p:ext uri="{BB962C8B-B14F-4D97-AF65-F5344CB8AC3E}">
        <p14:creationId xmlns:p14="http://schemas.microsoft.com/office/powerpoint/2010/main" val="1264010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7826" y="4060332"/>
            <a:ext cx="8435174" cy="796291"/>
          </a:xfrm>
        </p:spPr>
        <p:txBody>
          <a:bodyPr>
            <a:normAutofit/>
          </a:bodyPr>
          <a:lstStyle/>
          <a:p>
            <a:r>
              <a:rPr lang="en-US" altLang="zh-TW" dirty="0" smtClean="0">
                <a:effectLst>
                  <a:outerShdw blurRad="38100" dist="38100" dir="2700000" algn="tl">
                    <a:srgbClr val="808080"/>
                  </a:outerShdw>
                </a:effectLst>
                <a:ea typeface="華康中圓體(P)" pitchFamily="34" charset="-120"/>
              </a:rPr>
              <a:t>Part 1 </a:t>
            </a:r>
            <a:r>
              <a:rPr lang="en-US" altLang="zh-TW" dirty="0">
                <a:effectLst>
                  <a:outerShdw blurRad="38100" dist="38100" dir="2700000" algn="tl">
                    <a:srgbClr val="808080"/>
                  </a:outerShdw>
                </a:effectLst>
                <a:ea typeface="華康中圓體(P)" pitchFamily="34" charset="-120"/>
              </a:rPr>
              <a:t>(BIG DATA)</a:t>
            </a:r>
          </a:p>
        </p:txBody>
      </p:sp>
      <p:sp>
        <p:nvSpPr>
          <p:cNvPr id="3" name="Sous-titre 2"/>
          <p:cNvSpPr>
            <a:spLocks noGrp="1"/>
          </p:cNvSpPr>
          <p:nvPr>
            <p:ph type="subTitle" idx="1"/>
          </p:nvPr>
        </p:nvSpPr>
        <p:spPr>
          <a:xfrm>
            <a:off x="685799" y="4856623"/>
            <a:ext cx="8319655" cy="1490870"/>
          </a:xfrm>
        </p:spPr>
        <p:txBody>
          <a:bodyPr>
            <a:normAutofit/>
          </a:bodyPr>
          <a:lstStyle/>
          <a:p>
            <a:r>
              <a:rPr lang="en-US" altLang="zh-TW" sz="2800" dirty="0">
                <a:effectLst>
                  <a:outerShdw blurRad="38100" dist="38100" dir="2700000" algn="tl">
                    <a:srgbClr val="808080"/>
                  </a:outerShdw>
                </a:effectLst>
                <a:ea typeface="華康中圓體(P)" pitchFamily="34" charset="-120"/>
              </a:rPr>
              <a:t>Prediction of fresh and hardened properties of concrete and optimizing concrete mixture by SOS-LSSVM</a:t>
            </a:r>
            <a:endParaRPr lang="fr-FR" sz="2800" dirty="0"/>
          </a:p>
        </p:txBody>
      </p:sp>
    </p:spTree>
    <p:extLst>
      <p:ext uri="{BB962C8B-B14F-4D97-AF65-F5344CB8AC3E}">
        <p14:creationId xmlns:p14="http://schemas.microsoft.com/office/powerpoint/2010/main" val="554778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8</a:t>
            </a:fld>
            <a:endParaRPr lang="cs-CZ"/>
          </a:p>
        </p:txBody>
      </p:sp>
      <p:sp>
        <p:nvSpPr>
          <p:cNvPr id="7" name="Titr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fr-FR" sz="4000" b="1" dirty="0" err="1" smtClean="0"/>
              <a:t>Research</a:t>
            </a:r>
            <a:r>
              <a:rPr lang="fr-FR" sz="4000" b="1" dirty="0" smtClean="0"/>
              <a:t> Objectives </a:t>
            </a:r>
            <a:endParaRPr lang="fr-FR" sz="4000" b="1" dirty="0"/>
          </a:p>
        </p:txBody>
      </p:sp>
      <p:pic>
        <p:nvPicPr>
          <p:cNvPr id="8" name="Picture 2" descr="Kết quả hình ảnh cho AI prediction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24" y="3558103"/>
            <a:ext cx="3181737" cy="22940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878956" y="1690689"/>
            <a:ext cx="4636394" cy="151615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400" dirty="0">
                <a:solidFill>
                  <a:schemeClr val="tx1"/>
                </a:solidFill>
                <a:latin typeface="Times New Roman" panose="02020603050405020304" pitchFamily="18" charset="0"/>
                <a:cs typeface="Times New Roman" panose="02020603050405020304" pitchFamily="18" charset="0"/>
              </a:rPr>
              <a:t>Developing the </a:t>
            </a:r>
            <a:r>
              <a:rPr lang="en-US" altLang="zh-TW" sz="2400" b="1" dirty="0">
                <a:solidFill>
                  <a:schemeClr val="tx1"/>
                </a:solidFill>
                <a:latin typeface="Times New Roman" panose="02020603050405020304" pitchFamily="18" charset="0"/>
                <a:cs typeface="Times New Roman" panose="02020603050405020304" pitchFamily="18" charset="0"/>
              </a:rPr>
              <a:t>model for predicting properties </a:t>
            </a:r>
            <a:r>
              <a:rPr lang="en-US" altLang="zh-TW" sz="2400" dirty="0">
                <a:solidFill>
                  <a:schemeClr val="tx1"/>
                </a:solidFill>
                <a:latin typeface="Times New Roman" panose="02020603050405020304" pitchFamily="18" charset="0"/>
                <a:cs typeface="Times New Roman" panose="02020603050405020304" pitchFamily="18" charset="0"/>
              </a:rPr>
              <a:t>of HPC in term of compressive strength, workability and durability</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878957" y="4250028"/>
            <a:ext cx="4636393" cy="1983347"/>
          </a:xfrm>
          <a:prstGeom prst="roundRect">
            <a:avLst/>
          </a:prstGeom>
          <a:gradFill flip="none" rotWithShape="1">
            <a:gsLst>
              <a:gs pos="0">
                <a:srgbClr val="F39200">
                  <a:tint val="66000"/>
                  <a:satMod val="160000"/>
                </a:srgbClr>
              </a:gs>
              <a:gs pos="50000">
                <a:srgbClr val="F39200">
                  <a:tint val="44500"/>
                  <a:satMod val="160000"/>
                </a:srgbClr>
              </a:gs>
              <a:gs pos="100000">
                <a:srgbClr val="F392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TW" sz="2400" dirty="0">
                <a:solidFill>
                  <a:schemeClr val="tx1"/>
                </a:solidFill>
                <a:latin typeface="Times New Roman" panose="02020603050405020304" pitchFamily="18" charset="0"/>
                <a:ea typeface="華康中圓體(P)" pitchFamily="34" charset="-120"/>
                <a:cs typeface="Times New Roman" panose="02020603050405020304" pitchFamily="18" charset="0"/>
              </a:rPr>
              <a:t>Identify the </a:t>
            </a:r>
            <a:r>
              <a:rPr kumimoji="1" lang="en-US" altLang="zh-TW" sz="2400" b="1" dirty="0">
                <a:solidFill>
                  <a:schemeClr val="tx1"/>
                </a:solidFill>
                <a:latin typeface="Times New Roman" panose="02020603050405020304" pitchFamily="18" charset="0"/>
                <a:ea typeface="華康中圓體(P)" pitchFamily="34" charset="-120"/>
                <a:cs typeface="Times New Roman" panose="02020603050405020304" pitchFamily="18" charset="0"/>
              </a:rPr>
              <a:t>optimum HPC mixture</a:t>
            </a:r>
            <a:r>
              <a:rPr kumimoji="1" lang="en-US" altLang="zh-TW" sz="2400" dirty="0">
                <a:solidFill>
                  <a:schemeClr val="tx1"/>
                </a:solidFill>
                <a:latin typeface="Times New Roman" panose="02020603050405020304" pitchFamily="18" charset="0"/>
                <a:ea typeface="華康中圓體(P)" pitchFamily="34" charset="-120"/>
                <a:cs typeface="Times New Roman" panose="02020603050405020304" pitchFamily="18" charset="0"/>
              </a:rPr>
              <a:t>, </a:t>
            </a:r>
            <a:r>
              <a:rPr kumimoji="1" lang="en-US" altLang="zh-TW" sz="2400" dirty="0" smtClean="0">
                <a:solidFill>
                  <a:schemeClr val="tx1"/>
                </a:solidFill>
                <a:latin typeface="Times New Roman" panose="02020603050405020304" pitchFamily="18" charset="0"/>
                <a:ea typeface="華康中圓體(P)" pitchFamily="34" charset="-120"/>
                <a:cs typeface="Times New Roman" panose="02020603050405020304" pitchFamily="18" charset="0"/>
              </a:rPr>
              <a:t>with </a:t>
            </a:r>
            <a:r>
              <a:rPr kumimoji="1" lang="en-US" altLang="zh-TW" sz="2400" b="1" dirty="0" smtClean="0">
                <a:solidFill>
                  <a:schemeClr val="tx1"/>
                </a:solidFill>
                <a:latin typeface="Times New Roman" panose="02020603050405020304" pitchFamily="18" charset="0"/>
                <a:ea typeface="華康中圓體(P)" pitchFamily="34" charset="-120"/>
                <a:cs typeface="Times New Roman" panose="02020603050405020304" pitchFamily="18" charset="0"/>
              </a:rPr>
              <a:t>lowest </a:t>
            </a:r>
            <a:r>
              <a:rPr kumimoji="1" lang="en-US" altLang="zh-TW" sz="2400" b="1" dirty="0">
                <a:solidFill>
                  <a:schemeClr val="tx1"/>
                </a:solidFill>
                <a:latin typeface="Times New Roman" panose="02020603050405020304" pitchFamily="18" charset="0"/>
                <a:ea typeface="華康中圓體(P)" pitchFamily="34" charset="-120"/>
                <a:cs typeface="Times New Roman" panose="02020603050405020304" pitchFamily="18" charset="0"/>
              </a:rPr>
              <a:t>cost and </a:t>
            </a:r>
            <a:r>
              <a:rPr kumimoji="1" lang="en-US" altLang="zh-TW" sz="2400" b="1" dirty="0" smtClean="0">
                <a:solidFill>
                  <a:schemeClr val="tx1"/>
                </a:solidFill>
                <a:latin typeface="Times New Roman" panose="02020603050405020304" pitchFamily="18" charset="0"/>
                <a:ea typeface="華康中圓體(P)" pitchFamily="34" charset="-120"/>
                <a:cs typeface="Times New Roman" panose="02020603050405020304" pitchFamily="18" charset="0"/>
              </a:rPr>
              <a:t>satisfy </a:t>
            </a:r>
            <a:r>
              <a:rPr kumimoji="1" lang="en-US" altLang="zh-TW" sz="2400" b="1" dirty="0">
                <a:solidFill>
                  <a:schemeClr val="tx1"/>
                </a:solidFill>
                <a:latin typeface="Times New Roman" panose="02020603050405020304" pitchFamily="18" charset="0"/>
                <a:ea typeface="華康中圓體(P)" pitchFamily="34" charset="-120"/>
                <a:cs typeface="Times New Roman" panose="02020603050405020304" pitchFamily="18" charset="0"/>
              </a:rPr>
              <a:t>the requirement </a:t>
            </a:r>
            <a:r>
              <a:rPr kumimoji="1" lang="en-US" altLang="zh-TW" sz="2400" dirty="0">
                <a:solidFill>
                  <a:schemeClr val="tx1"/>
                </a:solidFill>
                <a:latin typeface="Times New Roman" panose="02020603050405020304" pitchFamily="18" charset="0"/>
                <a:ea typeface="華康中圓體(P)" pitchFamily="34" charset="-120"/>
                <a:cs typeface="Times New Roman" panose="02020603050405020304" pitchFamily="18" charset="0"/>
              </a:rPr>
              <a:t>of compressive strength, workability and durability</a:t>
            </a:r>
            <a:endParaRPr lang="en-US" sz="2400" dirty="0"/>
          </a:p>
        </p:txBody>
      </p:sp>
      <p:cxnSp>
        <p:nvCxnSpPr>
          <p:cNvPr id="11" name="Straight Arrow Connector 10"/>
          <p:cNvCxnSpPr>
            <a:stCxn id="8" idx="3"/>
            <a:endCxn id="9" idx="1"/>
          </p:cNvCxnSpPr>
          <p:nvPr/>
        </p:nvCxnSpPr>
        <p:spPr>
          <a:xfrm flipV="1">
            <a:off x="3363961" y="2448764"/>
            <a:ext cx="514995" cy="2256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3"/>
            <a:endCxn id="10" idx="1"/>
          </p:cNvCxnSpPr>
          <p:nvPr/>
        </p:nvCxnSpPr>
        <p:spPr>
          <a:xfrm>
            <a:off x="3363961" y="4705132"/>
            <a:ext cx="514996" cy="536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4" descr="http://cdn2.techbang.com.tw/system/excerpt_images/12673/inpage/a68635d622cc66154840c4292cb21184.jpg?1363944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89" y="1411459"/>
            <a:ext cx="2393839" cy="1795380"/>
          </a:xfrm>
          <a:prstGeom prst="rect">
            <a:avLst/>
          </a:prstGeom>
          <a:noFill/>
          <a:extLst>
            <a:ext uri="{909E8E84-426E-40DD-AFC4-6F175D3DCCD1}">
              <a14:hiddenFill xmlns:a14="http://schemas.microsoft.com/office/drawing/2010/main">
                <a:solidFill>
                  <a:srgbClr val="FFFFFF"/>
                </a:solidFill>
              </a14:hiddenFill>
            </a:ext>
          </a:extLst>
        </p:spPr>
      </p:pic>
      <p:sp>
        <p:nvSpPr>
          <p:cNvPr id="14" name="向右箭號 18"/>
          <p:cNvSpPr/>
          <p:nvPr/>
        </p:nvSpPr>
        <p:spPr>
          <a:xfrm rot="16200000">
            <a:off x="1407447" y="2896528"/>
            <a:ext cx="731290" cy="62062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784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00" autoRev="1" fill="remove"/>
                                        <p:tgtEl>
                                          <p:spTgt spid="14"/>
                                        </p:tgtEl>
                                        <p:attrNameLst>
                                          <p:attrName>style.color</p:attrName>
                                        </p:attrNameLst>
                                      </p:cBhvr>
                                      <p:to>
                                        <a:schemeClr val="bg1"/>
                                      </p:to>
                                    </p:animClr>
                                    <p:animClr clrSpc="rgb" dir="cw">
                                      <p:cBhvr>
                                        <p:cTn id="7" dur="500" autoRev="1" fill="remove"/>
                                        <p:tgtEl>
                                          <p:spTgt spid="14"/>
                                        </p:tgtEl>
                                        <p:attrNameLst>
                                          <p:attrName>fillcolor</p:attrName>
                                        </p:attrNameLst>
                                      </p:cBhvr>
                                      <p:to>
                                        <a:schemeClr val="bg1"/>
                                      </p:to>
                                    </p:animClr>
                                    <p:set>
                                      <p:cBhvr>
                                        <p:cTn id="8" dur="500" autoRev="1" fill="remove"/>
                                        <p:tgtEl>
                                          <p:spTgt spid="14"/>
                                        </p:tgtEl>
                                        <p:attrNameLst>
                                          <p:attrName>fill.type</p:attrName>
                                        </p:attrNameLst>
                                      </p:cBhvr>
                                      <p:to>
                                        <p:strVal val="solid"/>
                                      </p:to>
                                    </p:set>
                                    <p:set>
                                      <p:cBhvr>
                                        <p:cTn id="9" dur="50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6FB4B4C-C61B-604F-929D-6902A32851CE}" type="datetime1">
              <a:rPr lang="cs-CZ" smtClean="0"/>
              <a:t>19.10.2019</a:t>
            </a:fld>
            <a:endParaRPr lang="cs-CZ"/>
          </a:p>
        </p:txBody>
      </p:sp>
      <p:sp>
        <p:nvSpPr>
          <p:cNvPr id="5" name="Footer Placeholder 4"/>
          <p:cNvSpPr>
            <a:spLocks noGrp="1"/>
          </p:cNvSpPr>
          <p:nvPr>
            <p:ph type="ftr" sz="quarter" idx="11"/>
          </p:nvPr>
        </p:nvSpPr>
        <p:spPr/>
        <p:txBody>
          <a:bodyPr/>
          <a:lstStyle/>
          <a:p>
            <a:r>
              <a:rPr lang="en-GB" noProof="0" smtClean="0"/>
              <a:t>24th October 2019, Bari, Italy</a:t>
            </a:r>
            <a:endParaRPr lang="en-GB" noProof="0" dirty="0"/>
          </a:p>
        </p:txBody>
      </p:sp>
      <p:sp>
        <p:nvSpPr>
          <p:cNvPr id="6" name="Slide Number Placeholder 5"/>
          <p:cNvSpPr>
            <a:spLocks noGrp="1"/>
          </p:cNvSpPr>
          <p:nvPr>
            <p:ph type="sldNum" sz="quarter" idx="12"/>
          </p:nvPr>
        </p:nvSpPr>
        <p:spPr/>
        <p:txBody>
          <a:bodyPr/>
          <a:lstStyle/>
          <a:p>
            <a:fld id="{E23E03A6-88B2-EE4C-BED9-6D28EB8261F6}" type="slidenum">
              <a:rPr lang="cs-CZ" smtClean="0"/>
              <a:t>9</a:t>
            </a:fld>
            <a:endParaRPr lang="cs-CZ"/>
          </a:p>
        </p:txBody>
      </p:sp>
      <p:sp>
        <p:nvSpPr>
          <p:cNvPr id="7" name="Titre 1"/>
          <p:cNvSpPr txBox="1">
            <a:spLocks/>
          </p:cNvSpPr>
          <p:nvPr/>
        </p:nvSpPr>
        <p:spPr>
          <a:xfrm>
            <a:off x="571500" y="214358"/>
            <a:ext cx="7886700" cy="3680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pPr algn="ctr"/>
            <a:r>
              <a:rPr lang="fr-FR" sz="3600" b="1" dirty="0" smtClean="0"/>
              <a:t>MODEL ARCHITECTURE </a:t>
            </a:r>
            <a:endParaRPr lang="fr-FR" sz="3600" b="1" dirty="0"/>
          </a:p>
        </p:txBody>
      </p:sp>
      <p:sp>
        <p:nvSpPr>
          <p:cNvPr id="8" name="Rectangle 7"/>
          <p:cNvSpPr/>
          <p:nvPr/>
        </p:nvSpPr>
        <p:spPr>
          <a:xfrm>
            <a:off x="571500" y="549148"/>
            <a:ext cx="4987842" cy="606731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圖片 2"/>
          <p:cNvPicPr>
            <a:picLocks noChangeAspect="1"/>
          </p:cNvPicPr>
          <p:nvPr/>
        </p:nvPicPr>
        <p:blipFill>
          <a:blip r:embed="rId2"/>
          <a:stretch>
            <a:fillRect/>
          </a:stretch>
        </p:blipFill>
        <p:spPr>
          <a:xfrm>
            <a:off x="571500" y="549148"/>
            <a:ext cx="4987842" cy="6068050"/>
          </a:xfrm>
          <a:prstGeom prst="rect">
            <a:avLst/>
          </a:prstGeom>
        </p:spPr>
      </p:pic>
      <p:sp>
        <p:nvSpPr>
          <p:cNvPr id="10" name="矩形 4"/>
          <p:cNvSpPr/>
          <p:nvPr/>
        </p:nvSpPr>
        <p:spPr>
          <a:xfrm>
            <a:off x="5862839" y="4746463"/>
            <a:ext cx="3409950" cy="1569660"/>
          </a:xfrm>
          <a:prstGeom prst="rect">
            <a:avLst/>
          </a:prstGeom>
        </p:spPr>
        <p:txBody>
          <a:bodyPr wrap="square">
            <a:spAutoFit/>
          </a:bodyPr>
          <a:lstStyle/>
          <a:p>
            <a:pPr lvl="0"/>
            <a:r>
              <a:rPr lang="en-US" altLang="zh-TW" sz="2400" dirty="0" smtClean="0">
                <a:solidFill>
                  <a:srgbClr val="FF0000"/>
                </a:solidFill>
              </a:rPr>
              <a:t>Slump</a:t>
            </a:r>
            <a:r>
              <a:rPr lang="en-US" altLang="zh-TW" sz="2400" dirty="0">
                <a:solidFill>
                  <a:srgbClr val="FF0000"/>
                </a:solidFill>
              </a:rPr>
              <a:t>, compressive strength and electrical resistivity properties </a:t>
            </a:r>
            <a:r>
              <a:rPr lang="en-US" altLang="zh-TW" sz="2400" dirty="0" smtClean="0">
                <a:solidFill>
                  <a:srgbClr val="FF0000"/>
                </a:solidFill>
              </a:rPr>
              <a:t>prediction model</a:t>
            </a:r>
            <a:endParaRPr lang="zh-TW" altLang="en-US" sz="2400" dirty="0"/>
          </a:p>
        </p:txBody>
      </p:sp>
      <p:pic>
        <p:nvPicPr>
          <p:cNvPr id="11" name="Picture 10"/>
          <p:cNvPicPr>
            <a:picLocks noChangeAspect="1"/>
          </p:cNvPicPr>
          <p:nvPr/>
        </p:nvPicPr>
        <p:blipFill>
          <a:blip r:embed="rId3"/>
          <a:stretch>
            <a:fillRect/>
          </a:stretch>
        </p:blipFill>
        <p:spPr>
          <a:xfrm>
            <a:off x="5862839" y="1548754"/>
            <a:ext cx="3028515" cy="2971730"/>
          </a:xfrm>
          <a:prstGeom prst="rect">
            <a:avLst/>
          </a:prstGeom>
        </p:spPr>
      </p:pic>
      <p:sp>
        <p:nvSpPr>
          <p:cNvPr id="12" name="TextBox 11"/>
          <p:cNvSpPr txBox="1"/>
          <p:nvPr/>
        </p:nvSpPr>
        <p:spPr>
          <a:xfrm>
            <a:off x="6027313" y="2119565"/>
            <a:ext cx="1471621" cy="461665"/>
          </a:xfrm>
          <a:prstGeom prst="rect">
            <a:avLst/>
          </a:prstGeom>
          <a:noFill/>
        </p:spPr>
        <p:txBody>
          <a:bodyPr wrap="none" rtlCol="0">
            <a:spAutoFit/>
          </a:bodyPr>
          <a:lstStyle/>
          <a:p>
            <a:r>
              <a:rPr lang="en-US" sz="2400" dirty="0" smtClean="0">
                <a:solidFill>
                  <a:srgbClr val="0000CC"/>
                </a:solidFill>
              </a:rPr>
              <a:t>Input data</a:t>
            </a:r>
            <a:endParaRPr lang="en-US" sz="2400" dirty="0">
              <a:solidFill>
                <a:srgbClr val="0000CC"/>
              </a:solidFill>
            </a:endParaRPr>
          </a:p>
        </p:txBody>
      </p:sp>
    </p:spTree>
    <p:extLst>
      <p:ext uri="{BB962C8B-B14F-4D97-AF65-F5344CB8AC3E}">
        <p14:creationId xmlns:p14="http://schemas.microsoft.com/office/powerpoint/2010/main" val="3597480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TotalTime>
  <Words>1341</Words>
  <Application>Microsoft Office PowerPoint</Application>
  <PresentationFormat>On-screen Show (4:3)</PresentationFormat>
  <Paragraphs>262</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標楷體</vt:lpstr>
      <vt:lpstr>MS Mincho</vt:lpstr>
      <vt:lpstr>新細明體</vt:lpstr>
      <vt:lpstr>Arial</vt:lpstr>
      <vt:lpstr>Bauhaus 93</vt:lpstr>
      <vt:lpstr>Calibri</vt:lpstr>
      <vt:lpstr>Calibri Light</vt:lpstr>
      <vt:lpstr>Times New Roman</vt:lpstr>
      <vt:lpstr>Wingdings</vt:lpstr>
      <vt:lpstr>華康中圓體</vt:lpstr>
      <vt:lpstr>華康中圓體(P)</vt:lpstr>
      <vt:lpstr>Office Theme</vt:lpstr>
      <vt:lpstr>CDW management outside EU: best practices in Taiwan</vt:lpstr>
      <vt:lpstr>PowerPoint Presentation</vt:lpstr>
      <vt:lpstr>PowerPoint Presentation</vt:lpstr>
      <vt:lpstr>PowerPoint Presentation</vt:lpstr>
      <vt:lpstr>PowerPoint Presentation</vt:lpstr>
      <vt:lpstr>PowerPoint Presentation</vt:lpstr>
      <vt:lpstr>Part 1 (BIG DATA)</vt:lpstr>
      <vt:lpstr>PowerPoint Presentation</vt:lpstr>
      <vt:lpstr>PowerPoint Presentation</vt:lpstr>
      <vt:lpstr>PowerPoint Presentation</vt:lpstr>
      <vt:lpstr>PowerPoint Presentation</vt:lpstr>
      <vt:lpstr>Part 2: 1. Utilization of CDW as aggregate to produce HPC</vt:lpstr>
      <vt:lpstr>PowerPoint Presentation</vt:lpstr>
      <vt:lpstr>PowerPoint Presentation</vt:lpstr>
      <vt:lpstr>PowerPoint Presentation</vt:lpstr>
      <vt:lpstr>PowerPoint Presentation</vt:lpstr>
      <vt:lpstr>PowerPoint Presentation</vt:lpstr>
      <vt:lpstr>NTUST-2: 2. Utilization of red brick and ceramic waste to produce mortar specimens</vt:lpstr>
      <vt:lpstr>PowerPoint Presentation</vt:lpstr>
      <vt:lpstr>PowerPoint Presentation</vt:lpstr>
      <vt:lpstr>PowerPoint Presentation</vt:lpstr>
      <vt:lpstr>NTUST-3 (CLSM)</vt:lpstr>
      <vt:lpstr>PowerPoint Presentation</vt:lpstr>
      <vt:lpstr>PowerPoint Presentation</vt:lpstr>
      <vt:lpstr>PowerPoint Presentation</vt:lpstr>
      <vt:lpstr>Demo-site (EGA House)</vt:lpstr>
      <vt:lpstr>PowerPoint Presentation</vt:lpstr>
      <vt:lpstr>PowerPoint Presentation</vt:lpstr>
      <vt:lpstr>PowerPoint Presentation</vt:lpstr>
      <vt:lpstr>NTUST- publications</vt:lpstr>
      <vt:lpstr>Thank you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Colantonio</dc:creator>
  <cp:lastModifiedBy>Hai To</cp:lastModifiedBy>
  <cp:revision>17</cp:revision>
  <dcterms:created xsi:type="dcterms:W3CDTF">2019-10-07T11:36:03Z</dcterms:created>
  <dcterms:modified xsi:type="dcterms:W3CDTF">2019-10-19T16:12:16Z</dcterms:modified>
</cp:coreProperties>
</file>