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73" r:id="rId17"/>
    <p:sldId id="25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03"/>
    <p:restoredTop sz="84120" autoAdjust="0"/>
  </p:normalViewPr>
  <p:slideViewPr>
    <p:cSldViewPr snapToGrid="0" snapToObjects="1">
      <p:cViewPr varScale="1">
        <p:scale>
          <a:sx n="94" d="100"/>
          <a:sy n="94" d="100"/>
        </p:scale>
        <p:origin x="24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D62E8-8B6F-0E41-9653-242E5EAF111F}" type="datetimeFigureOut">
              <a:rPr lang="cs-CZ" smtClean="0"/>
              <a:t>11.10.2019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7C944-625E-C64C-9B16-6FA5BD9466A7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924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7C944-625E-C64C-9B16-6FA5BD9466A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2215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DIFFERENT</a:t>
            </a:r>
            <a:r>
              <a:rPr lang="it-IT" baseline="0" dirty="0" smtClean="0"/>
              <a:t> </a:t>
            </a:r>
            <a:r>
              <a:rPr lang="it-IT" dirty="0" smtClean="0"/>
              <a:t>NODES</a:t>
            </a:r>
          </a:p>
          <a:p>
            <a:r>
              <a:rPr lang="it-IT" dirty="0" smtClean="0"/>
              <a:t>Image Processor:</a:t>
            </a:r>
            <a:r>
              <a:rPr lang="it-IT" baseline="0" dirty="0" smtClean="0"/>
              <a:t> </a:t>
            </a:r>
            <a:r>
              <a:rPr lang="it-IT" dirty="0" smtClean="0"/>
              <a:t>Label </a:t>
            </a:r>
            <a:r>
              <a:rPr lang="it-IT" dirty="0" err="1" smtClean="0"/>
              <a:t>assigment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cooperation</a:t>
            </a:r>
            <a:r>
              <a:rPr lang="it-IT" baseline="0" dirty="0" smtClean="0"/>
              <a:t> with the </a:t>
            </a:r>
            <a:r>
              <a:rPr lang="it-IT" baseline="0" dirty="0" err="1" smtClean="0"/>
              <a:t>classifier</a:t>
            </a:r>
            <a:endParaRPr lang="it-IT" baseline="0" dirty="0" smtClean="0"/>
          </a:p>
          <a:p>
            <a:r>
              <a:rPr lang="it-IT" baseline="0" dirty="0" smtClean="0"/>
              <a:t>The </a:t>
            </a:r>
            <a:r>
              <a:rPr lang="it-IT" baseline="0" dirty="0" err="1" smtClean="0"/>
              <a:t>Classifier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load</a:t>
            </a:r>
            <a:r>
              <a:rPr lang="it-IT" baseline="0" dirty="0" smtClean="0"/>
              <a:t> the MODEL (the </a:t>
            </a:r>
            <a:r>
              <a:rPr lang="it-IT" baseline="0" dirty="0" err="1" smtClean="0"/>
              <a:t>Rules</a:t>
            </a:r>
            <a:r>
              <a:rPr lang="it-IT" baseline="0" dirty="0" smtClean="0"/>
              <a:t>) </a:t>
            </a:r>
            <a:r>
              <a:rPr lang="it-IT" baseline="0" dirty="0" err="1" smtClean="0"/>
              <a:t>before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working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classification</a:t>
            </a:r>
            <a:r>
              <a:rPr lang="it-IT" baseline="0" dirty="0" smtClean="0"/>
              <a:t> mode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7C944-625E-C64C-9B16-6FA5BD9466A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364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Window</a:t>
            </a:r>
            <a:r>
              <a:rPr lang="it-IT" dirty="0" smtClean="0"/>
              <a:t> of </a:t>
            </a:r>
            <a:r>
              <a:rPr lang="it-IT" dirty="0" err="1" smtClean="0"/>
              <a:t>reliable</a:t>
            </a:r>
            <a:r>
              <a:rPr lang="it-IT" dirty="0" smtClean="0"/>
              <a:t> </a:t>
            </a:r>
            <a:r>
              <a:rPr lang="it-IT" dirty="0" err="1" smtClean="0"/>
              <a:t>pixels</a:t>
            </a:r>
            <a:r>
              <a:rPr lang="it-IT" dirty="0" smtClean="0"/>
              <a:t>: a VOTE </a:t>
            </a:r>
            <a:r>
              <a:rPr lang="it-IT" dirty="0" err="1" smtClean="0"/>
              <a:t>between</a:t>
            </a:r>
            <a:r>
              <a:rPr lang="it-IT" dirty="0" smtClean="0"/>
              <a:t> 9 </a:t>
            </a:r>
            <a:r>
              <a:rPr lang="it-IT" dirty="0" err="1" smtClean="0"/>
              <a:t>pixels</a:t>
            </a:r>
            <a:r>
              <a:rPr lang="it-IT" dirty="0" smtClean="0"/>
              <a:t> </a:t>
            </a:r>
            <a:r>
              <a:rPr lang="it-IT" dirty="0" err="1" smtClean="0"/>
              <a:t>select</a:t>
            </a:r>
            <a:r>
              <a:rPr lang="it-IT" dirty="0" smtClean="0"/>
              <a:t> the </a:t>
            </a:r>
            <a:r>
              <a:rPr lang="it-IT" dirty="0" err="1" smtClean="0"/>
              <a:t>label</a:t>
            </a:r>
            <a:r>
              <a:rPr lang="it-IT" dirty="0" smtClean="0"/>
              <a:t> to be </a:t>
            </a:r>
            <a:r>
              <a:rPr lang="it-IT" dirty="0" err="1" smtClean="0"/>
              <a:t>assigned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7C944-625E-C64C-9B16-6FA5BD9466A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27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RAW DATA</a:t>
            </a:r>
            <a:r>
              <a:rPr lang="it-IT" baseline="0" dirty="0" smtClean="0"/>
              <a:t> are the </a:t>
            </a:r>
            <a:r>
              <a:rPr lang="it-IT" baseline="0" dirty="0" err="1" smtClean="0"/>
              <a:t>wavelengths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signatures</a:t>
            </a:r>
            <a:r>
              <a:rPr lang="it-IT" baseline="0" dirty="0" smtClean="0"/>
              <a:t> of the </a:t>
            </a:r>
            <a:r>
              <a:rPr lang="it-IT" baseline="0" dirty="0" err="1" smtClean="0"/>
              <a:t>different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pixels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giving</a:t>
            </a:r>
            <a:r>
              <a:rPr lang="it-IT" baseline="0" dirty="0" smtClean="0"/>
              <a:t> 252 </a:t>
            </a:r>
            <a:r>
              <a:rPr lang="it-IT" baseline="0" dirty="0" err="1" smtClean="0"/>
              <a:t>features</a:t>
            </a:r>
            <a:r>
              <a:rPr lang="it-IT" baseline="0" dirty="0" smtClean="0"/>
              <a:t> (</a:t>
            </a:r>
            <a:r>
              <a:rPr lang="it-IT" baseline="0" dirty="0" err="1" smtClean="0"/>
              <a:t>values</a:t>
            </a:r>
            <a:r>
              <a:rPr lang="it-IT" baseline="0" dirty="0" smtClean="0"/>
              <a:t>). Mathematical </a:t>
            </a:r>
            <a:r>
              <a:rPr lang="it-IT" baseline="0" dirty="0" err="1" smtClean="0"/>
              <a:t>methods</a:t>
            </a:r>
            <a:r>
              <a:rPr lang="it-IT" baseline="0" dirty="0" smtClean="0"/>
              <a:t> are </a:t>
            </a:r>
            <a:r>
              <a:rPr lang="it-IT" baseline="0" dirty="0" err="1" smtClean="0"/>
              <a:t>needed</a:t>
            </a:r>
            <a:r>
              <a:rPr lang="it-IT" baseline="0" dirty="0" smtClean="0"/>
              <a:t> to discriminate </a:t>
            </a:r>
            <a:r>
              <a:rPr lang="it-IT" baseline="0" dirty="0" err="1" smtClean="0"/>
              <a:t>between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different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shapes</a:t>
            </a:r>
            <a:r>
              <a:rPr lang="it-IT" baseline="0" dirty="0" smtClean="0"/>
              <a:t> (</a:t>
            </a:r>
            <a:r>
              <a:rPr lang="it-IT" baseline="0" dirty="0" err="1" smtClean="0"/>
              <a:t>see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pictures</a:t>
            </a:r>
            <a:r>
              <a:rPr lang="it-IT" baseline="0" dirty="0" smtClean="0"/>
              <a:t>)</a:t>
            </a:r>
            <a:endParaRPr lang="it-IT" dirty="0" smtClean="0"/>
          </a:p>
          <a:p>
            <a:r>
              <a:rPr lang="it-IT" dirty="0" smtClean="0"/>
              <a:t>First of </a:t>
            </a:r>
            <a:r>
              <a:rPr lang="it-IT" dirty="0" err="1" smtClean="0"/>
              <a:t>all</a:t>
            </a:r>
            <a:r>
              <a:rPr lang="it-IT" dirty="0" smtClean="0"/>
              <a:t>, the </a:t>
            </a:r>
            <a:r>
              <a:rPr lang="it-IT" dirty="0" err="1" smtClean="0"/>
              <a:t>dimensionality</a:t>
            </a:r>
            <a:r>
              <a:rPr lang="it-IT" dirty="0" smtClean="0"/>
              <a:t> of the </a:t>
            </a:r>
            <a:r>
              <a:rPr lang="it-IT" dirty="0" err="1" smtClean="0"/>
              <a:t>problem</a:t>
            </a:r>
            <a:r>
              <a:rPr lang="it-IT" dirty="0" smtClean="0"/>
              <a:t> </a:t>
            </a:r>
            <a:r>
              <a:rPr lang="it-IT" dirty="0" err="1" smtClean="0"/>
              <a:t>gets</a:t>
            </a:r>
            <a:r>
              <a:rPr lang="it-IT" dirty="0" smtClean="0"/>
              <a:t> </a:t>
            </a:r>
            <a:r>
              <a:rPr lang="it-IT" dirty="0" err="1" smtClean="0"/>
              <a:t>reducted</a:t>
            </a:r>
            <a:r>
              <a:rPr lang="it-IT" dirty="0" smtClean="0"/>
              <a:t> by Linear </a:t>
            </a:r>
            <a:r>
              <a:rPr lang="it-IT" dirty="0" err="1" smtClean="0"/>
              <a:t>Discriminant</a:t>
            </a:r>
            <a:r>
              <a:rPr lang="it-IT" baseline="0" dirty="0" smtClean="0"/>
              <a:t> Analysis: </a:t>
            </a:r>
            <a:r>
              <a:rPr lang="it-IT" dirty="0" smtClean="0"/>
              <a:t>DIMENSION REDUCTION: </a:t>
            </a:r>
            <a:r>
              <a:rPr lang="it-IT" dirty="0" err="1" smtClean="0"/>
              <a:t>starting</a:t>
            </a:r>
            <a:r>
              <a:rPr lang="it-IT" dirty="0" smtClean="0"/>
              <a:t> from 252 </a:t>
            </a:r>
            <a:r>
              <a:rPr lang="it-IT" dirty="0" err="1" smtClean="0"/>
              <a:t>dimensions</a:t>
            </a:r>
            <a:r>
              <a:rPr lang="it-IT" dirty="0" smtClean="0"/>
              <a:t>, down to </a:t>
            </a:r>
            <a:r>
              <a:rPr lang="it-IT" dirty="0" err="1" smtClean="0"/>
              <a:t>around</a:t>
            </a:r>
            <a:r>
              <a:rPr lang="it-IT" dirty="0" smtClean="0"/>
              <a:t> 15 </a:t>
            </a:r>
            <a:r>
              <a:rPr lang="it-IT" dirty="0" err="1" smtClean="0"/>
              <a:t>dimensions</a:t>
            </a:r>
            <a:endParaRPr lang="it-IT" dirty="0" smtClean="0"/>
          </a:p>
          <a:p>
            <a:r>
              <a:rPr lang="it-IT" dirty="0" err="1" smtClean="0"/>
              <a:t>Keeping</a:t>
            </a:r>
            <a:r>
              <a:rPr lang="it-IT" dirty="0" smtClean="0"/>
              <a:t> </a:t>
            </a:r>
            <a:r>
              <a:rPr lang="it-IT" dirty="0" err="1" smtClean="0"/>
              <a:t>only</a:t>
            </a:r>
            <a:r>
              <a:rPr lang="it-IT" dirty="0" smtClean="0"/>
              <a:t> the </a:t>
            </a:r>
            <a:r>
              <a:rPr lang="it-IT" dirty="0" err="1" smtClean="0"/>
              <a:t>interesting</a:t>
            </a:r>
            <a:r>
              <a:rPr lang="it-IT" dirty="0" smtClean="0"/>
              <a:t> </a:t>
            </a:r>
            <a:r>
              <a:rPr lang="it-IT" dirty="0" err="1" smtClean="0"/>
              <a:t>samples</a:t>
            </a:r>
            <a:r>
              <a:rPr lang="it-IT" dirty="0" smtClean="0"/>
              <a:t>, the </a:t>
            </a:r>
            <a:r>
              <a:rPr lang="it-IT" dirty="0" err="1" smtClean="0"/>
              <a:t>testes</a:t>
            </a:r>
            <a:r>
              <a:rPr lang="it-IT" dirty="0" smtClean="0"/>
              <a:t> </a:t>
            </a:r>
            <a:r>
              <a:rPr lang="it-IT" dirty="0" err="1" smtClean="0"/>
              <a:t>methods</a:t>
            </a:r>
            <a:r>
              <a:rPr lang="it-IT" dirty="0" smtClean="0"/>
              <a:t> are </a:t>
            </a:r>
            <a:r>
              <a:rPr lang="it-IT" dirty="0" err="1" smtClean="0"/>
              <a:t>aimed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cutting</a:t>
            </a:r>
            <a:r>
              <a:rPr lang="it-IT" dirty="0" smtClean="0"/>
              <a:t> the </a:t>
            </a:r>
            <a:r>
              <a:rPr lang="it-IT" dirty="0" err="1" smtClean="0"/>
              <a:t>pixels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very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different</a:t>
            </a:r>
            <a:r>
              <a:rPr lang="it-IT" baseline="0" dirty="0" smtClean="0"/>
              <a:t> from the </a:t>
            </a:r>
            <a:r>
              <a:rPr lang="it-IT" baseline="0" dirty="0" err="1" smtClean="0"/>
              <a:t>other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belonging</a:t>
            </a:r>
            <a:r>
              <a:rPr lang="it-IT" baseline="0" dirty="0" smtClean="0"/>
              <a:t> to the </a:t>
            </a:r>
            <a:r>
              <a:rPr lang="it-IT" baseline="0" dirty="0" err="1" smtClean="0"/>
              <a:t>same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class</a:t>
            </a:r>
            <a:r>
              <a:rPr lang="it-IT" baseline="0" dirty="0" smtClean="0"/>
              <a:t>, to </a:t>
            </a:r>
            <a:r>
              <a:rPr lang="it-IT" baseline="0" dirty="0" err="1" smtClean="0"/>
              <a:t>uniform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classes</a:t>
            </a:r>
            <a:endParaRPr lang="it-IT" dirty="0" smtClean="0"/>
          </a:p>
          <a:p>
            <a:r>
              <a:rPr lang="it-IT" dirty="0" smtClean="0"/>
              <a:t>SVM: SUPPORT</a:t>
            </a:r>
            <a:r>
              <a:rPr lang="it-IT" baseline="0" dirty="0" smtClean="0"/>
              <a:t> VECTOR MACHINE: </a:t>
            </a:r>
            <a:r>
              <a:rPr lang="it-IT" baseline="0" dirty="0" err="1" smtClean="0"/>
              <a:t>finds</a:t>
            </a:r>
            <a:r>
              <a:rPr lang="it-IT" baseline="0" dirty="0" smtClean="0"/>
              <a:t> a linear </a:t>
            </a:r>
            <a:r>
              <a:rPr lang="it-IT" baseline="0" dirty="0" err="1" smtClean="0"/>
              <a:t>function</a:t>
            </a:r>
            <a:r>
              <a:rPr lang="it-IT" baseline="0" dirty="0" smtClean="0"/>
              <a:t> in the </a:t>
            </a:r>
            <a:r>
              <a:rPr lang="it-IT" baseline="0" dirty="0" err="1" smtClean="0"/>
              <a:t>multidimensional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space</a:t>
            </a:r>
            <a:r>
              <a:rPr lang="it-IT" baseline="0" dirty="0" smtClean="0"/>
              <a:t> of the </a:t>
            </a:r>
            <a:r>
              <a:rPr lang="it-IT" baseline="0" dirty="0" err="1" smtClean="0"/>
              <a:t>problem</a:t>
            </a:r>
            <a:r>
              <a:rPr lang="it-IT" baseline="0" dirty="0" smtClean="0"/>
              <a:t>, by </a:t>
            </a:r>
            <a:r>
              <a:rPr lang="it-IT" baseline="0" dirty="0" err="1" smtClean="0"/>
              <a:t>iterating</a:t>
            </a:r>
            <a:r>
              <a:rPr lang="it-IT" baseline="0" dirty="0" smtClean="0"/>
              <a:t> the MINIMUM SQUARE ERROR </a:t>
            </a:r>
            <a:r>
              <a:rPr lang="it-IT" baseline="0" dirty="0" err="1" smtClean="0"/>
              <a:t>method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7C944-625E-C64C-9B16-6FA5BD9466A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215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NN – CNN (</a:t>
            </a:r>
            <a:r>
              <a:rPr lang="it-IT" dirty="0" err="1" smtClean="0"/>
              <a:t>Convolutional</a:t>
            </a:r>
            <a:r>
              <a:rPr lang="it-IT" dirty="0" smtClean="0"/>
              <a:t>): </a:t>
            </a:r>
            <a:r>
              <a:rPr lang="it-IT" dirty="0" err="1" smtClean="0"/>
              <a:t>widely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 in Image Processing and </a:t>
            </a:r>
            <a:r>
              <a:rPr lang="it-IT" dirty="0" err="1" smtClean="0"/>
              <a:t>recognition</a:t>
            </a:r>
            <a:r>
              <a:rPr lang="it-IT" dirty="0" smtClean="0"/>
              <a:t> </a:t>
            </a:r>
            <a:r>
              <a:rPr lang="it-IT" dirty="0" err="1" smtClean="0"/>
              <a:t>problems</a:t>
            </a:r>
            <a:r>
              <a:rPr lang="it-IT" dirty="0" smtClean="0"/>
              <a:t>, </a:t>
            </a:r>
            <a:r>
              <a:rPr lang="it-IT" dirty="0" err="1" smtClean="0"/>
              <a:t>interesting</a:t>
            </a:r>
            <a:r>
              <a:rPr lang="it-IT" dirty="0" smtClean="0"/>
              <a:t> to </a:t>
            </a:r>
            <a:r>
              <a:rPr lang="it-IT" dirty="0" err="1" smtClean="0"/>
              <a:t>understand</a:t>
            </a:r>
            <a:r>
              <a:rPr lang="it-IT" dirty="0" smtClean="0"/>
              <a:t> </a:t>
            </a:r>
            <a:r>
              <a:rPr lang="it-IT" dirty="0" err="1" smtClean="0"/>
              <a:t>if</a:t>
            </a:r>
            <a:r>
              <a:rPr lang="it-IT" dirty="0" smtClean="0"/>
              <a:t> with </a:t>
            </a:r>
            <a:r>
              <a:rPr lang="it-IT" dirty="0" err="1" smtClean="0"/>
              <a:t>multidimensional</a:t>
            </a:r>
            <a:r>
              <a:rPr lang="it-IT" dirty="0" smtClean="0"/>
              <a:t> </a:t>
            </a:r>
            <a:r>
              <a:rPr lang="it-IT" dirty="0" err="1" smtClean="0"/>
              <a:t>datacubes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good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results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7C944-625E-C64C-9B16-6FA5BD9466A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43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">
            <a:extLst>
              <a:ext uri="{FF2B5EF4-FFF2-40B4-BE49-F238E27FC236}">
                <a16:creationId xmlns="" xmlns:a16="http://schemas.microsoft.com/office/drawing/2014/main" id="{75A7AA97-0486-6545-AC10-56A645E00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8422"/>
          <a:stretch/>
        </p:blipFill>
        <p:spPr>
          <a:xfrm>
            <a:off x="4574380" y="1064398"/>
            <a:ext cx="4569620" cy="2236079"/>
          </a:xfrm>
          <a:prstGeom prst="rect">
            <a:avLst/>
          </a:prstGeom>
        </p:spPr>
      </p:pic>
      <p:pic>
        <p:nvPicPr>
          <p:cNvPr id="26" name="Image 1">
            <a:extLst>
              <a:ext uri="{FF2B5EF4-FFF2-40B4-BE49-F238E27FC236}">
                <a16:creationId xmlns="" xmlns:a16="http://schemas.microsoft.com/office/drawing/2014/main" id="{1EA465D5-8663-E246-868D-FEA37534B6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b="28421"/>
          <a:stretch/>
        </p:blipFill>
        <p:spPr>
          <a:xfrm>
            <a:off x="1586" y="1064398"/>
            <a:ext cx="4572794" cy="2236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826" y="4293089"/>
            <a:ext cx="8435174" cy="796291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826" y="5174614"/>
            <a:ext cx="8435174" cy="49164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Presenter name, company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028D-D33E-EC4E-8391-0A5157423042}" type="datetime1">
              <a:rPr lang="cs-CZ" smtClean="0"/>
              <a:t>11.10.2019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‹N›</a:t>
            </a:fld>
            <a:endParaRPr lang="cs-CZ"/>
          </a:p>
        </p:txBody>
      </p:sp>
      <p:sp>
        <p:nvSpPr>
          <p:cNvPr id="9" name="object 10">
            <a:extLst>
              <a:ext uri="{FF2B5EF4-FFF2-40B4-BE49-F238E27FC236}">
                <a16:creationId xmlns="" xmlns:a16="http://schemas.microsoft.com/office/drawing/2014/main" id="{DDF61BE1-7A8E-5749-B871-D968774A5B64}"/>
              </a:ext>
            </a:extLst>
          </p:cNvPr>
          <p:cNvSpPr/>
          <p:nvPr userDrawn="1"/>
        </p:nvSpPr>
        <p:spPr>
          <a:xfrm>
            <a:off x="0" y="0"/>
            <a:ext cx="9144000" cy="229042"/>
          </a:xfrm>
          <a:custGeom>
            <a:avLst/>
            <a:gdLst/>
            <a:ahLst/>
            <a:cxnLst/>
            <a:rect l="l" t="t" r="r" b="b"/>
            <a:pathLst>
              <a:path w="9144000" h="18034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47AE4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" name="object 10">
            <a:extLst>
              <a:ext uri="{FF2B5EF4-FFF2-40B4-BE49-F238E27FC236}">
                <a16:creationId xmlns="" xmlns:a16="http://schemas.microsoft.com/office/drawing/2014/main" id="{DE0B61D0-011C-F443-B6F5-FACD0CFC048D}"/>
              </a:ext>
            </a:extLst>
          </p:cNvPr>
          <p:cNvSpPr/>
          <p:nvPr userDrawn="1"/>
        </p:nvSpPr>
        <p:spPr>
          <a:xfrm>
            <a:off x="0" y="5735638"/>
            <a:ext cx="9144000" cy="1168400"/>
          </a:xfrm>
          <a:custGeom>
            <a:avLst/>
            <a:gdLst/>
            <a:ahLst/>
            <a:cxnLst/>
            <a:rect l="l" t="t" r="r" b="b"/>
            <a:pathLst>
              <a:path w="9144000" h="18034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47AE4C"/>
          </a:solidFill>
        </p:spPr>
        <p:txBody>
          <a:bodyPr wrap="square" lIns="0" tIns="0" rIns="0" bIns="0" rtlCol="0"/>
          <a:lstStyle/>
          <a:p>
            <a:endParaRPr sz="1800" dirty="0">
              <a:pattFill prst="pct10">
                <a:fgClr>
                  <a:schemeClr val="tx1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1" name="object 16">
            <a:extLst>
              <a:ext uri="{FF2B5EF4-FFF2-40B4-BE49-F238E27FC236}">
                <a16:creationId xmlns="" xmlns:a16="http://schemas.microsoft.com/office/drawing/2014/main" id="{5617F201-7F0E-FE43-BD59-FF374B145C42}"/>
              </a:ext>
            </a:extLst>
          </p:cNvPr>
          <p:cNvSpPr txBox="1"/>
          <p:nvPr userDrawn="1"/>
        </p:nvSpPr>
        <p:spPr>
          <a:xfrm>
            <a:off x="1512331" y="6110985"/>
            <a:ext cx="412918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GB" sz="1200" noProof="0" dirty="0">
                <a:solidFill>
                  <a:schemeClr val="bg1"/>
                </a:solidFill>
                <a:latin typeface="Arial"/>
                <a:cs typeface="Arial"/>
              </a:rPr>
              <a:t>These projects have received funding from the European Union’s Horizon 2020 research and innovation programme under grant agreement No. 723583 &amp; No. 723825</a:t>
            </a:r>
          </a:p>
        </p:txBody>
      </p:sp>
      <p:grpSp>
        <p:nvGrpSpPr>
          <p:cNvPr id="12" name="Grouper 10">
            <a:extLst>
              <a:ext uri="{FF2B5EF4-FFF2-40B4-BE49-F238E27FC236}">
                <a16:creationId xmlns="" xmlns:a16="http://schemas.microsoft.com/office/drawing/2014/main" id="{2B66309D-EA14-0345-AB01-659453EC015E}"/>
              </a:ext>
            </a:extLst>
          </p:cNvPr>
          <p:cNvGrpSpPr/>
          <p:nvPr userDrawn="1"/>
        </p:nvGrpSpPr>
        <p:grpSpPr>
          <a:xfrm>
            <a:off x="-1698825" y="4391513"/>
            <a:ext cx="193502" cy="256315"/>
            <a:chOff x="593244" y="6127304"/>
            <a:chExt cx="258003" cy="256315"/>
          </a:xfrm>
        </p:grpSpPr>
        <p:sp>
          <p:nvSpPr>
            <p:cNvPr id="14" name="object 18">
              <a:extLst>
                <a:ext uri="{FF2B5EF4-FFF2-40B4-BE49-F238E27FC236}">
                  <a16:creationId xmlns="" xmlns:a16="http://schemas.microsoft.com/office/drawing/2014/main" id="{955953FE-2356-E24D-9311-4842FFD7FE07}"/>
                </a:ext>
              </a:extLst>
            </p:cNvPr>
            <p:cNvSpPr/>
            <p:nvPr/>
          </p:nvSpPr>
          <p:spPr>
            <a:xfrm>
              <a:off x="704534" y="612730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891" y="20700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0"/>
                  </a:lnTo>
                  <a:lnTo>
                    <a:pt x="35118" y="12865"/>
                  </a:lnTo>
                  <a:lnTo>
                    <a:pt x="13431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5" name="object 19">
              <a:extLst>
                <a:ext uri="{FF2B5EF4-FFF2-40B4-BE49-F238E27FC236}">
                  <a16:creationId xmlns="" xmlns:a16="http://schemas.microsoft.com/office/drawing/2014/main" id="{3ABFEAD4-2220-0D45-9929-B20B39236F73}"/>
                </a:ext>
              </a:extLst>
            </p:cNvPr>
            <p:cNvSpPr/>
            <p:nvPr/>
          </p:nvSpPr>
          <p:spPr>
            <a:xfrm>
              <a:off x="648873" y="614224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13"/>
                  </a:lnTo>
                  <a:lnTo>
                    <a:pt x="6814" y="33401"/>
                  </a:lnTo>
                  <a:lnTo>
                    <a:pt x="17571" y="25552"/>
                  </a:lnTo>
                  <a:lnTo>
                    <a:pt x="25786" y="25552"/>
                  </a:lnTo>
                  <a:lnTo>
                    <a:pt x="24226" y="20713"/>
                  </a:lnTo>
                  <a:lnTo>
                    <a:pt x="35130" y="12877"/>
                  </a:lnTo>
                  <a:lnTo>
                    <a:pt x="13444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6" y="25552"/>
                  </a:moveTo>
                  <a:lnTo>
                    <a:pt x="17571" y="25552"/>
                  </a:lnTo>
                  <a:lnTo>
                    <a:pt x="28316" y="33401"/>
                  </a:lnTo>
                  <a:lnTo>
                    <a:pt x="25786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6" name="object 20">
              <a:extLst>
                <a:ext uri="{FF2B5EF4-FFF2-40B4-BE49-F238E27FC236}">
                  <a16:creationId xmlns="" xmlns:a16="http://schemas.microsoft.com/office/drawing/2014/main" id="{1ACDDF8D-0B7B-BD4C-958F-E439A8D6FDD6}"/>
                </a:ext>
              </a:extLst>
            </p:cNvPr>
            <p:cNvSpPr/>
            <p:nvPr/>
          </p:nvSpPr>
          <p:spPr>
            <a:xfrm>
              <a:off x="608164" y="618305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00"/>
                  </a:lnTo>
                  <a:lnTo>
                    <a:pt x="6802" y="33400"/>
                  </a:lnTo>
                  <a:lnTo>
                    <a:pt x="17559" y="25552"/>
                  </a:lnTo>
                  <a:lnTo>
                    <a:pt x="25788" y="25552"/>
                  </a:lnTo>
                  <a:lnTo>
                    <a:pt x="24226" y="20700"/>
                  </a:lnTo>
                  <a:lnTo>
                    <a:pt x="35118" y="12877"/>
                  </a:lnTo>
                  <a:lnTo>
                    <a:pt x="13444" y="12877"/>
                  </a:lnTo>
                  <a:lnTo>
                    <a:pt x="21673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8" y="25552"/>
                  </a:moveTo>
                  <a:lnTo>
                    <a:pt x="17559" y="25552"/>
                  </a:lnTo>
                  <a:lnTo>
                    <a:pt x="28315" y="33400"/>
                  </a:lnTo>
                  <a:lnTo>
                    <a:pt x="25788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7" name="object 21">
              <a:extLst>
                <a:ext uri="{FF2B5EF4-FFF2-40B4-BE49-F238E27FC236}">
                  <a16:creationId xmlns="" xmlns:a16="http://schemas.microsoft.com/office/drawing/2014/main" id="{19201E6F-3D4C-5B43-8A3D-8173CCBA1479}"/>
                </a:ext>
              </a:extLst>
            </p:cNvPr>
            <p:cNvSpPr/>
            <p:nvPr/>
          </p:nvSpPr>
          <p:spPr>
            <a:xfrm>
              <a:off x="593244" y="623863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41" y="0"/>
                  </a:moveTo>
                  <a:lnTo>
                    <a:pt x="13426" y="12890"/>
                  </a:lnTo>
                  <a:lnTo>
                    <a:pt x="0" y="12890"/>
                  </a:lnTo>
                  <a:lnTo>
                    <a:pt x="10873" y="20713"/>
                  </a:lnTo>
                  <a:lnTo>
                    <a:pt x="6784" y="33401"/>
                  </a:lnTo>
                  <a:lnTo>
                    <a:pt x="17541" y="25552"/>
                  </a:lnTo>
                  <a:lnTo>
                    <a:pt x="25763" y="25552"/>
                  </a:lnTo>
                  <a:lnTo>
                    <a:pt x="24208" y="20713"/>
                  </a:lnTo>
                  <a:lnTo>
                    <a:pt x="35082" y="12890"/>
                  </a:lnTo>
                  <a:lnTo>
                    <a:pt x="13426" y="12890"/>
                  </a:lnTo>
                  <a:lnTo>
                    <a:pt x="21656" y="12865"/>
                  </a:lnTo>
                  <a:lnTo>
                    <a:pt x="17541" y="0"/>
                  </a:lnTo>
                  <a:close/>
                </a:path>
                <a:path w="35559" h="33654">
                  <a:moveTo>
                    <a:pt x="25763" y="25552"/>
                  </a:moveTo>
                  <a:lnTo>
                    <a:pt x="17541" y="25552"/>
                  </a:lnTo>
                  <a:lnTo>
                    <a:pt x="28285" y="33401"/>
                  </a:lnTo>
                  <a:lnTo>
                    <a:pt x="25763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8" name="object 22">
              <a:extLst>
                <a:ext uri="{FF2B5EF4-FFF2-40B4-BE49-F238E27FC236}">
                  <a16:creationId xmlns="" xmlns:a16="http://schemas.microsoft.com/office/drawing/2014/main" id="{04EC7D47-B6F4-6545-A6DB-8B7DAAE0334B}"/>
                </a:ext>
              </a:extLst>
            </p:cNvPr>
            <p:cNvSpPr/>
            <p:nvPr/>
          </p:nvSpPr>
          <p:spPr>
            <a:xfrm>
              <a:off x="608169" y="629438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891" y="20701"/>
                  </a:lnTo>
                  <a:lnTo>
                    <a:pt x="6802" y="33388"/>
                  </a:lnTo>
                  <a:lnTo>
                    <a:pt x="17559" y="25527"/>
                  </a:lnTo>
                  <a:lnTo>
                    <a:pt x="25769" y="25527"/>
                  </a:lnTo>
                  <a:lnTo>
                    <a:pt x="24213" y="20701"/>
                  </a:lnTo>
                  <a:lnTo>
                    <a:pt x="35105" y="12865"/>
                  </a:lnTo>
                  <a:lnTo>
                    <a:pt x="13431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69" y="25527"/>
                  </a:moveTo>
                  <a:lnTo>
                    <a:pt x="17559" y="25527"/>
                  </a:lnTo>
                  <a:lnTo>
                    <a:pt x="28303" y="33388"/>
                  </a:lnTo>
                  <a:lnTo>
                    <a:pt x="25769" y="25527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9" name="object 23">
              <a:extLst>
                <a:ext uri="{FF2B5EF4-FFF2-40B4-BE49-F238E27FC236}">
                  <a16:creationId xmlns="" xmlns:a16="http://schemas.microsoft.com/office/drawing/2014/main" id="{54E28F5E-A0D9-7F4E-B1D6-A5A3865B6A89}"/>
                </a:ext>
              </a:extLst>
            </p:cNvPr>
            <p:cNvSpPr/>
            <p:nvPr/>
          </p:nvSpPr>
          <p:spPr>
            <a:xfrm>
              <a:off x="648964" y="633519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52"/>
                  </a:lnTo>
                  <a:lnTo>
                    <a:pt x="0" y="12852"/>
                  </a:lnTo>
                  <a:lnTo>
                    <a:pt x="10891" y="20688"/>
                  </a:lnTo>
                  <a:lnTo>
                    <a:pt x="6802" y="33375"/>
                  </a:lnTo>
                  <a:lnTo>
                    <a:pt x="17559" y="25526"/>
                  </a:lnTo>
                  <a:lnTo>
                    <a:pt x="25781" y="25526"/>
                  </a:lnTo>
                  <a:lnTo>
                    <a:pt x="24226" y="20688"/>
                  </a:lnTo>
                  <a:lnTo>
                    <a:pt x="35118" y="12852"/>
                  </a:lnTo>
                  <a:lnTo>
                    <a:pt x="13444" y="12852"/>
                  </a:lnTo>
                  <a:lnTo>
                    <a:pt x="21673" y="12839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1" y="25526"/>
                  </a:moveTo>
                  <a:lnTo>
                    <a:pt x="17559" y="25526"/>
                  </a:lnTo>
                  <a:lnTo>
                    <a:pt x="28303" y="33375"/>
                  </a:lnTo>
                  <a:lnTo>
                    <a:pt x="25781" y="25526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0" name="object 24">
              <a:extLst>
                <a:ext uri="{FF2B5EF4-FFF2-40B4-BE49-F238E27FC236}">
                  <a16:creationId xmlns="" xmlns:a16="http://schemas.microsoft.com/office/drawing/2014/main" id="{CF1BB52F-063D-7F46-A8A8-57F2E5E27A63}"/>
                </a:ext>
              </a:extLst>
            </p:cNvPr>
            <p:cNvSpPr/>
            <p:nvPr/>
          </p:nvSpPr>
          <p:spPr>
            <a:xfrm>
              <a:off x="704543" y="634996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65"/>
                  </a:lnTo>
                  <a:lnTo>
                    <a:pt x="0" y="12865"/>
                  </a:lnTo>
                  <a:lnTo>
                    <a:pt x="10891" y="20700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0"/>
                  </a:lnTo>
                  <a:lnTo>
                    <a:pt x="35118" y="12865"/>
                  </a:lnTo>
                  <a:lnTo>
                    <a:pt x="13444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1" name="object 25">
              <a:extLst>
                <a:ext uri="{FF2B5EF4-FFF2-40B4-BE49-F238E27FC236}">
                  <a16:creationId xmlns="" xmlns:a16="http://schemas.microsoft.com/office/drawing/2014/main" id="{09588249-AF29-0943-A621-DF9843E0B2DB}"/>
                </a:ext>
              </a:extLst>
            </p:cNvPr>
            <p:cNvSpPr/>
            <p:nvPr/>
          </p:nvSpPr>
          <p:spPr>
            <a:xfrm>
              <a:off x="760121" y="633519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52"/>
                  </a:lnTo>
                  <a:lnTo>
                    <a:pt x="0" y="12852"/>
                  </a:lnTo>
                  <a:lnTo>
                    <a:pt x="10891" y="20688"/>
                  </a:lnTo>
                  <a:lnTo>
                    <a:pt x="6802" y="33375"/>
                  </a:lnTo>
                  <a:lnTo>
                    <a:pt x="17559" y="25526"/>
                  </a:lnTo>
                  <a:lnTo>
                    <a:pt x="25778" y="25526"/>
                  </a:lnTo>
                  <a:lnTo>
                    <a:pt x="24213" y="20688"/>
                  </a:lnTo>
                  <a:lnTo>
                    <a:pt x="35118" y="12852"/>
                  </a:lnTo>
                  <a:lnTo>
                    <a:pt x="13431" y="12852"/>
                  </a:lnTo>
                  <a:lnTo>
                    <a:pt x="21673" y="12839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8" y="25526"/>
                  </a:moveTo>
                  <a:lnTo>
                    <a:pt x="17559" y="25526"/>
                  </a:lnTo>
                  <a:lnTo>
                    <a:pt x="28316" y="33375"/>
                  </a:lnTo>
                  <a:lnTo>
                    <a:pt x="25778" y="25526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2" name="object 26">
              <a:extLst>
                <a:ext uri="{FF2B5EF4-FFF2-40B4-BE49-F238E27FC236}">
                  <a16:creationId xmlns="" xmlns:a16="http://schemas.microsoft.com/office/drawing/2014/main" id="{AD05A473-86B5-EA4F-A3D9-F7A678BB6522}"/>
                </a:ext>
              </a:extLst>
            </p:cNvPr>
            <p:cNvSpPr/>
            <p:nvPr/>
          </p:nvSpPr>
          <p:spPr>
            <a:xfrm>
              <a:off x="800919" y="629438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904" y="20701"/>
                  </a:lnTo>
                  <a:lnTo>
                    <a:pt x="6802" y="33388"/>
                  </a:lnTo>
                  <a:lnTo>
                    <a:pt x="17559" y="25527"/>
                  </a:lnTo>
                  <a:lnTo>
                    <a:pt x="25774" y="25527"/>
                  </a:lnTo>
                  <a:lnTo>
                    <a:pt x="24213" y="20701"/>
                  </a:lnTo>
                  <a:lnTo>
                    <a:pt x="35118" y="12865"/>
                  </a:lnTo>
                  <a:lnTo>
                    <a:pt x="13431" y="12865"/>
                  </a:lnTo>
                  <a:lnTo>
                    <a:pt x="21686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4" y="25527"/>
                  </a:moveTo>
                  <a:lnTo>
                    <a:pt x="17559" y="25527"/>
                  </a:lnTo>
                  <a:lnTo>
                    <a:pt x="28316" y="33388"/>
                  </a:lnTo>
                  <a:lnTo>
                    <a:pt x="25774" y="25527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3" name="object 27">
              <a:extLst>
                <a:ext uri="{FF2B5EF4-FFF2-40B4-BE49-F238E27FC236}">
                  <a16:creationId xmlns="" xmlns:a16="http://schemas.microsoft.com/office/drawing/2014/main" id="{BC820E06-287B-944C-B2C2-2733384E6CF9}"/>
                </a:ext>
              </a:extLst>
            </p:cNvPr>
            <p:cNvSpPr/>
            <p:nvPr/>
          </p:nvSpPr>
          <p:spPr>
            <a:xfrm>
              <a:off x="815687" y="62384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13"/>
                  </a:lnTo>
                  <a:lnTo>
                    <a:pt x="6814" y="33401"/>
                  </a:lnTo>
                  <a:lnTo>
                    <a:pt x="17559" y="25539"/>
                  </a:lnTo>
                  <a:lnTo>
                    <a:pt x="25782" y="25539"/>
                  </a:lnTo>
                  <a:lnTo>
                    <a:pt x="24226" y="20713"/>
                  </a:lnTo>
                  <a:lnTo>
                    <a:pt x="35130" y="12877"/>
                  </a:lnTo>
                  <a:lnTo>
                    <a:pt x="13444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2" y="25539"/>
                  </a:moveTo>
                  <a:lnTo>
                    <a:pt x="17559" y="25539"/>
                  </a:lnTo>
                  <a:lnTo>
                    <a:pt x="28316" y="33401"/>
                  </a:lnTo>
                  <a:lnTo>
                    <a:pt x="25782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4" name="object 28">
              <a:extLst>
                <a:ext uri="{FF2B5EF4-FFF2-40B4-BE49-F238E27FC236}">
                  <a16:creationId xmlns="" xmlns:a16="http://schemas.microsoft.com/office/drawing/2014/main" id="{4567E936-7F1C-224C-AAD6-BFC6CED918E0}"/>
                </a:ext>
              </a:extLst>
            </p:cNvPr>
            <p:cNvSpPr/>
            <p:nvPr/>
          </p:nvSpPr>
          <p:spPr>
            <a:xfrm>
              <a:off x="800921" y="618289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77"/>
                  </a:lnTo>
                  <a:lnTo>
                    <a:pt x="0" y="12877"/>
                  </a:lnTo>
                  <a:lnTo>
                    <a:pt x="10904" y="20701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1"/>
                  </a:lnTo>
                  <a:lnTo>
                    <a:pt x="35118" y="12877"/>
                  </a:lnTo>
                  <a:lnTo>
                    <a:pt x="13431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5" name="object 29">
              <a:extLst>
                <a:ext uri="{FF2B5EF4-FFF2-40B4-BE49-F238E27FC236}">
                  <a16:creationId xmlns="" xmlns:a16="http://schemas.microsoft.com/office/drawing/2014/main" id="{C66D2C48-090E-C144-9C90-F96A14ED1784}"/>
                </a:ext>
              </a:extLst>
            </p:cNvPr>
            <p:cNvSpPr/>
            <p:nvPr/>
          </p:nvSpPr>
          <p:spPr>
            <a:xfrm>
              <a:off x="760312" y="614225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23" y="0"/>
                  </a:moveTo>
                  <a:lnTo>
                    <a:pt x="13409" y="12877"/>
                  </a:lnTo>
                  <a:lnTo>
                    <a:pt x="0" y="12877"/>
                  </a:lnTo>
                  <a:lnTo>
                    <a:pt x="10856" y="20701"/>
                  </a:lnTo>
                  <a:lnTo>
                    <a:pt x="6767" y="33401"/>
                  </a:lnTo>
                  <a:lnTo>
                    <a:pt x="17536" y="25539"/>
                  </a:lnTo>
                  <a:lnTo>
                    <a:pt x="25749" y="25539"/>
                  </a:lnTo>
                  <a:lnTo>
                    <a:pt x="24191" y="20701"/>
                  </a:lnTo>
                  <a:lnTo>
                    <a:pt x="35060" y="12877"/>
                  </a:lnTo>
                  <a:lnTo>
                    <a:pt x="13409" y="12877"/>
                  </a:lnTo>
                  <a:lnTo>
                    <a:pt x="21638" y="12839"/>
                  </a:lnTo>
                  <a:lnTo>
                    <a:pt x="17523" y="0"/>
                  </a:lnTo>
                  <a:close/>
                </a:path>
                <a:path w="35559" h="33654">
                  <a:moveTo>
                    <a:pt x="25749" y="25539"/>
                  </a:moveTo>
                  <a:lnTo>
                    <a:pt x="17536" y="25539"/>
                  </a:lnTo>
                  <a:lnTo>
                    <a:pt x="28280" y="33401"/>
                  </a:lnTo>
                  <a:lnTo>
                    <a:pt x="25749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DFF9C27C-AE5B-2C48-88DB-8AC92F7B6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2805" b="23250"/>
          <a:stretch/>
        </p:blipFill>
        <p:spPr>
          <a:xfrm>
            <a:off x="4662590" y="3476746"/>
            <a:ext cx="1375724" cy="7421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06EFB6C4-2959-7744-B0B8-341D677B02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7450" b="5973"/>
          <a:stretch/>
        </p:blipFill>
        <p:spPr>
          <a:xfrm>
            <a:off x="3113980" y="3340540"/>
            <a:ext cx="1367432" cy="897913"/>
          </a:xfrm>
          <a:prstGeom prst="rect">
            <a:avLst/>
          </a:prstGeom>
        </p:spPr>
      </p:pic>
      <p:sp>
        <p:nvSpPr>
          <p:cNvPr id="31" name="object 15">
            <a:extLst>
              <a:ext uri="{FF2B5EF4-FFF2-40B4-BE49-F238E27FC236}">
                <a16:creationId xmlns="" xmlns:a16="http://schemas.microsoft.com/office/drawing/2014/main" id="{21EB924B-598B-AD43-8284-C2447A985A08}"/>
              </a:ext>
            </a:extLst>
          </p:cNvPr>
          <p:cNvSpPr/>
          <p:nvPr userDrawn="1"/>
        </p:nvSpPr>
        <p:spPr>
          <a:xfrm>
            <a:off x="0" y="106439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47AE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5">
            <a:extLst>
              <a:ext uri="{FF2B5EF4-FFF2-40B4-BE49-F238E27FC236}">
                <a16:creationId xmlns="" xmlns:a16="http://schemas.microsoft.com/office/drawing/2014/main" id="{1AA4BB93-5907-3C4E-87EB-DB83B4BD06F3}"/>
              </a:ext>
            </a:extLst>
          </p:cNvPr>
          <p:cNvSpPr/>
          <p:nvPr userDrawn="1"/>
        </p:nvSpPr>
        <p:spPr>
          <a:xfrm>
            <a:off x="4759" y="330047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47AE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Grouper 10">
            <a:extLst>
              <a:ext uri="{FF2B5EF4-FFF2-40B4-BE49-F238E27FC236}">
                <a16:creationId xmlns="" xmlns:a16="http://schemas.microsoft.com/office/drawing/2014/main" id="{07ACF49A-213C-1645-896B-F616939F3E01}"/>
              </a:ext>
            </a:extLst>
          </p:cNvPr>
          <p:cNvGrpSpPr/>
          <p:nvPr userDrawn="1"/>
        </p:nvGrpSpPr>
        <p:grpSpPr>
          <a:xfrm>
            <a:off x="301156" y="6016345"/>
            <a:ext cx="1018748" cy="680011"/>
            <a:chOff x="467398" y="6086665"/>
            <a:chExt cx="509905" cy="340360"/>
          </a:xfrm>
        </p:grpSpPr>
        <p:sp>
          <p:nvSpPr>
            <p:cNvPr id="34" name="object 17">
              <a:extLst>
                <a:ext uri="{FF2B5EF4-FFF2-40B4-BE49-F238E27FC236}">
                  <a16:creationId xmlns="" xmlns:a16="http://schemas.microsoft.com/office/drawing/2014/main" id="{53970D39-DBB7-1C4D-A278-22FCA79B7B32}"/>
                </a:ext>
              </a:extLst>
            </p:cNvPr>
            <p:cNvSpPr/>
            <p:nvPr/>
          </p:nvSpPr>
          <p:spPr>
            <a:xfrm>
              <a:off x="467398" y="6086665"/>
              <a:ext cx="509905" cy="340360"/>
            </a:xfrm>
            <a:custGeom>
              <a:avLst/>
              <a:gdLst/>
              <a:ahLst/>
              <a:cxnLst/>
              <a:rect l="l" t="t" r="r" b="b"/>
              <a:pathLst>
                <a:path w="509905" h="340360">
                  <a:moveTo>
                    <a:pt x="0" y="339750"/>
                  </a:moveTo>
                  <a:lnTo>
                    <a:pt x="509600" y="339750"/>
                  </a:lnTo>
                  <a:lnTo>
                    <a:pt x="509600" y="0"/>
                  </a:lnTo>
                  <a:lnTo>
                    <a:pt x="0" y="0"/>
                  </a:lnTo>
                  <a:lnTo>
                    <a:pt x="0" y="33975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8">
              <a:extLst>
                <a:ext uri="{FF2B5EF4-FFF2-40B4-BE49-F238E27FC236}">
                  <a16:creationId xmlns="" xmlns:a16="http://schemas.microsoft.com/office/drawing/2014/main" id="{4EDF837D-72CB-5C4F-9622-39B852C38670}"/>
                </a:ext>
              </a:extLst>
            </p:cNvPr>
            <p:cNvSpPr/>
            <p:nvPr/>
          </p:nvSpPr>
          <p:spPr>
            <a:xfrm>
              <a:off x="704534" y="612730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891" y="20700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0"/>
                  </a:lnTo>
                  <a:lnTo>
                    <a:pt x="35118" y="12865"/>
                  </a:lnTo>
                  <a:lnTo>
                    <a:pt x="13431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9">
              <a:extLst>
                <a:ext uri="{FF2B5EF4-FFF2-40B4-BE49-F238E27FC236}">
                  <a16:creationId xmlns="" xmlns:a16="http://schemas.microsoft.com/office/drawing/2014/main" id="{1B354FE2-BB69-2E45-B6F0-A02767B49DA0}"/>
                </a:ext>
              </a:extLst>
            </p:cNvPr>
            <p:cNvSpPr/>
            <p:nvPr/>
          </p:nvSpPr>
          <p:spPr>
            <a:xfrm>
              <a:off x="648873" y="614224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13"/>
                  </a:lnTo>
                  <a:lnTo>
                    <a:pt x="6814" y="33401"/>
                  </a:lnTo>
                  <a:lnTo>
                    <a:pt x="17571" y="25552"/>
                  </a:lnTo>
                  <a:lnTo>
                    <a:pt x="25786" y="25552"/>
                  </a:lnTo>
                  <a:lnTo>
                    <a:pt x="24226" y="20713"/>
                  </a:lnTo>
                  <a:lnTo>
                    <a:pt x="35130" y="12877"/>
                  </a:lnTo>
                  <a:lnTo>
                    <a:pt x="13444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6" y="25552"/>
                  </a:moveTo>
                  <a:lnTo>
                    <a:pt x="17571" y="25552"/>
                  </a:lnTo>
                  <a:lnTo>
                    <a:pt x="28316" y="33401"/>
                  </a:lnTo>
                  <a:lnTo>
                    <a:pt x="25786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20">
              <a:extLst>
                <a:ext uri="{FF2B5EF4-FFF2-40B4-BE49-F238E27FC236}">
                  <a16:creationId xmlns="" xmlns:a16="http://schemas.microsoft.com/office/drawing/2014/main" id="{88B023D1-BCA1-4146-8B2D-D16278E15E0E}"/>
                </a:ext>
              </a:extLst>
            </p:cNvPr>
            <p:cNvSpPr/>
            <p:nvPr/>
          </p:nvSpPr>
          <p:spPr>
            <a:xfrm>
              <a:off x="608164" y="618305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00"/>
                  </a:lnTo>
                  <a:lnTo>
                    <a:pt x="6802" y="33400"/>
                  </a:lnTo>
                  <a:lnTo>
                    <a:pt x="17559" y="25552"/>
                  </a:lnTo>
                  <a:lnTo>
                    <a:pt x="25788" y="25552"/>
                  </a:lnTo>
                  <a:lnTo>
                    <a:pt x="24226" y="20700"/>
                  </a:lnTo>
                  <a:lnTo>
                    <a:pt x="35118" y="12877"/>
                  </a:lnTo>
                  <a:lnTo>
                    <a:pt x="13444" y="12877"/>
                  </a:lnTo>
                  <a:lnTo>
                    <a:pt x="21673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8" y="25552"/>
                  </a:moveTo>
                  <a:lnTo>
                    <a:pt x="17559" y="25552"/>
                  </a:lnTo>
                  <a:lnTo>
                    <a:pt x="28315" y="33400"/>
                  </a:lnTo>
                  <a:lnTo>
                    <a:pt x="25788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1">
              <a:extLst>
                <a:ext uri="{FF2B5EF4-FFF2-40B4-BE49-F238E27FC236}">
                  <a16:creationId xmlns="" xmlns:a16="http://schemas.microsoft.com/office/drawing/2014/main" id="{8ED27393-F829-BB4A-BB8F-8B40311FA8E8}"/>
                </a:ext>
              </a:extLst>
            </p:cNvPr>
            <p:cNvSpPr/>
            <p:nvPr/>
          </p:nvSpPr>
          <p:spPr>
            <a:xfrm>
              <a:off x="593244" y="623863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41" y="0"/>
                  </a:moveTo>
                  <a:lnTo>
                    <a:pt x="13426" y="12890"/>
                  </a:lnTo>
                  <a:lnTo>
                    <a:pt x="0" y="12890"/>
                  </a:lnTo>
                  <a:lnTo>
                    <a:pt x="10873" y="20713"/>
                  </a:lnTo>
                  <a:lnTo>
                    <a:pt x="6784" y="33401"/>
                  </a:lnTo>
                  <a:lnTo>
                    <a:pt x="17541" y="25552"/>
                  </a:lnTo>
                  <a:lnTo>
                    <a:pt x="25763" y="25552"/>
                  </a:lnTo>
                  <a:lnTo>
                    <a:pt x="24208" y="20713"/>
                  </a:lnTo>
                  <a:lnTo>
                    <a:pt x="35082" y="12890"/>
                  </a:lnTo>
                  <a:lnTo>
                    <a:pt x="13426" y="12890"/>
                  </a:lnTo>
                  <a:lnTo>
                    <a:pt x="21656" y="12865"/>
                  </a:lnTo>
                  <a:lnTo>
                    <a:pt x="17541" y="0"/>
                  </a:lnTo>
                  <a:close/>
                </a:path>
                <a:path w="35559" h="33654">
                  <a:moveTo>
                    <a:pt x="25763" y="25552"/>
                  </a:moveTo>
                  <a:lnTo>
                    <a:pt x="17541" y="25552"/>
                  </a:lnTo>
                  <a:lnTo>
                    <a:pt x="28285" y="33401"/>
                  </a:lnTo>
                  <a:lnTo>
                    <a:pt x="25763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2">
              <a:extLst>
                <a:ext uri="{FF2B5EF4-FFF2-40B4-BE49-F238E27FC236}">
                  <a16:creationId xmlns="" xmlns:a16="http://schemas.microsoft.com/office/drawing/2014/main" id="{6FE7B957-626F-0D47-BF67-C3D467F61468}"/>
                </a:ext>
              </a:extLst>
            </p:cNvPr>
            <p:cNvSpPr/>
            <p:nvPr/>
          </p:nvSpPr>
          <p:spPr>
            <a:xfrm>
              <a:off x="608169" y="629438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891" y="20701"/>
                  </a:lnTo>
                  <a:lnTo>
                    <a:pt x="6802" y="33388"/>
                  </a:lnTo>
                  <a:lnTo>
                    <a:pt x="17559" y="25527"/>
                  </a:lnTo>
                  <a:lnTo>
                    <a:pt x="25769" y="25527"/>
                  </a:lnTo>
                  <a:lnTo>
                    <a:pt x="24213" y="20701"/>
                  </a:lnTo>
                  <a:lnTo>
                    <a:pt x="35105" y="12865"/>
                  </a:lnTo>
                  <a:lnTo>
                    <a:pt x="13431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69" y="25527"/>
                  </a:moveTo>
                  <a:lnTo>
                    <a:pt x="17559" y="25527"/>
                  </a:lnTo>
                  <a:lnTo>
                    <a:pt x="28303" y="33388"/>
                  </a:lnTo>
                  <a:lnTo>
                    <a:pt x="25769" y="25527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3">
              <a:extLst>
                <a:ext uri="{FF2B5EF4-FFF2-40B4-BE49-F238E27FC236}">
                  <a16:creationId xmlns="" xmlns:a16="http://schemas.microsoft.com/office/drawing/2014/main" id="{D7BD2558-03B5-6C47-B419-256B14A2A917}"/>
                </a:ext>
              </a:extLst>
            </p:cNvPr>
            <p:cNvSpPr/>
            <p:nvPr/>
          </p:nvSpPr>
          <p:spPr>
            <a:xfrm>
              <a:off x="648964" y="633519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52"/>
                  </a:lnTo>
                  <a:lnTo>
                    <a:pt x="0" y="12852"/>
                  </a:lnTo>
                  <a:lnTo>
                    <a:pt x="10891" y="20688"/>
                  </a:lnTo>
                  <a:lnTo>
                    <a:pt x="6802" y="33375"/>
                  </a:lnTo>
                  <a:lnTo>
                    <a:pt x="17559" y="25526"/>
                  </a:lnTo>
                  <a:lnTo>
                    <a:pt x="25781" y="25526"/>
                  </a:lnTo>
                  <a:lnTo>
                    <a:pt x="24226" y="20688"/>
                  </a:lnTo>
                  <a:lnTo>
                    <a:pt x="35118" y="12852"/>
                  </a:lnTo>
                  <a:lnTo>
                    <a:pt x="13444" y="12852"/>
                  </a:lnTo>
                  <a:lnTo>
                    <a:pt x="21673" y="12839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1" y="25526"/>
                  </a:moveTo>
                  <a:lnTo>
                    <a:pt x="17559" y="25526"/>
                  </a:lnTo>
                  <a:lnTo>
                    <a:pt x="28303" y="33375"/>
                  </a:lnTo>
                  <a:lnTo>
                    <a:pt x="25781" y="25526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4">
              <a:extLst>
                <a:ext uri="{FF2B5EF4-FFF2-40B4-BE49-F238E27FC236}">
                  <a16:creationId xmlns="" xmlns:a16="http://schemas.microsoft.com/office/drawing/2014/main" id="{B2C57EF7-8D72-CA47-8BA8-C7A962AE13DE}"/>
                </a:ext>
              </a:extLst>
            </p:cNvPr>
            <p:cNvSpPr/>
            <p:nvPr/>
          </p:nvSpPr>
          <p:spPr>
            <a:xfrm>
              <a:off x="704543" y="634996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65"/>
                  </a:lnTo>
                  <a:lnTo>
                    <a:pt x="0" y="12865"/>
                  </a:lnTo>
                  <a:lnTo>
                    <a:pt x="10891" y="20700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0"/>
                  </a:lnTo>
                  <a:lnTo>
                    <a:pt x="35118" y="12865"/>
                  </a:lnTo>
                  <a:lnTo>
                    <a:pt x="13444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5">
              <a:extLst>
                <a:ext uri="{FF2B5EF4-FFF2-40B4-BE49-F238E27FC236}">
                  <a16:creationId xmlns="" xmlns:a16="http://schemas.microsoft.com/office/drawing/2014/main" id="{D1484065-936F-6D48-AEF5-E716460E8A38}"/>
                </a:ext>
              </a:extLst>
            </p:cNvPr>
            <p:cNvSpPr/>
            <p:nvPr/>
          </p:nvSpPr>
          <p:spPr>
            <a:xfrm>
              <a:off x="760121" y="633519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52"/>
                  </a:lnTo>
                  <a:lnTo>
                    <a:pt x="0" y="12852"/>
                  </a:lnTo>
                  <a:lnTo>
                    <a:pt x="10891" y="20688"/>
                  </a:lnTo>
                  <a:lnTo>
                    <a:pt x="6802" y="33375"/>
                  </a:lnTo>
                  <a:lnTo>
                    <a:pt x="17559" y="25526"/>
                  </a:lnTo>
                  <a:lnTo>
                    <a:pt x="25778" y="25526"/>
                  </a:lnTo>
                  <a:lnTo>
                    <a:pt x="24213" y="20688"/>
                  </a:lnTo>
                  <a:lnTo>
                    <a:pt x="35118" y="12852"/>
                  </a:lnTo>
                  <a:lnTo>
                    <a:pt x="13431" y="12852"/>
                  </a:lnTo>
                  <a:lnTo>
                    <a:pt x="21673" y="12839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8" y="25526"/>
                  </a:moveTo>
                  <a:lnTo>
                    <a:pt x="17559" y="25526"/>
                  </a:lnTo>
                  <a:lnTo>
                    <a:pt x="28316" y="33375"/>
                  </a:lnTo>
                  <a:lnTo>
                    <a:pt x="25778" y="25526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6">
              <a:extLst>
                <a:ext uri="{FF2B5EF4-FFF2-40B4-BE49-F238E27FC236}">
                  <a16:creationId xmlns="" xmlns:a16="http://schemas.microsoft.com/office/drawing/2014/main" id="{93D84305-951D-4F43-A194-A5B59A2FF2FD}"/>
                </a:ext>
              </a:extLst>
            </p:cNvPr>
            <p:cNvSpPr/>
            <p:nvPr/>
          </p:nvSpPr>
          <p:spPr>
            <a:xfrm>
              <a:off x="800919" y="629438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904" y="20701"/>
                  </a:lnTo>
                  <a:lnTo>
                    <a:pt x="6802" y="33388"/>
                  </a:lnTo>
                  <a:lnTo>
                    <a:pt x="17559" y="25527"/>
                  </a:lnTo>
                  <a:lnTo>
                    <a:pt x="25774" y="25527"/>
                  </a:lnTo>
                  <a:lnTo>
                    <a:pt x="24213" y="20701"/>
                  </a:lnTo>
                  <a:lnTo>
                    <a:pt x="35118" y="12865"/>
                  </a:lnTo>
                  <a:lnTo>
                    <a:pt x="13431" y="12865"/>
                  </a:lnTo>
                  <a:lnTo>
                    <a:pt x="21686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4" y="25527"/>
                  </a:moveTo>
                  <a:lnTo>
                    <a:pt x="17559" y="25527"/>
                  </a:lnTo>
                  <a:lnTo>
                    <a:pt x="28316" y="33388"/>
                  </a:lnTo>
                  <a:lnTo>
                    <a:pt x="25774" y="25527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27">
              <a:extLst>
                <a:ext uri="{FF2B5EF4-FFF2-40B4-BE49-F238E27FC236}">
                  <a16:creationId xmlns="" xmlns:a16="http://schemas.microsoft.com/office/drawing/2014/main" id="{BA28C216-91E9-8642-B3A1-F08BB1338F4B}"/>
                </a:ext>
              </a:extLst>
            </p:cNvPr>
            <p:cNvSpPr/>
            <p:nvPr/>
          </p:nvSpPr>
          <p:spPr>
            <a:xfrm>
              <a:off x="815687" y="62384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13"/>
                  </a:lnTo>
                  <a:lnTo>
                    <a:pt x="6814" y="33401"/>
                  </a:lnTo>
                  <a:lnTo>
                    <a:pt x="17559" y="25539"/>
                  </a:lnTo>
                  <a:lnTo>
                    <a:pt x="25782" y="25539"/>
                  </a:lnTo>
                  <a:lnTo>
                    <a:pt x="24226" y="20713"/>
                  </a:lnTo>
                  <a:lnTo>
                    <a:pt x="35130" y="12877"/>
                  </a:lnTo>
                  <a:lnTo>
                    <a:pt x="13444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2" y="25539"/>
                  </a:moveTo>
                  <a:lnTo>
                    <a:pt x="17559" y="25539"/>
                  </a:lnTo>
                  <a:lnTo>
                    <a:pt x="28316" y="33401"/>
                  </a:lnTo>
                  <a:lnTo>
                    <a:pt x="25782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28">
              <a:extLst>
                <a:ext uri="{FF2B5EF4-FFF2-40B4-BE49-F238E27FC236}">
                  <a16:creationId xmlns="" xmlns:a16="http://schemas.microsoft.com/office/drawing/2014/main" id="{BA58F322-4EA9-D346-842E-233B8B28BF8A}"/>
                </a:ext>
              </a:extLst>
            </p:cNvPr>
            <p:cNvSpPr/>
            <p:nvPr/>
          </p:nvSpPr>
          <p:spPr>
            <a:xfrm>
              <a:off x="800921" y="618289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77"/>
                  </a:lnTo>
                  <a:lnTo>
                    <a:pt x="0" y="12877"/>
                  </a:lnTo>
                  <a:lnTo>
                    <a:pt x="10904" y="20701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1"/>
                  </a:lnTo>
                  <a:lnTo>
                    <a:pt x="35118" y="12877"/>
                  </a:lnTo>
                  <a:lnTo>
                    <a:pt x="13431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9">
              <a:extLst>
                <a:ext uri="{FF2B5EF4-FFF2-40B4-BE49-F238E27FC236}">
                  <a16:creationId xmlns="" xmlns:a16="http://schemas.microsoft.com/office/drawing/2014/main" id="{BD5C580A-A0AD-0A4B-8CCB-FBC28ADFCC53}"/>
                </a:ext>
              </a:extLst>
            </p:cNvPr>
            <p:cNvSpPr/>
            <p:nvPr/>
          </p:nvSpPr>
          <p:spPr>
            <a:xfrm>
              <a:off x="760312" y="614225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23" y="0"/>
                  </a:moveTo>
                  <a:lnTo>
                    <a:pt x="13409" y="12877"/>
                  </a:lnTo>
                  <a:lnTo>
                    <a:pt x="0" y="12877"/>
                  </a:lnTo>
                  <a:lnTo>
                    <a:pt x="10856" y="20701"/>
                  </a:lnTo>
                  <a:lnTo>
                    <a:pt x="6767" y="33401"/>
                  </a:lnTo>
                  <a:lnTo>
                    <a:pt x="17536" y="25539"/>
                  </a:lnTo>
                  <a:lnTo>
                    <a:pt x="25749" y="25539"/>
                  </a:lnTo>
                  <a:lnTo>
                    <a:pt x="24191" y="20701"/>
                  </a:lnTo>
                  <a:lnTo>
                    <a:pt x="35060" y="12877"/>
                  </a:lnTo>
                  <a:lnTo>
                    <a:pt x="13409" y="12877"/>
                  </a:lnTo>
                  <a:lnTo>
                    <a:pt x="21638" y="12839"/>
                  </a:lnTo>
                  <a:lnTo>
                    <a:pt x="17523" y="0"/>
                  </a:lnTo>
                  <a:close/>
                </a:path>
                <a:path w="35559" h="33654">
                  <a:moveTo>
                    <a:pt x="25749" y="25539"/>
                  </a:moveTo>
                  <a:lnTo>
                    <a:pt x="17536" y="25539"/>
                  </a:lnTo>
                  <a:lnTo>
                    <a:pt x="28280" y="33401"/>
                  </a:lnTo>
                  <a:lnTo>
                    <a:pt x="25749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98E12655-D41D-454E-AEF8-402746751BF3}"/>
              </a:ext>
            </a:extLst>
          </p:cNvPr>
          <p:cNvSpPr/>
          <p:nvPr userDrawn="1"/>
        </p:nvSpPr>
        <p:spPr>
          <a:xfrm>
            <a:off x="172720" y="327444"/>
            <a:ext cx="8798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noProof="0" dirty="0">
                <a:solidFill>
                  <a:srgbClr val="00B050"/>
                </a:solidFill>
                <a:latin typeface="+mj-lt"/>
              </a:rPr>
              <a:t>“Sustainable Constructions: Solutions from Circular Economy”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8974310A-3E1C-D64F-8FFF-867D514D4BCB}"/>
              </a:ext>
            </a:extLst>
          </p:cNvPr>
          <p:cNvSpPr/>
          <p:nvPr userDrawn="1"/>
        </p:nvSpPr>
        <p:spPr>
          <a:xfrm>
            <a:off x="1657350" y="691810"/>
            <a:ext cx="54450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noProof="0" dirty="0">
                <a:solidFill>
                  <a:schemeClr val="tx1"/>
                </a:solidFill>
              </a:rPr>
              <a:t>Joint workshop of RE</a:t>
            </a:r>
            <a:r>
              <a:rPr lang="en-GB" sz="1600" baseline="30000" noProof="0" dirty="0">
                <a:solidFill>
                  <a:schemeClr val="tx1"/>
                </a:solidFill>
              </a:rPr>
              <a:t>4</a:t>
            </a:r>
            <a:r>
              <a:rPr lang="en-GB" sz="1600" noProof="0" dirty="0">
                <a:solidFill>
                  <a:schemeClr val="tx1"/>
                </a:solidFill>
              </a:rPr>
              <a:t> &amp; Green Instruct projects</a:t>
            </a:r>
          </a:p>
        </p:txBody>
      </p:sp>
      <p:sp>
        <p:nvSpPr>
          <p:cNvPr id="50" name="Subtitle 2">
            <a:extLst>
              <a:ext uri="{FF2B5EF4-FFF2-40B4-BE49-F238E27FC236}">
                <a16:creationId xmlns="" xmlns:a16="http://schemas.microsoft.com/office/drawing/2014/main" id="{B2555D07-F6D8-4146-B270-F760A117A565}"/>
              </a:ext>
            </a:extLst>
          </p:cNvPr>
          <p:cNvSpPr txBox="1">
            <a:spLocks/>
          </p:cNvSpPr>
          <p:nvPr userDrawn="1"/>
        </p:nvSpPr>
        <p:spPr>
          <a:xfrm>
            <a:off x="5833942" y="5986552"/>
            <a:ext cx="2929057" cy="80430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000" dirty="0">
                <a:solidFill>
                  <a:schemeClr val="bg1"/>
                </a:solidFill>
              </a:rPr>
              <a:t>24</a:t>
            </a:r>
            <a:r>
              <a:rPr lang="en-GB" sz="2000" baseline="30000" dirty="0">
                <a:solidFill>
                  <a:schemeClr val="bg1"/>
                </a:solidFill>
              </a:rPr>
              <a:t>th</a:t>
            </a:r>
            <a:r>
              <a:rPr lang="en-GB" sz="2000" dirty="0">
                <a:solidFill>
                  <a:schemeClr val="bg1"/>
                </a:solidFill>
              </a:rPr>
              <a:t> October 2019 </a:t>
            </a:r>
          </a:p>
          <a:p>
            <a:pPr algn="r"/>
            <a:r>
              <a:rPr lang="en-GB" sz="2000" dirty="0">
                <a:solidFill>
                  <a:schemeClr val="bg1"/>
                </a:solidFill>
              </a:rPr>
              <a:t>Bari, Italy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</a:rPr>
              <a:t>SAIE BARI (c/o Fiera del Levante)</a:t>
            </a:r>
          </a:p>
        </p:txBody>
      </p:sp>
    </p:spTree>
    <p:extLst>
      <p:ext uri="{BB962C8B-B14F-4D97-AF65-F5344CB8AC3E}">
        <p14:creationId xmlns:p14="http://schemas.microsoft.com/office/powerpoint/2010/main" val="332645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1021D-D871-0D4F-A80F-0A944CE3E000}" type="datetime1">
              <a:rPr lang="cs-CZ" smtClean="0"/>
              <a:t>11.10.2019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66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06C0-076B-0D47-82CC-B2CDC4F1B2F2}" type="datetime1">
              <a:rPr lang="cs-CZ" smtClean="0"/>
              <a:t>11.10.2019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98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38554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2666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1027430" cy="365125"/>
          </a:xfrm>
        </p:spPr>
        <p:txBody>
          <a:bodyPr/>
          <a:lstStyle/>
          <a:p>
            <a:fld id="{D6FB4B4C-C61B-604F-929D-6902A32851CE}" type="datetime1">
              <a:rPr lang="cs-CZ" smtClean="0"/>
              <a:t>11.10.2019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158490" cy="365125"/>
          </a:xfrm>
        </p:spPr>
        <p:txBody>
          <a:bodyPr/>
          <a:lstStyle/>
          <a:p>
            <a:r>
              <a:rPr lang="en-GB" noProof="0" dirty="0"/>
              <a:t>24th October 2019, Bari, Italy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356351"/>
            <a:ext cx="895350" cy="365125"/>
          </a:xfrm>
        </p:spPr>
        <p:txBody>
          <a:bodyPr/>
          <a:lstStyle/>
          <a:p>
            <a:fld id="{E23E03A6-88B2-EE4C-BED9-6D28EB8261F6}" type="slidenum">
              <a:rPr lang="cs-CZ" smtClean="0"/>
              <a:t>‹N›</a:t>
            </a:fld>
            <a:endParaRPr lang="cs-CZ"/>
          </a:p>
        </p:txBody>
      </p:sp>
      <p:sp>
        <p:nvSpPr>
          <p:cNvPr id="7" name="object 10">
            <a:extLst>
              <a:ext uri="{FF2B5EF4-FFF2-40B4-BE49-F238E27FC236}">
                <a16:creationId xmlns="" xmlns:a16="http://schemas.microsoft.com/office/drawing/2014/main" id="{9352960C-E86C-6349-882F-CB7137051557}"/>
              </a:ext>
            </a:extLst>
          </p:cNvPr>
          <p:cNvSpPr/>
          <p:nvPr userDrawn="1"/>
        </p:nvSpPr>
        <p:spPr>
          <a:xfrm>
            <a:off x="0" y="0"/>
            <a:ext cx="9144000" cy="229042"/>
          </a:xfrm>
          <a:custGeom>
            <a:avLst/>
            <a:gdLst/>
            <a:ahLst/>
            <a:cxnLst/>
            <a:rect l="l" t="t" r="r" b="b"/>
            <a:pathLst>
              <a:path w="9144000" h="18034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47AE4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" name="object 15">
            <a:extLst>
              <a:ext uri="{FF2B5EF4-FFF2-40B4-BE49-F238E27FC236}">
                <a16:creationId xmlns="" xmlns:a16="http://schemas.microsoft.com/office/drawing/2014/main" id="{3A3BB516-A487-7F49-BE44-B5D3706E7693}"/>
              </a:ext>
            </a:extLst>
          </p:cNvPr>
          <p:cNvSpPr/>
          <p:nvPr userDrawn="1"/>
        </p:nvSpPr>
        <p:spPr>
          <a:xfrm>
            <a:off x="-4759" y="158406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47AE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2B7D591-09F3-9941-9DC0-1BB4AA339C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805" b="23250"/>
          <a:stretch/>
        </p:blipFill>
        <p:spPr>
          <a:xfrm>
            <a:off x="6385898" y="6295274"/>
            <a:ext cx="903297" cy="4872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6BBB078-5E8A-5540-9C4E-05496F2C63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450" b="5973"/>
          <a:stretch/>
        </p:blipFill>
        <p:spPr>
          <a:xfrm>
            <a:off x="1854805" y="6172622"/>
            <a:ext cx="975420" cy="64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60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F21A-4A2B-2646-843C-07B513DCA795}" type="datetime1">
              <a:rPr lang="cs-CZ" smtClean="0"/>
              <a:t>11.10.2019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54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B6DC-1FEB-A543-BCBF-2967BB682412}" type="datetime1">
              <a:rPr lang="cs-CZ" smtClean="0"/>
              <a:t>11.10.2019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9362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55C5-5A3C-7944-BEB4-C57BB2484579}" type="datetime1">
              <a:rPr lang="cs-CZ" smtClean="0"/>
              <a:t>11.10.2019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00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270" y="4247992"/>
            <a:ext cx="7886700" cy="88414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Thank you for your attention</a:t>
            </a:r>
            <a:endParaRPr lang="en-US" dirty="0"/>
          </a:p>
        </p:txBody>
      </p:sp>
      <p:pic>
        <p:nvPicPr>
          <p:cNvPr id="6" name="Image 2">
            <a:extLst>
              <a:ext uri="{FF2B5EF4-FFF2-40B4-BE49-F238E27FC236}">
                <a16:creationId xmlns="" xmlns:a16="http://schemas.microsoft.com/office/drawing/2014/main" id="{3E5DC636-B36A-654C-8B6D-3709F0EE39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77"/>
          <a:stretch/>
        </p:blipFill>
        <p:spPr>
          <a:xfrm>
            <a:off x="4572000" y="1378283"/>
            <a:ext cx="4569620" cy="2624798"/>
          </a:xfrm>
          <a:prstGeom prst="rect">
            <a:avLst/>
          </a:prstGeom>
        </p:spPr>
      </p:pic>
      <p:pic>
        <p:nvPicPr>
          <p:cNvPr id="7" name="Image 1">
            <a:extLst>
              <a:ext uri="{FF2B5EF4-FFF2-40B4-BE49-F238E27FC236}">
                <a16:creationId xmlns="" xmlns:a16="http://schemas.microsoft.com/office/drawing/2014/main" id="{F28927D2-6F36-2F44-AAC7-AB2AEF151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b="15978"/>
          <a:stretch/>
        </p:blipFill>
        <p:spPr>
          <a:xfrm>
            <a:off x="-794" y="1378283"/>
            <a:ext cx="4572794" cy="2624798"/>
          </a:xfrm>
          <a:prstGeom prst="rect">
            <a:avLst/>
          </a:prstGeom>
        </p:spPr>
      </p:pic>
      <p:sp>
        <p:nvSpPr>
          <p:cNvPr id="8" name="object 10">
            <a:extLst>
              <a:ext uri="{FF2B5EF4-FFF2-40B4-BE49-F238E27FC236}">
                <a16:creationId xmlns="" xmlns:a16="http://schemas.microsoft.com/office/drawing/2014/main" id="{F15DE217-339A-5F41-A74C-1540BB0F7FCB}"/>
              </a:ext>
            </a:extLst>
          </p:cNvPr>
          <p:cNvSpPr/>
          <p:nvPr userDrawn="1"/>
        </p:nvSpPr>
        <p:spPr>
          <a:xfrm>
            <a:off x="0" y="0"/>
            <a:ext cx="9144000" cy="229042"/>
          </a:xfrm>
          <a:custGeom>
            <a:avLst/>
            <a:gdLst/>
            <a:ahLst/>
            <a:cxnLst/>
            <a:rect l="l" t="t" r="r" b="b"/>
            <a:pathLst>
              <a:path w="9144000" h="18034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47AE4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5D55F01-4E58-B14C-A003-F5103C160B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2805" b="23250"/>
          <a:stretch/>
        </p:blipFill>
        <p:spPr>
          <a:xfrm>
            <a:off x="4387692" y="541200"/>
            <a:ext cx="1097746" cy="5921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FFB241C-F5C6-5041-98C1-1661198AD1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7450" b="5973"/>
          <a:stretch/>
        </p:blipFill>
        <p:spPr>
          <a:xfrm>
            <a:off x="3008127" y="448098"/>
            <a:ext cx="1185391" cy="778377"/>
          </a:xfrm>
          <a:prstGeom prst="rect">
            <a:avLst/>
          </a:prstGeom>
        </p:spPr>
      </p:pic>
      <p:sp>
        <p:nvSpPr>
          <p:cNvPr id="11" name="object 15">
            <a:extLst>
              <a:ext uri="{FF2B5EF4-FFF2-40B4-BE49-F238E27FC236}">
                <a16:creationId xmlns="" xmlns:a16="http://schemas.microsoft.com/office/drawing/2014/main" id="{601E021B-10CF-7B4D-9402-E0DE3DA1ED9B}"/>
              </a:ext>
            </a:extLst>
          </p:cNvPr>
          <p:cNvSpPr/>
          <p:nvPr userDrawn="1"/>
        </p:nvSpPr>
        <p:spPr>
          <a:xfrm>
            <a:off x="-2380" y="137828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47AE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6">
            <a:extLst>
              <a:ext uri="{FF2B5EF4-FFF2-40B4-BE49-F238E27FC236}">
                <a16:creationId xmlns="" xmlns:a16="http://schemas.microsoft.com/office/drawing/2014/main" id="{7447E70B-2E8A-0445-BC78-7AE1F411FA00}"/>
              </a:ext>
            </a:extLst>
          </p:cNvPr>
          <p:cNvSpPr txBox="1"/>
          <p:nvPr userDrawn="1"/>
        </p:nvSpPr>
        <p:spPr>
          <a:xfrm>
            <a:off x="1124417" y="6301709"/>
            <a:ext cx="3152943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GB" sz="750" noProof="0">
                <a:solidFill>
                  <a:srgbClr val="001689"/>
                </a:solidFill>
                <a:latin typeface="Arial"/>
                <a:cs typeface="Arial"/>
              </a:rPr>
              <a:t>These projects have received funding from the European Union’s Horizon 2020 research and innovation programme under grant agreement No. 723583 &amp; No. 723825</a:t>
            </a:r>
            <a:endParaRPr lang="en-GB" sz="750" noProof="0">
              <a:latin typeface="Arial"/>
              <a:cs typeface="Arial"/>
            </a:endParaRPr>
          </a:p>
        </p:txBody>
      </p:sp>
      <p:grpSp>
        <p:nvGrpSpPr>
          <p:cNvPr id="13" name="Grouper 10">
            <a:extLst>
              <a:ext uri="{FF2B5EF4-FFF2-40B4-BE49-F238E27FC236}">
                <a16:creationId xmlns="" xmlns:a16="http://schemas.microsoft.com/office/drawing/2014/main" id="{CFD68086-01B3-B747-B854-BAFC4A3289BC}"/>
              </a:ext>
            </a:extLst>
          </p:cNvPr>
          <p:cNvGrpSpPr/>
          <p:nvPr userDrawn="1"/>
        </p:nvGrpSpPr>
        <p:grpSpPr>
          <a:xfrm>
            <a:off x="518198" y="6323026"/>
            <a:ext cx="509905" cy="340360"/>
            <a:chOff x="467398" y="6086665"/>
            <a:chExt cx="509905" cy="340360"/>
          </a:xfrm>
        </p:grpSpPr>
        <p:sp>
          <p:nvSpPr>
            <p:cNvPr id="14" name="object 17">
              <a:extLst>
                <a:ext uri="{FF2B5EF4-FFF2-40B4-BE49-F238E27FC236}">
                  <a16:creationId xmlns="" xmlns:a16="http://schemas.microsoft.com/office/drawing/2014/main" id="{38D48E3B-E0A3-C847-B1E5-AB7FD9D98E2B}"/>
                </a:ext>
              </a:extLst>
            </p:cNvPr>
            <p:cNvSpPr/>
            <p:nvPr/>
          </p:nvSpPr>
          <p:spPr>
            <a:xfrm>
              <a:off x="467398" y="6086665"/>
              <a:ext cx="509905" cy="340360"/>
            </a:xfrm>
            <a:custGeom>
              <a:avLst/>
              <a:gdLst/>
              <a:ahLst/>
              <a:cxnLst/>
              <a:rect l="l" t="t" r="r" b="b"/>
              <a:pathLst>
                <a:path w="509905" h="340360">
                  <a:moveTo>
                    <a:pt x="0" y="339750"/>
                  </a:moveTo>
                  <a:lnTo>
                    <a:pt x="509600" y="339750"/>
                  </a:lnTo>
                  <a:lnTo>
                    <a:pt x="509600" y="0"/>
                  </a:lnTo>
                  <a:lnTo>
                    <a:pt x="0" y="0"/>
                  </a:lnTo>
                  <a:lnTo>
                    <a:pt x="0" y="33975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8">
              <a:extLst>
                <a:ext uri="{FF2B5EF4-FFF2-40B4-BE49-F238E27FC236}">
                  <a16:creationId xmlns="" xmlns:a16="http://schemas.microsoft.com/office/drawing/2014/main" id="{0BBA00AE-E434-324C-B42E-2B32FC7E1DF2}"/>
                </a:ext>
              </a:extLst>
            </p:cNvPr>
            <p:cNvSpPr/>
            <p:nvPr/>
          </p:nvSpPr>
          <p:spPr>
            <a:xfrm>
              <a:off x="704534" y="612730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891" y="20700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0"/>
                  </a:lnTo>
                  <a:lnTo>
                    <a:pt x="35118" y="12865"/>
                  </a:lnTo>
                  <a:lnTo>
                    <a:pt x="13431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9">
              <a:extLst>
                <a:ext uri="{FF2B5EF4-FFF2-40B4-BE49-F238E27FC236}">
                  <a16:creationId xmlns="" xmlns:a16="http://schemas.microsoft.com/office/drawing/2014/main" id="{F2F6D332-2D4C-9348-8F91-5B8BEA22CEFE}"/>
                </a:ext>
              </a:extLst>
            </p:cNvPr>
            <p:cNvSpPr/>
            <p:nvPr/>
          </p:nvSpPr>
          <p:spPr>
            <a:xfrm>
              <a:off x="648873" y="614224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13"/>
                  </a:lnTo>
                  <a:lnTo>
                    <a:pt x="6814" y="33401"/>
                  </a:lnTo>
                  <a:lnTo>
                    <a:pt x="17571" y="25552"/>
                  </a:lnTo>
                  <a:lnTo>
                    <a:pt x="25786" y="25552"/>
                  </a:lnTo>
                  <a:lnTo>
                    <a:pt x="24226" y="20713"/>
                  </a:lnTo>
                  <a:lnTo>
                    <a:pt x="35130" y="12877"/>
                  </a:lnTo>
                  <a:lnTo>
                    <a:pt x="13444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6" y="25552"/>
                  </a:moveTo>
                  <a:lnTo>
                    <a:pt x="17571" y="25552"/>
                  </a:lnTo>
                  <a:lnTo>
                    <a:pt x="28316" y="33401"/>
                  </a:lnTo>
                  <a:lnTo>
                    <a:pt x="25786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0">
              <a:extLst>
                <a:ext uri="{FF2B5EF4-FFF2-40B4-BE49-F238E27FC236}">
                  <a16:creationId xmlns="" xmlns:a16="http://schemas.microsoft.com/office/drawing/2014/main" id="{2DBA087D-B1E9-084B-A4F7-0A26E0EA7419}"/>
                </a:ext>
              </a:extLst>
            </p:cNvPr>
            <p:cNvSpPr/>
            <p:nvPr/>
          </p:nvSpPr>
          <p:spPr>
            <a:xfrm>
              <a:off x="608164" y="618305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00"/>
                  </a:lnTo>
                  <a:lnTo>
                    <a:pt x="6802" y="33400"/>
                  </a:lnTo>
                  <a:lnTo>
                    <a:pt x="17559" y="25552"/>
                  </a:lnTo>
                  <a:lnTo>
                    <a:pt x="25788" y="25552"/>
                  </a:lnTo>
                  <a:lnTo>
                    <a:pt x="24226" y="20700"/>
                  </a:lnTo>
                  <a:lnTo>
                    <a:pt x="35118" y="12877"/>
                  </a:lnTo>
                  <a:lnTo>
                    <a:pt x="13444" y="12877"/>
                  </a:lnTo>
                  <a:lnTo>
                    <a:pt x="21673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8" y="25552"/>
                  </a:moveTo>
                  <a:lnTo>
                    <a:pt x="17559" y="25552"/>
                  </a:lnTo>
                  <a:lnTo>
                    <a:pt x="28315" y="33400"/>
                  </a:lnTo>
                  <a:lnTo>
                    <a:pt x="25788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1">
              <a:extLst>
                <a:ext uri="{FF2B5EF4-FFF2-40B4-BE49-F238E27FC236}">
                  <a16:creationId xmlns="" xmlns:a16="http://schemas.microsoft.com/office/drawing/2014/main" id="{D079C559-EC0E-D645-9B6C-7E66B003F843}"/>
                </a:ext>
              </a:extLst>
            </p:cNvPr>
            <p:cNvSpPr/>
            <p:nvPr/>
          </p:nvSpPr>
          <p:spPr>
            <a:xfrm>
              <a:off x="593244" y="623863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41" y="0"/>
                  </a:moveTo>
                  <a:lnTo>
                    <a:pt x="13426" y="12890"/>
                  </a:lnTo>
                  <a:lnTo>
                    <a:pt x="0" y="12890"/>
                  </a:lnTo>
                  <a:lnTo>
                    <a:pt x="10873" y="20713"/>
                  </a:lnTo>
                  <a:lnTo>
                    <a:pt x="6784" y="33401"/>
                  </a:lnTo>
                  <a:lnTo>
                    <a:pt x="17541" y="25552"/>
                  </a:lnTo>
                  <a:lnTo>
                    <a:pt x="25763" y="25552"/>
                  </a:lnTo>
                  <a:lnTo>
                    <a:pt x="24208" y="20713"/>
                  </a:lnTo>
                  <a:lnTo>
                    <a:pt x="35082" y="12890"/>
                  </a:lnTo>
                  <a:lnTo>
                    <a:pt x="13426" y="12890"/>
                  </a:lnTo>
                  <a:lnTo>
                    <a:pt x="21656" y="12865"/>
                  </a:lnTo>
                  <a:lnTo>
                    <a:pt x="17541" y="0"/>
                  </a:lnTo>
                  <a:close/>
                </a:path>
                <a:path w="35559" h="33654">
                  <a:moveTo>
                    <a:pt x="25763" y="25552"/>
                  </a:moveTo>
                  <a:lnTo>
                    <a:pt x="17541" y="25552"/>
                  </a:lnTo>
                  <a:lnTo>
                    <a:pt x="28285" y="33401"/>
                  </a:lnTo>
                  <a:lnTo>
                    <a:pt x="25763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2">
              <a:extLst>
                <a:ext uri="{FF2B5EF4-FFF2-40B4-BE49-F238E27FC236}">
                  <a16:creationId xmlns="" xmlns:a16="http://schemas.microsoft.com/office/drawing/2014/main" id="{EFC2C169-C8CF-2546-9518-A32625A8D85F}"/>
                </a:ext>
              </a:extLst>
            </p:cNvPr>
            <p:cNvSpPr/>
            <p:nvPr/>
          </p:nvSpPr>
          <p:spPr>
            <a:xfrm>
              <a:off x="608169" y="629438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891" y="20701"/>
                  </a:lnTo>
                  <a:lnTo>
                    <a:pt x="6802" y="33388"/>
                  </a:lnTo>
                  <a:lnTo>
                    <a:pt x="17559" y="25527"/>
                  </a:lnTo>
                  <a:lnTo>
                    <a:pt x="25769" y="25527"/>
                  </a:lnTo>
                  <a:lnTo>
                    <a:pt x="24213" y="20701"/>
                  </a:lnTo>
                  <a:lnTo>
                    <a:pt x="35105" y="12865"/>
                  </a:lnTo>
                  <a:lnTo>
                    <a:pt x="13431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69" y="25527"/>
                  </a:moveTo>
                  <a:lnTo>
                    <a:pt x="17559" y="25527"/>
                  </a:lnTo>
                  <a:lnTo>
                    <a:pt x="28303" y="33388"/>
                  </a:lnTo>
                  <a:lnTo>
                    <a:pt x="25769" y="25527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3">
              <a:extLst>
                <a:ext uri="{FF2B5EF4-FFF2-40B4-BE49-F238E27FC236}">
                  <a16:creationId xmlns="" xmlns:a16="http://schemas.microsoft.com/office/drawing/2014/main" id="{B7A60424-9248-DF4B-9F7D-2D42142AC3ED}"/>
                </a:ext>
              </a:extLst>
            </p:cNvPr>
            <p:cNvSpPr/>
            <p:nvPr/>
          </p:nvSpPr>
          <p:spPr>
            <a:xfrm>
              <a:off x="648964" y="633519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52"/>
                  </a:lnTo>
                  <a:lnTo>
                    <a:pt x="0" y="12852"/>
                  </a:lnTo>
                  <a:lnTo>
                    <a:pt x="10891" y="20688"/>
                  </a:lnTo>
                  <a:lnTo>
                    <a:pt x="6802" y="33375"/>
                  </a:lnTo>
                  <a:lnTo>
                    <a:pt x="17559" y="25526"/>
                  </a:lnTo>
                  <a:lnTo>
                    <a:pt x="25781" y="25526"/>
                  </a:lnTo>
                  <a:lnTo>
                    <a:pt x="24226" y="20688"/>
                  </a:lnTo>
                  <a:lnTo>
                    <a:pt x="35118" y="12852"/>
                  </a:lnTo>
                  <a:lnTo>
                    <a:pt x="13444" y="12852"/>
                  </a:lnTo>
                  <a:lnTo>
                    <a:pt x="21673" y="12839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1" y="25526"/>
                  </a:moveTo>
                  <a:lnTo>
                    <a:pt x="17559" y="25526"/>
                  </a:lnTo>
                  <a:lnTo>
                    <a:pt x="28303" y="33375"/>
                  </a:lnTo>
                  <a:lnTo>
                    <a:pt x="25781" y="25526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4">
              <a:extLst>
                <a:ext uri="{FF2B5EF4-FFF2-40B4-BE49-F238E27FC236}">
                  <a16:creationId xmlns="" xmlns:a16="http://schemas.microsoft.com/office/drawing/2014/main" id="{48B48FCE-50D1-CA43-943F-C30A75D59CFC}"/>
                </a:ext>
              </a:extLst>
            </p:cNvPr>
            <p:cNvSpPr/>
            <p:nvPr/>
          </p:nvSpPr>
          <p:spPr>
            <a:xfrm>
              <a:off x="704543" y="634996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65"/>
                  </a:lnTo>
                  <a:lnTo>
                    <a:pt x="0" y="12865"/>
                  </a:lnTo>
                  <a:lnTo>
                    <a:pt x="10891" y="20700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0"/>
                  </a:lnTo>
                  <a:lnTo>
                    <a:pt x="35118" y="12865"/>
                  </a:lnTo>
                  <a:lnTo>
                    <a:pt x="13444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5">
              <a:extLst>
                <a:ext uri="{FF2B5EF4-FFF2-40B4-BE49-F238E27FC236}">
                  <a16:creationId xmlns="" xmlns:a16="http://schemas.microsoft.com/office/drawing/2014/main" id="{2B9E2DBA-AC98-B142-B269-5A66F964A18B}"/>
                </a:ext>
              </a:extLst>
            </p:cNvPr>
            <p:cNvSpPr/>
            <p:nvPr/>
          </p:nvSpPr>
          <p:spPr>
            <a:xfrm>
              <a:off x="760121" y="633519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52"/>
                  </a:lnTo>
                  <a:lnTo>
                    <a:pt x="0" y="12852"/>
                  </a:lnTo>
                  <a:lnTo>
                    <a:pt x="10891" y="20688"/>
                  </a:lnTo>
                  <a:lnTo>
                    <a:pt x="6802" y="33375"/>
                  </a:lnTo>
                  <a:lnTo>
                    <a:pt x="17559" y="25526"/>
                  </a:lnTo>
                  <a:lnTo>
                    <a:pt x="25778" y="25526"/>
                  </a:lnTo>
                  <a:lnTo>
                    <a:pt x="24213" y="20688"/>
                  </a:lnTo>
                  <a:lnTo>
                    <a:pt x="35118" y="12852"/>
                  </a:lnTo>
                  <a:lnTo>
                    <a:pt x="13431" y="12852"/>
                  </a:lnTo>
                  <a:lnTo>
                    <a:pt x="21673" y="12839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8" y="25526"/>
                  </a:moveTo>
                  <a:lnTo>
                    <a:pt x="17559" y="25526"/>
                  </a:lnTo>
                  <a:lnTo>
                    <a:pt x="28316" y="33375"/>
                  </a:lnTo>
                  <a:lnTo>
                    <a:pt x="25778" y="25526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6">
              <a:extLst>
                <a:ext uri="{FF2B5EF4-FFF2-40B4-BE49-F238E27FC236}">
                  <a16:creationId xmlns="" xmlns:a16="http://schemas.microsoft.com/office/drawing/2014/main" id="{2C253953-CF91-C94D-B0DD-BEF1124C11A6}"/>
                </a:ext>
              </a:extLst>
            </p:cNvPr>
            <p:cNvSpPr/>
            <p:nvPr/>
          </p:nvSpPr>
          <p:spPr>
            <a:xfrm>
              <a:off x="800919" y="629438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904" y="20701"/>
                  </a:lnTo>
                  <a:lnTo>
                    <a:pt x="6802" y="33388"/>
                  </a:lnTo>
                  <a:lnTo>
                    <a:pt x="17559" y="25527"/>
                  </a:lnTo>
                  <a:lnTo>
                    <a:pt x="25774" y="25527"/>
                  </a:lnTo>
                  <a:lnTo>
                    <a:pt x="24213" y="20701"/>
                  </a:lnTo>
                  <a:lnTo>
                    <a:pt x="35118" y="12865"/>
                  </a:lnTo>
                  <a:lnTo>
                    <a:pt x="13431" y="12865"/>
                  </a:lnTo>
                  <a:lnTo>
                    <a:pt x="21686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4" y="25527"/>
                  </a:moveTo>
                  <a:lnTo>
                    <a:pt x="17559" y="25527"/>
                  </a:lnTo>
                  <a:lnTo>
                    <a:pt x="28316" y="33388"/>
                  </a:lnTo>
                  <a:lnTo>
                    <a:pt x="25774" y="25527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7">
              <a:extLst>
                <a:ext uri="{FF2B5EF4-FFF2-40B4-BE49-F238E27FC236}">
                  <a16:creationId xmlns="" xmlns:a16="http://schemas.microsoft.com/office/drawing/2014/main" id="{6A8EEE1A-3B07-E344-B29A-350D85C184FB}"/>
                </a:ext>
              </a:extLst>
            </p:cNvPr>
            <p:cNvSpPr/>
            <p:nvPr/>
          </p:nvSpPr>
          <p:spPr>
            <a:xfrm>
              <a:off x="815687" y="62384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13"/>
                  </a:lnTo>
                  <a:lnTo>
                    <a:pt x="6814" y="33401"/>
                  </a:lnTo>
                  <a:lnTo>
                    <a:pt x="17559" y="25539"/>
                  </a:lnTo>
                  <a:lnTo>
                    <a:pt x="25782" y="25539"/>
                  </a:lnTo>
                  <a:lnTo>
                    <a:pt x="24226" y="20713"/>
                  </a:lnTo>
                  <a:lnTo>
                    <a:pt x="35130" y="12877"/>
                  </a:lnTo>
                  <a:lnTo>
                    <a:pt x="13444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2" y="25539"/>
                  </a:moveTo>
                  <a:lnTo>
                    <a:pt x="17559" y="25539"/>
                  </a:lnTo>
                  <a:lnTo>
                    <a:pt x="28316" y="33401"/>
                  </a:lnTo>
                  <a:lnTo>
                    <a:pt x="25782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8">
              <a:extLst>
                <a:ext uri="{FF2B5EF4-FFF2-40B4-BE49-F238E27FC236}">
                  <a16:creationId xmlns="" xmlns:a16="http://schemas.microsoft.com/office/drawing/2014/main" id="{89CEFD6B-D43E-3149-89EB-B93EB7262931}"/>
                </a:ext>
              </a:extLst>
            </p:cNvPr>
            <p:cNvSpPr/>
            <p:nvPr/>
          </p:nvSpPr>
          <p:spPr>
            <a:xfrm>
              <a:off x="800921" y="618289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77"/>
                  </a:lnTo>
                  <a:lnTo>
                    <a:pt x="0" y="12877"/>
                  </a:lnTo>
                  <a:lnTo>
                    <a:pt x="10904" y="20701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1"/>
                  </a:lnTo>
                  <a:lnTo>
                    <a:pt x="35118" y="12877"/>
                  </a:lnTo>
                  <a:lnTo>
                    <a:pt x="13431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9">
              <a:extLst>
                <a:ext uri="{FF2B5EF4-FFF2-40B4-BE49-F238E27FC236}">
                  <a16:creationId xmlns="" xmlns:a16="http://schemas.microsoft.com/office/drawing/2014/main" id="{5E4B98B3-8982-8D43-B2B8-CA60AB09F0BA}"/>
                </a:ext>
              </a:extLst>
            </p:cNvPr>
            <p:cNvSpPr/>
            <p:nvPr/>
          </p:nvSpPr>
          <p:spPr>
            <a:xfrm>
              <a:off x="760312" y="614225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23" y="0"/>
                  </a:moveTo>
                  <a:lnTo>
                    <a:pt x="13409" y="12877"/>
                  </a:lnTo>
                  <a:lnTo>
                    <a:pt x="0" y="12877"/>
                  </a:lnTo>
                  <a:lnTo>
                    <a:pt x="10856" y="20701"/>
                  </a:lnTo>
                  <a:lnTo>
                    <a:pt x="6767" y="33401"/>
                  </a:lnTo>
                  <a:lnTo>
                    <a:pt x="17536" y="25539"/>
                  </a:lnTo>
                  <a:lnTo>
                    <a:pt x="25749" y="25539"/>
                  </a:lnTo>
                  <a:lnTo>
                    <a:pt x="24191" y="20701"/>
                  </a:lnTo>
                  <a:lnTo>
                    <a:pt x="35060" y="12877"/>
                  </a:lnTo>
                  <a:lnTo>
                    <a:pt x="13409" y="12877"/>
                  </a:lnTo>
                  <a:lnTo>
                    <a:pt x="21638" y="12839"/>
                  </a:lnTo>
                  <a:lnTo>
                    <a:pt x="17523" y="0"/>
                  </a:lnTo>
                  <a:close/>
                </a:path>
                <a:path w="35559" h="33654">
                  <a:moveTo>
                    <a:pt x="25749" y="25539"/>
                  </a:moveTo>
                  <a:lnTo>
                    <a:pt x="17536" y="25539"/>
                  </a:lnTo>
                  <a:lnTo>
                    <a:pt x="28280" y="33401"/>
                  </a:lnTo>
                  <a:lnTo>
                    <a:pt x="25749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51">
            <a:extLst>
              <a:ext uri="{FF2B5EF4-FFF2-40B4-BE49-F238E27FC236}">
                <a16:creationId xmlns="" xmlns:a16="http://schemas.microsoft.com/office/drawing/2014/main" id="{24D4BF34-986E-8C47-9DFD-FFE4705CF39D}"/>
              </a:ext>
            </a:extLst>
          </p:cNvPr>
          <p:cNvSpPr txBox="1"/>
          <p:nvPr userDrawn="1"/>
        </p:nvSpPr>
        <p:spPr>
          <a:xfrm>
            <a:off x="5179208" y="6375433"/>
            <a:ext cx="3571240" cy="242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75" marR="5080" indent="-67310">
              <a:lnSpc>
                <a:spcPct val="100000"/>
              </a:lnSpc>
            </a:pP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The sole responsibility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of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this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publication lies with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the </a:t>
            </a:r>
            <a:r>
              <a:rPr sz="750" spc="-10" dirty="0">
                <a:solidFill>
                  <a:srgbClr val="706F6F"/>
                </a:solidFill>
                <a:latin typeface="Arial"/>
                <a:cs typeface="Arial"/>
              </a:rPr>
              <a:t>author.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The European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Union is  not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responsible for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any use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that may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be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made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of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the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information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contained</a:t>
            </a:r>
            <a:r>
              <a:rPr sz="750" spc="-70" dirty="0">
                <a:solidFill>
                  <a:srgbClr val="706F6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therein.</a:t>
            </a:r>
            <a:endParaRPr sz="7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542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7861-3BF2-5E46-B3A2-7BA9A7254D7C}" type="datetime1">
              <a:rPr lang="cs-CZ" smtClean="0"/>
              <a:t>11.10.2019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83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5688-E790-F64C-9CBF-ACFC1A09BCEC}" type="datetime1">
              <a:rPr lang="cs-CZ" smtClean="0"/>
              <a:t>11.10.2019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569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1217-6E42-864A-AD10-142D1A253867}" type="datetime1">
              <a:rPr lang="cs-CZ" smtClean="0"/>
              <a:t>11.10.2019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75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4A23A-1BA7-1847-966D-E7E34776AB9E}" type="datetime1">
              <a:rPr lang="cs-CZ" smtClean="0"/>
              <a:t>11.10.2019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24th October 2019, Bari, Italy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E03A6-88B2-EE4C-BED9-6D28EB8261F6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085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E4E103-C2A9-7F40-A86A-902D12410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826" y="4548576"/>
            <a:ext cx="8435174" cy="7962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/>
              <a:t>RE</a:t>
            </a:r>
            <a:r>
              <a:rPr lang="en-US" baseline="30000" dirty="0"/>
              <a:t>4</a:t>
            </a:r>
            <a:r>
              <a:rPr lang="en-US" dirty="0"/>
              <a:t> innovative sorting system based on automated robotics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5204D90-CB79-9D4B-ADE0-135F50C1A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826" y="5343954"/>
            <a:ext cx="8435174" cy="491640"/>
          </a:xfrm>
        </p:spPr>
        <p:txBody>
          <a:bodyPr/>
          <a:lstStyle/>
          <a:p>
            <a:r>
              <a:rPr lang="it-IT" dirty="0" smtClean="0"/>
              <a:t>Tommaso Zerbi, Stam </a:t>
            </a:r>
            <a:r>
              <a:rPr lang="it-IT" dirty="0" err="1" smtClean="0"/>
              <a:t>Srl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3050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DESIGN CONCEPT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4B4C-C61B-604F-929D-6902A32851CE}" type="datetime1">
              <a:rPr lang="cs-CZ" smtClean="0"/>
              <a:t>11.10.2019</a:t>
            </a:fld>
            <a:endParaRPr lang="cs-CZ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24th October 2019, Bari, Italy</a:t>
            </a:r>
            <a:endParaRPr lang="en-GB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10</a:t>
            </a:fld>
            <a:endParaRPr lang="cs-CZ"/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69446144-2120-49A8-BDE1-AB91BC0D2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296069" y="81424"/>
            <a:ext cx="1653109" cy="4761743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xmlns="" id="{FB8EE0F1-E516-4578-88DC-2C18A794E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8194" y="4636281"/>
            <a:ext cx="3044679" cy="2050498"/>
          </a:xfrm>
          <a:prstGeom prst="rect">
            <a:avLst/>
          </a:prstGeom>
        </p:spPr>
      </p:pic>
      <p:cxnSp>
        <p:nvCxnSpPr>
          <p:cNvPr id="14" name="Straight Arrow Connector 7"/>
          <p:cNvCxnSpPr>
            <a:cxnSpLocks/>
            <a:stCxn id="15" idx="0"/>
          </p:cNvCxnSpPr>
          <p:nvPr/>
        </p:nvCxnSpPr>
        <p:spPr>
          <a:xfrm flipH="1" flipV="1">
            <a:off x="5639669" y="2359931"/>
            <a:ext cx="1876163" cy="1318770"/>
          </a:xfrm>
          <a:prstGeom prst="straightConnector1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2"/>
          <p:cNvSpPr/>
          <p:nvPr/>
        </p:nvSpPr>
        <p:spPr>
          <a:xfrm>
            <a:off x="6359560" y="3678701"/>
            <a:ext cx="2312543" cy="10125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Hyperspectral camera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Line scans the belt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Sends signal to the main processing unit</a:t>
            </a:r>
          </a:p>
        </p:txBody>
      </p:sp>
      <p:cxnSp>
        <p:nvCxnSpPr>
          <p:cNvPr id="16" name="Straight Arrow Connector 7">
            <a:extLst>
              <a:ext uri="{FF2B5EF4-FFF2-40B4-BE49-F238E27FC236}">
                <a16:creationId xmlns:a16="http://schemas.microsoft.com/office/drawing/2014/main" xmlns="" id="{9BE8E8DE-5E57-41C6-BD01-B71428503C77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5639669" y="4184960"/>
            <a:ext cx="719891" cy="759387"/>
          </a:xfrm>
          <a:prstGeom prst="straightConnector1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21656BDD-DD14-42F7-9F7F-BC2DCAD81B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81" r="-918" b="22758"/>
          <a:stretch/>
        </p:blipFill>
        <p:spPr bwMode="auto">
          <a:xfrm>
            <a:off x="4208028" y="2555931"/>
            <a:ext cx="767065" cy="38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2">
            <a:extLst>
              <a:ext uri="{FF2B5EF4-FFF2-40B4-BE49-F238E27FC236}">
                <a16:creationId xmlns:a16="http://schemas.microsoft.com/office/drawing/2014/main" xmlns="" id="{9B4609E4-5903-453D-BC11-9E0DEEA8C20B}"/>
              </a:ext>
            </a:extLst>
          </p:cNvPr>
          <p:cNvSpPr/>
          <p:nvPr/>
        </p:nvSpPr>
        <p:spPr>
          <a:xfrm>
            <a:off x="2662550" y="3161236"/>
            <a:ext cx="2312543" cy="10125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Processing 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Image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Real-time classification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Robot command</a:t>
            </a:r>
          </a:p>
        </p:txBody>
      </p:sp>
      <p:cxnSp>
        <p:nvCxnSpPr>
          <p:cNvPr id="19" name="Straight Arrow Connector 7">
            <a:extLst>
              <a:ext uri="{FF2B5EF4-FFF2-40B4-BE49-F238E27FC236}">
                <a16:creationId xmlns:a16="http://schemas.microsoft.com/office/drawing/2014/main" xmlns="" id="{D54C01E8-F152-4C1E-9D0D-9A7B81696B8D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 flipH="1">
            <a:off x="3818822" y="2940235"/>
            <a:ext cx="772739" cy="221001"/>
          </a:xfrm>
          <a:prstGeom prst="straightConnector1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2">
            <a:extLst>
              <a:ext uri="{FF2B5EF4-FFF2-40B4-BE49-F238E27FC236}">
                <a16:creationId xmlns:a16="http://schemas.microsoft.com/office/drawing/2014/main" xmlns="" id="{6EEC2460-0B30-4F7D-852A-8C304BFDBB6A}"/>
              </a:ext>
            </a:extLst>
          </p:cNvPr>
          <p:cNvSpPr/>
          <p:nvPr/>
        </p:nvSpPr>
        <p:spPr>
          <a:xfrm>
            <a:off x="24278" y="3479712"/>
            <a:ext cx="2312543" cy="10125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Actuation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Perform pick and placement of the object to be classified</a:t>
            </a: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xmlns="" id="{748EAD27-38F7-4208-95F0-A6E31B32E2EB}"/>
              </a:ext>
            </a:extLst>
          </p:cNvPr>
          <p:cNvSpPr/>
          <p:nvPr/>
        </p:nvSpPr>
        <p:spPr>
          <a:xfrm>
            <a:off x="6918535" y="5680371"/>
            <a:ext cx="2057401" cy="7169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Illumination 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Emits sufficient light in NIR range </a:t>
            </a:r>
          </a:p>
        </p:txBody>
      </p:sp>
      <p:cxnSp>
        <p:nvCxnSpPr>
          <p:cNvPr id="22" name="Straight Arrow Connector 7">
            <a:extLst>
              <a:ext uri="{FF2B5EF4-FFF2-40B4-BE49-F238E27FC236}">
                <a16:creationId xmlns:a16="http://schemas.microsoft.com/office/drawing/2014/main" xmlns="" id="{2DBEE9F7-DFE0-4F13-8EC4-D321F5108BC0}"/>
              </a:ext>
            </a:extLst>
          </p:cNvPr>
          <p:cNvCxnSpPr>
            <a:cxnSpLocks/>
            <a:stCxn id="21" idx="0"/>
          </p:cNvCxnSpPr>
          <p:nvPr/>
        </p:nvCxnSpPr>
        <p:spPr>
          <a:xfrm flipH="1" flipV="1">
            <a:off x="5585806" y="5367199"/>
            <a:ext cx="2361430" cy="313172"/>
          </a:xfrm>
          <a:prstGeom prst="straightConnector1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2">
            <a:extLst>
              <a:ext uri="{FF2B5EF4-FFF2-40B4-BE49-F238E27FC236}">
                <a16:creationId xmlns:a16="http://schemas.microsoft.com/office/drawing/2014/main" xmlns="" id="{45A07249-61EB-42E1-865D-4AAE897CC1A8}"/>
              </a:ext>
            </a:extLst>
          </p:cNvPr>
          <p:cNvSpPr/>
          <p:nvPr/>
        </p:nvSpPr>
        <p:spPr>
          <a:xfrm>
            <a:off x="88910" y="5410987"/>
            <a:ext cx="2312543" cy="7169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End-effector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Customized solution for pick and placement tasks</a:t>
            </a:r>
          </a:p>
        </p:txBody>
      </p:sp>
      <p:cxnSp>
        <p:nvCxnSpPr>
          <p:cNvPr id="24" name="Straight Arrow Connector 7">
            <a:extLst>
              <a:ext uri="{FF2B5EF4-FFF2-40B4-BE49-F238E27FC236}">
                <a16:creationId xmlns:a16="http://schemas.microsoft.com/office/drawing/2014/main" xmlns="" id="{8B9C08C1-9E16-49E7-BE0E-9015E22F748A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2401453" y="5769451"/>
            <a:ext cx="1156272" cy="0"/>
          </a:xfrm>
          <a:prstGeom prst="straightConnector1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2">
            <a:extLst>
              <a:ext uri="{FF2B5EF4-FFF2-40B4-BE49-F238E27FC236}">
                <a16:creationId xmlns:a16="http://schemas.microsoft.com/office/drawing/2014/main" xmlns="" id="{A6922B20-0588-46B9-8908-67ECE2C2018C}"/>
              </a:ext>
            </a:extLst>
          </p:cNvPr>
          <p:cNvSpPr/>
          <p:nvPr/>
        </p:nvSpPr>
        <p:spPr>
          <a:xfrm>
            <a:off x="2557295" y="4201644"/>
            <a:ext cx="2378771" cy="8163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Conveyor belt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400  X 4000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0.13 m/s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White polyurethane</a:t>
            </a:r>
          </a:p>
        </p:txBody>
      </p:sp>
      <p:cxnSp>
        <p:nvCxnSpPr>
          <p:cNvPr id="26" name="Straight Arrow Connector 7">
            <a:extLst>
              <a:ext uri="{FF2B5EF4-FFF2-40B4-BE49-F238E27FC236}">
                <a16:creationId xmlns:a16="http://schemas.microsoft.com/office/drawing/2014/main" xmlns="" id="{91A796B0-3D2A-43BF-9E06-0D0F682EA5C5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3746681" y="5018003"/>
            <a:ext cx="1123157" cy="470027"/>
          </a:xfrm>
          <a:prstGeom prst="straightConnector1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Left 1027">
            <a:extLst>
              <a:ext uri="{FF2B5EF4-FFF2-40B4-BE49-F238E27FC236}">
                <a16:creationId xmlns:a16="http://schemas.microsoft.com/office/drawing/2014/main" xmlns="" id="{3EF1A998-7C51-447E-B329-7A8C927BA5B2}"/>
              </a:ext>
            </a:extLst>
          </p:cNvPr>
          <p:cNvSpPr/>
          <p:nvPr/>
        </p:nvSpPr>
        <p:spPr>
          <a:xfrm>
            <a:off x="6577750" y="2085955"/>
            <a:ext cx="651431" cy="344669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9" name="Straight Arrow Connector 16"/>
          <p:cNvCxnSpPr>
            <a:cxnSpLocks/>
          </p:cNvCxnSpPr>
          <p:nvPr/>
        </p:nvCxnSpPr>
        <p:spPr>
          <a:xfrm flipV="1">
            <a:off x="1180550" y="2723380"/>
            <a:ext cx="1376745" cy="756332"/>
          </a:xfrm>
          <a:prstGeom prst="straightConnector1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22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SYSTEM ARCHITECTURE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4B4C-C61B-604F-929D-6902A32851CE}" type="datetime1">
              <a:rPr lang="cs-CZ" smtClean="0"/>
              <a:t>11.10.2019</a:t>
            </a:fld>
            <a:endParaRPr lang="cs-CZ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24th October 2019, Bari, Italy</a:t>
            </a:r>
            <a:endParaRPr lang="en-GB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11</a:t>
            </a:fld>
            <a:endParaRPr lang="cs-CZ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EF9A605A-8ADF-4FF8-B832-7B1A99E79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33" y="1938866"/>
            <a:ext cx="8587034" cy="405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3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IMAGE PROCESSING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4B4C-C61B-604F-929D-6902A32851CE}" type="datetime1">
              <a:rPr lang="cs-CZ" smtClean="0"/>
              <a:t>11.10.2019</a:t>
            </a:fld>
            <a:endParaRPr lang="cs-CZ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24th October 2019, Bari, Italy</a:t>
            </a:r>
            <a:endParaRPr lang="en-GB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12</a:t>
            </a:fld>
            <a:endParaRPr lang="cs-CZ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952" y="1690689"/>
            <a:ext cx="4449929" cy="1797578"/>
          </a:xfrm>
          <a:prstGeom prst="rect">
            <a:avLst/>
          </a:prstGeom>
        </p:spPr>
      </p:pic>
      <p:sp>
        <p:nvSpPr>
          <p:cNvPr id="10" name="1 CuadroTexto"/>
          <p:cNvSpPr txBox="1"/>
          <p:nvPr/>
        </p:nvSpPr>
        <p:spPr>
          <a:xfrm>
            <a:off x="89969" y="3555584"/>
            <a:ext cx="88338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5750" algn="just">
              <a:buFont typeface="Arial" panose="020B0604020202020204" pitchFamily="34" charset="0"/>
              <a:buChar char="•"/>
            </a:pPr>
            <a:r>
              <a:rPr lang="en-GB" sz="2000" dirty="0"/>
              <a:t>Select one layer of the hyperspectral cube for </a:t>
            </a:r>
            <a:r>
              <a:rPr lang="en-GB" sz="2000" b="1" dirty="0"/>
              <a:t>segmentation and object detection </a:t>
            </a:r>
            <a:r>
              <a:rPr lang="en-GB" sz="2000" dirty="0"/>
              <a:t>(denoising, foreground and edge detection, centroid identification)</a:t>
            </a:r>
          </a:p>
          <a:p>
            <a:pPr marL="288000" indent="-285750" algn="just">
              <a:buFont typeface="Arial" panose="020B0604020202020204" pitchFamily="34" charset="0"/>
              <a:buChar char="•"/>
            </a:pPr>
            <a:r>
              <a:rPr lang="en-GB" sz="2000" dirty="0"/>
              <a:t>Identification of a </a:t>
            </a:r>
            <a:r>
              <a:rPr lang="en-GB" sz="2000" b="1" dirty="0"/>
              <a:t>window</a:t>
            </a:r>
            <a:r>
              <a:rPr lang="en-GB" sz="2000" dirty="0"/>
              <a:t> of reliable </a:t>
            </a:r>
            <a:r>
              <a:rPr lang="en-GB" sz="2000" b="1" dirty="0"/>
              <a:t>pixels</a:t>
            </a:r>
            <a:r>
              <a:rPr lang="en-GB" sz="2000" dirty="0"/>
              <a:t> for every object inside a generated mask </a:t>
            </a:r>
          </a:p>
          <a:p>
            <a:pPr marL="288000" indent="-285750" algn="just">
              <a:buFont typeface="Arial" panose="020B0604020202020204" pitchFamily="34" charset="0"/>
              <a:buChar char="•"/>
            </a:pPr>
            <a:r>
              <a:rPr lang="en-GB" sz="2000" dirty="0"/>
              <a:t>Send these pixels to the </a:t>
            </a:r>
            <a:r>
              <a:rPr lang="en-GB" sz="2000" b="1" dirty="0"/>
              <a:t>classifier</a:t>
            </a:r>
            <a:r>
              <a:rPr lang="en-GB" sz="2000" dirty="0"/>
              <a:t> node</a:t>
            </a:r>
          </a:p>
          <a:p>
            <a:pPr marL="288000" indent="-285750" algn="just">
              <a:buFont typeface="Arial" panose="020B0604020202020204" pitchFamily="34" charset="0"/>
              <a:buChar char="•"/>
            </a:pPr>
            <a:r>
              <a:rPr lang="en-GB" sz="2000" b="1" dirty="0"/>
              <a:t>Track </a:t>
            </a:r>
            <a:r>
              <a:rPr lang="en-GB" sz="2000" dirty="0"/>
              <a:t>the objects for later pick and place tasks, it will be sent to the decision maker node with the results of the classifier</a:t>
            </a:r>
          </a:p>
          <a:p>
            <a:pPr marL="2250" algn="just"/>
            <a:endParaRPr lang="es-ES" dirty="0">
              <a:solidFill>
                <a:srgbClr val="F3920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726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CLASSIFICATION PRINCIPLES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4B4C-C61B-604F-929D-6902A32851CE}" type="datetime1">
              <a:rPr lang="cs-CZ" smtClean="0"/>
              <a:t>11.10.2019</a:t>
            </a:fld>
            <a:endParaRPr lang="cs-CZ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24th October 2019, Bari, Italy</a:t>
            </a:r>
            <a:endParaRPr lang="en-GB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13</a:t>
            </a:fld>
            <a:endParaRPr lang="cs-CZ"/>
          </a:p>
        </p:txBody>
      </p:sp>
      <p:sp>
        <p:nvSpPr>
          <p:cNvPr id="8" name="AutoShape 2" descr="Image result for inno_spec redeye"/>
          <p:cNvSpPr>
            <a:spLocks noChangeAspect="1" noChangeArrowheads="1"/>
          </p:cNvSpPr>
          <p:nvPr/>
        </p:nvSpPr>
        <p:spPr bwMode="auto">
          <a:xfrm>
            <a:off x="575072" y="376330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1B06852A-BF19-464A-A9BA-BA825E6295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06" y="4167910"/>
            <a:ext cx="4246941" cy="2077119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7C17A41D-02AA-4CDB-8D74-463A29050981}"/>
              </a:ext>
            </a:extLst>
          </p:cNvPr>
          <p:cNvSpPr txBox="1"/>
          <p:nvPr/>
        </p:nvSpPr>
        <p:spPr>
          <a:xfrm>
            <a:off x="817108" y="5808991"/>
            <a:ext cx="781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Plastic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1A9821D8-A3EF-467C-A4D6-40F94F8E35F9}"/>
              </a:ext>
            </a:extLst>
          </p:cNvPr>
          <p:cNvSpPr txBox="1"/>
          <p:nvPr/>
        </p:nvSpPr>
        <p:spPr>
          <a:xfrm>
            <a:off x="2259951" y="5817029"/>
            <a:ext cx="745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Wood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E4EACB42-20CC-49A0-907A-31843633CB95}"/>
              </a:ext>
            </a:extLst>
          </p:cNvPr>
          <p:cNvSpPr txBox="1"/>
          <p:nvPr/>
        </p:nvSpPr>
        <p:spPr>
          <a:xfrm>
            <a:off x="3443067" y="5817458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25EA0A15-877F-450A-8C52-66365DF50A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7" r="1361"/>
          <a:stretch/>
        </p:blipFill>
        <p:spPr>
          <a:xfrm>
            <a:off x="5400414" y="4318000"/>
            <a:ext cx="3356759" cy="1815708"/>
          </a:xfrm>
          <a:prstGeom prst="rect">
            <a:avLst/>
          </a:prstGeom>
        </p:spPr>
      </p:pic>
      <p:sp>
        <p:nvSpPr>
          <p:cNvPr id="14" name="1 CuadroTexto">
            <a:extLst>
              <a:ext uri="{FF2B5EF4-FFF2-40B4-BE49-F238E27FC236}">
                <a16:creationId xmlns:a16="http://schemas.microsoft.com/office/drawing/2014/main" xmlns="" id="{84E2F6CC-E2FB-4F6D-8170-B9AFFC1CDCA7}"/>
              </a:ext>
            </a:extLst>
          </p:cNvPr>
          <p:cNvSpPr txBox="1"/>
          <p:nvPr/>
        </p:nvSpPr>
        <p:spPr>
          <a:xfrm>
            <a:off x="245177" y="1691758"/>
            <a:ext cx="88338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5750" algn="just">
              <a:buFont typeface="Arial" panose="020B0604020202020204" pitchFamily="34" charset="0"/>
              <a:buChar char="•"/>
            </a:pPr>
            <a:r>
              <a:rPr lang="en-GB" sz="2000" dirty="0"/>
              <a:t>Different methodologies and algorithms have been tested</a:t>
            </a:r>
          </a:p>
          <a:p>
            <a:pPr marL="288000" indent="-285750" algn="just">
              <a:buFont typeface="Arial" panose="020B0604020202020204" pitchFamily="34" charset="0"/>
              <a:buChar char="•"/>
            </a:pPr>
            <a:r>
              <a:rPr lang="en-GB" sz="2000" dirty="0"/>
              <a:t>Dimensionality reduction with Linear Discriminant Analysis: </a:t>
            </a:r>
            <a:r>
              <a:rPr lang="en-US" sz="2000" dirty="0"/>
              <a:t>find a linear combination of features that characterizes or separates two or more classes of objects or events</a:t>
            </a:r>
          </a:p>
          <a:p>
            <a:pPr marL="28800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Normalization of number of sample with a combination of algorithms (Tomek Links algorithm, k-means, </a:t>
            </a:r>
            <a:r>
              <a:rPr lang="en-US" sz="2000" dirty="0" err="1"/>
              <a:t>etc</a:t>
            </a:r>
            <a:r>
              <a:rPr lang="en-US" sz="2000" dirty="0"/>
              <a:t>…)</a:t>
            </a:r>
          </a:p>
          <a:p>
            <a:pPr marL="28800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Classification with a Linear Kernel SVM </a:t>
            </a:r>
            <a:endParaRPr lang="en-GB" sz="2000" dirty="0"/>
          </a:p>
          <a:p>
            <a:pPr marL="2250" algn="just"/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740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TESTS &amp; RESULTS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4B4C-C61B-604F-929D-6902A32851CE}" type="datetime1">
              <a:rPr lang="cs-CZ" smtClean="0"/>
              <a:t>11.10.2019</a:t>
            </a:fld>
            <a:endParaRPr lang="cs-CZ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24th October 2019, Bari, Italy</a:t>
            </a:r>
            <a:endParaRPr lang="en-GB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14</a:t>
            </a:fld>
            <a:endParaRPr lang="cs-CZ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7" y="1737028"/>
            <a:ext cx="1807243" cy="2409657"/>
          </a:xfrm>
          <a:prstGeom prst="rect">
            <a:avLst/>
          </a:prstGeom>
        </p:spPr>
      </p:pic>
      <p:grpSp>
        <p:nvGrpSpPr>
          <p:cNvPr id="9" name="Gruppo 8"/>
          <p:cNvGrpSpPr/>
          <p:nvPr/>
        </p:nvGrpSpPr>
        <p:grpSpPr>
          <a:xfrm>
            <a:off x="2059139" y="1645816"/>
            <a:ext cx="1825558" cy="2328366"/>
            <a:chOff x="6590310" y="3342591"/>
            <a:chExt cx="2218296" cy="2957728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0310" y="3342591"/>
              <a:ext cx="2218296" cy="2957728"/>
            </a:xfrm>
            <a:prstGeom prst="rect">
              <a:avLst/>
            </a:prstGeom>
          </p:spPr>
        </p:pic>
        <p:sp>
          <p:nvSpPr>
            <p:cNvPr id="11" name="Rettangolo 10"/>
            <p:cNvSpPr/>
            <p:nvPr/>
          </p:nvSpPr>
          <p:spPr>
            <a:xfrm>
              <a:off x="8220456" y="4288536"/>
              <a:ext cx="146304" cy="137160"/>
            </a:xfrm>
            <a:prstGeom prst="rect">
              <a:avLst/>
            </a:prstGeom>
            <a:solidFill>
              <a:srgbClr val="181624"/>
            </a:solidFill>
            <a:ln>
              <a:solidFill>
                <a:srgbClr val="1A18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467" y="1790713"/>
            <a:ext cx="3347921" cy="167215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1" y="3312299"/>
            <a:ext cx="3644136" cy="1826968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040" y="4199960"/>
            <a:ext cx="3834322" cy="193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4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TESTS &amp; RESULTS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4B4C-C61B-604F-929D-6902A32851CE}" type="datetime1">
              <a:rPr lang="cs-CZ" smtClean="0"/>
              <a:t>11.10.2019</a:t>
            </a:fld>
            <a:endParaRPr lang="cs-CZ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24th October 2019, Bari, Italy</a:t>
            </a:r>
            <a:endParaRPr lang="en-GB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15</a:t>
            </a:fld>
            <a:endParaRPr lang="cs-CZ"/>
          </a:p>
        </p:txBody>
      </p:sp>
      <p:graphicFrame>
        <p:nvGraphicFramePr>
          <p:cNvPr id="15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294966"/>
              </p:ext>
            </p:extLst>
          </p:nvPr>
        </p:nvGraphicFramePr>
        <p:xfrm>
          <a:off x="539313" y="2301875"/>
          <a:ext cx="8137764" cy="29024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7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302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9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noProof="0" dirty="0" smtClean="0"/>
                        <a:t>Parameter</a:t>
                      </a:r>
                      <a:endParaRPr lang="en-GB" sz="20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908" marR="649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noProof="0" dirty="0" smtClean="0"/>
                        <a:t>Value</a:t>
                      </a:r>
                      <a:endParaRPr lang="en-GB" sz="20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908" marR="6490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38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noProof="0" dirty="0" smtClean="0"/>
                        <a:t>Materials sorted (1</a:t>
                      </a:r>
                      <a:r>
                        <a:rPr lang="en-GB" sz="2000" baseline="30000" noProof="0" dirty="0" smtClean="0"/>
                        <a:t>st</a:t>
                      </a:r>
                      <a:r>
                        <a:rPr lang="en-GB" sz="2000" noProof="0" dirty="0" smtClean="0"/>
                        <a:t> classifier)</a:t>
                      </a:r>
                      <a:endParaRPr lang="en-GB" sz="20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908" marR="6490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noProof="0" dirty="0" smtClean="0"/>
                        <a:t>Bricks, </a:t>
                      </a:r>
                      <a:r>
                        <a:rPr lang="en-GB" sz="2000" noProof="0" dirty="0" err="1" smtClean="0"/>
                        <a:t>stone+aggregates</a:t>
                      </a:r>
                      <a:r>
                        <a:rPr lang="en-GB" sz="2000" noProof="0" dirty="0" smtClean="0"/>
                        <a:t>, </a:t>
                      </a:r>
                      <a:r>
                        <a:rPr lang="en-GB" sz="2000" noProof="0" dirty="0" smtClean="0"/>
                        <a:t>ceramics, </a:t>
                      </a:r>
                      <a:r>
                        <a:rPr lang="en-GB" sz="2000" noProof="0" dirty="0" smtClean="0"/>
                        <a:t>glass</a:t>
                      </a:r>
                      <a:endParaRPr lang="en-GB" sz="20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908" marR="6490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58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dirty="0" smtClean="0"/>
                        <a:t>Materials sorted (2</a:t>
                      </a:r>
                      <a:r>
                        <a:rPr lang="en-GB" sz="2000" baseline="30000" noProof="0" dirty="0" smtClean="0"/>
                        <a:t>nd</a:t>
                      </a:r>
                      <a:r>
                        <a:rPr lang="en-GB" sz="2000" noProof="0" dirty="0" smtClean="0"/>
                        <a:t> classifier)</a:t>
                      </a:r>
                      <a:endParaRPr lang="en-GB" sz="2000" noProof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908" marR="6490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noProof="0" dirty="0" smtClean="0">
                          <a:latin typeface="+mn-lt"/>
                          <a:ea typeface="Times New Roman"/>
                          <a:cs typeface="Times New Roman"/>
                        </a:rPr>
                        <a:t>Plastics, Wood</a:t>
                      </a:r>
                      <a:endParaRPr lang="en-GB" sz="20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908" marR="64908" marT="0" marB="0" anchor="ctr"/>
                </a:tc>
              </a:tr>
              <a:tr h="6058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noProof="0" dirty="0" smtClean="0">
                          <a:latin typeface="+mn-lt"/>
                          <a:ea typeface="Times New Roman"/>
                          <a:cs typeface="Times New Roman"/>
                        </a:rPr>
                        <a:t>Productivity</a:t>
                      </a:r>
                      <a:endParaRPr lang="en-GB" sz="20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908" marR="6490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noProof="0" dirty="0" smtClean="0">
                          <a:latin typeface="+mn-lt"/>
                          <a:ea typeface="Times New Roman"/>
                          <a:cs typeface="Times New Roman"/>
                        </a:rPr>
                        <a:t>780 pcs/hr</a:t>
                      </a:r>
                      <a:endParaRPr lang="en-GB" sz="20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908" marR="6490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38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Classification</a:t>
                      </a:r>
                      <a:r>
                        <a:rPr lang="en-GB" sz="20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Error</a:t>
                      </a:r>
                      <a:endParaRPr lang="en-GB" sz="200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908" marR="6490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~1%</a:t>
                      </a:r>
                      <a:endParaRPr lang="en-GB" sz="200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908" marR="64908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38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noProof="0" dirty="0" smtClean="0">
                          <a:latin typeface="+mn-lt"/>
                          <a:ea typeface="Times New Roman"/>
                          <a:cs typeface="Times New Roman"/>
                        </a:rPr>
                        <a:t>Pick and Place Error</a:t>
                      </a:r>
                      <a:endParaRPr lang="en-GB" sz="20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908" marR="6490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noProof="0" dirty="0" smtClean="0">
                          <a:latin typeface="+mn-lt"/>
                          <a:ea typeface="Times New Roman"/>
                          <a:cs typeface="Times New Roman"/>
                        </a:rPr>
                        <a:t>&lt;1%</a:t>
                      </a:r>
                      <a:endParaRPr lang="en-GB" sz="20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908" marR="64908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47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FUTURE DEVELOPMENTS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4B4C-C61B-604F-929D-6902A32851CE}" type="datetime1">
              <a:rPr lang="cs-CZ" smtClean="0"/>
              <a:t>11.10.2019</a:t>
            </a:fld>
            <a:endParaRPr lang="cs-CZ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24th October 2019, Bari, Italy</a:t>
            </a:r>
            <a:endParaRPr lang="en-GB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16</a:t>
            </a:fld>
            <a:endParaRPr lang="cs-CZ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Testing</a:t>
            </a:r>
            <a:r>
              <a:rPr lang="it-IT" dirty="0" smtClean="0"/>
              <a:t> the </a:t>
            </a:r>
            <a:r>
              <a:rPr lang="it-IT" dirty="0" err="1" smtClean="0"/>
              <a:t>system</a:t>
            </a:r>
            <a:r>
              <a:rPr lang="it-IT" dirty="0" smtClean="0"/>
              <a:t> with NN and CNN </a:t>
            </a:r>
            <a:r>
              <a:rPr lang="it-IT" dirty="0" err="1" smtClean="0"/>
              <a:t>algorithms</a:t>
            </a:r>
            <a:r>
              <a:rPr lang="it-IT" dirty="0" smtClean="0"/>
              <a:t> for </a:t>
            </a:r>
            <a:r>
              <a:rPr lang="it-IT" dirty="0" err="1" smtClean="0"/>
              <a:t>object</a:t>
            </a:r>
            <a:r>
              <a:rPr lang="it-IT" dirty="0" smtClean="0"/>
              <a:t> </a:t>
            </a:r>
            <a:r>
              <a:rPr lang="it-IT" dirty="0" err="1" smtClean="0"/>
              <a:t>detection</a:t>
            </a:r>
            <a:r>
              <a:rPr lang="it-IT" dirty="0" smtClean="0"/>
              <a:t> and </a:t>
            </a:r>
            <a:r>
              <a:rPr lang="it-IT" dirty="0" err="1" smtClean="0"/>
              <a:t>classification</a:t>
            </a:r>
            <a:endParaRPr lang="it-IT" dirty="0" smtClean="0"/>
          </a:p>
          <a:p>
            <a:r>
              <a:rPr lang="it-IT" dirty="0" smtClean="0"/>
              <a:t>Industrial </a:t>
            </a:r>
            <a:r>
              <a:rPr lang="it-IT" dirty="0" err="1" smtClean="0"/>
              <a:t>upscaling</a:t>
            </a:r>
            <a:r>
              <a:rPr lang="it-IT" dirty="0" smtClean="0"/>
              <a:t> of the </a:t>
            </a:r>
            <a:r>
              <a:rPr lang="it-IT" dirty="0" err="1" smtClean="0"/>
              <a:t>system</a:t>
            </a:r>
            <a:r>
              <a:rPr lang="it-IT" dirty="0" smtClean="0"/>
              <a:t>:</a:t>
            </a:r>
          </a:p>
          <a:p>
            <a:pPr lvl="1"/>
            <a:r>
              <a:rPr lang="it-IT" dirty="0" smtClean="0"/>
              <a:t>Industrial look (</a:t>
            </a:r>
            <a:r>
              <a:rPr lang="it-IT" dirty="0" err="1" smtClean="0"/>
              <a:t>integrating</a:t>
            </a:r>
            <a:r>
              <a:rPr lang="it-IT" dirty="0" smtClean="0"/>
              <a:t> a PLC, </a:t>
            </a:r>
            <a:r>
              <a:rPr lang="it-IT" dirty="0" err="1" smtClean="0"/>
              <a:t>safety</a:t>
            </a:r>
            <a:r>
              <a:rPr lang="it-IT" dirty="0" smtClean="0"/>
              <a:t> </a:t>
            </a:r>
            <a:r>
              <a:rPr lang="it-IT" dirty="0" err="1" smtClean="0"/>
              <a:t>measures</a:t>
            </a:r>
            <a:r>
              <a:rPr lang="it-IT" dirty="0" smtClean="0"/>
              <a:t>, HMI, </a:t>
            </a:r>
            <a:r>
              <a:rPr lang="it-IT" dirty="0" err="1" smtClean="0"/>
              <a:t>electric</a:t>
            </a:r>
            <a:r>
              <a:rPr lang="it-IT" dirty="0" smtClean="0"/>
              <a:t> panel)</a:t>
            </a:r>
          </a:p>
          <a:p>
            <a:pPr lvl="1"/>
            <a:r>
              <a:rPr lang="it-IT" dirty="0" err="1" smtClean="0"/>
              <a:t>Increasing</a:t>
            </a:r>
            <a:r>
              <a:rPr lang="it-IT" dirty="0" smtClean="0"/>
              <a:t> Performance (multiple </a:t>
            </a:r>
            <a:r>
              <a:rPr lang="it-IT" dirty="0" err="1" smtClean="0"/>
              <a:t>pick</a:t>
            </a:r>
            <a:r>
              <a:rPr lang="it-IT" dirty="0" smtClean="0"/>
              <a:t> and </a:t>
            </a:r>
            <a:r>
              <a:rPr lang="it-IT" dirty="0" err="1" smtClean="0"/>
              <a:t>place</a:t>
            </a:r>
            <a:r>
              <a:rPr lang="it-IT" dirty="0" smtClean="0"/>
              <a:t>, </a:t>
            </a:r>
            <a:r>
              <a:rPr lang="it-IT" dirty="0" err="1" smtClean="0"/>
              <a:t>using</a:t>
            </a:r>
            <a:r>
              <a:rPr lang="it-IT" dirty="0" smtClean="0"/>
              <a:t> more </a:t>
            </a:r>
            <a:r>
              <a:rPr lang="it-IT" dirty="0" err="1" smtClean="0"/>
              <a:t>robots</a:t>
            </a:r>
            <a:r>
              <a:rPr lang="it-IT" dirty="0" smtClean="0"/>
              <a:t> on the </a:t>
            </a:r>
            <a:r>
              <a:rPr lang="it-IT" dirty="0" err="1" smtClean="0"/>
              <a:t>same</a:t>
            </a:r>
            <a:r>
              <a:rPr lang="it-IT" dirty="0" smtClean="0"/>
              <a:t> line)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528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BCBE38-B804-554F-A04D-E77F18659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Thank you for your attention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8FE632C-8E02-334F-99C7-EF2D579FD6F2}"/>
              </a:ext>
            </a:extLst>
          </p:cNvPr>
          <p:cNvSpPr txBox="1"/>
          <p:nvPr/>
        </p:nvSpPr>
        <p:spPr>
          <a:xfrm>
            <a:off x="626270" y="5272147"/>
            <a:ext cx="346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Tommaso Zerbi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6186EC2-F02E-F04D-B215-2C0551AF57D2}"/>
              </a:ext>
            </a:extLst>
          </p:cNvPr>
          <p:cNvSpPr txBox="1"/>
          <p:nvPr/>
        </p:nvSpPr>
        <p:spPr>
          <a:xfrm>
            <a:off x="626270" y="5641479"/>
            <a:ext cx="346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t.zerbi@stamtech.com</a:t>
            </a:r>
            <a:endParaRPr lang="en-GB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134" y="5272147"/>
            <a:ext cx="2249683" cy="73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7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4347F0-35A5-C14A-A2FB-C4471F0AC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AGENDA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2FBEC9-8B90-AA4F-8FDF-913A03306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3C34-E916-3D48-ADFC-CA3073E5149A}" type="datetime1">
              <a:rPr lang="cs-CZ" smtClean="0"/>
              <a:t>11.10.2019</a:t>
            </a:fld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83B8501-B716-204E-AEB4-247E0288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2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673C2F8-1709-B647-837F-71145195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err="1" smtClean="0"/>
              <a:t>Need</a:t>
            </a:r>
            <a:endParaRPr lang="it-IT" dirty="0" smtClean="0"/>
          </a:p>
          <a:p>
            <a:r>
              <a:rPr lang="it-IT" dirty="0" err="1" smtClean="0"/>
              <a:t>Objectives</a:t>
            </a:r>
            <a:endParaRPr lang="it-IT" dirty="0" smtClean="0"/>
          </a:p>
          <a:p>
            <a:r>
              <a:rPr lang="it-IT" dirty="0" smtClean="0"/>
              <a:t>Background and Expertise</a:t>
            </a:r>
          </a:p>
          <a:p>
            <a:r>
              <a:rPr lang="it-IT" dirty="0" smtClean="0"/>
              <a:t>System </a:t>
            </a:r>
            <a:r>
              <a:rPr lang="it-IT" dirty="0" err="1" smtClean="0"/>
              <a:t>Specifications</a:t>
            </a:r>
            <a:endParaRPr lang="it-IT" dirty="0" smtClean="0"/>
          </a:p>
          <a:p>
            <a:r>
              <a:rPr lang="it-IT" dirty="0" smtClean="0"/>
              <a:t>Design </a:t>
            </a:r>
            <a:r>
              <a:rPr lang="it-IT" dirty="0" err="1" smtClean="0"/>
              <a:t>Concept</a:t>
            </a:r>
            <a:endParaRPr lang="it-IT" dirty="0" smtClean="0"/>
          </a:p>
          <a:p>
            <a:r>
              <a:rPr lang="it-IT" dirty="0" smtClean="0"/>
              <a:t>System Architecture</a:t>
            </a:r>
          </a:p>
          <a:p>
            <a:r>
              <a:rPr lang="it-IT" dirty="0" smtClean="0"/>
              <a:t>Image Processing</a:t>
            </a:r>
          </a:p>
          <a:p>
            <a:r>
              <a:rPr lang="it-IT" dirty="0" err="1" smtClean="0"/>
              <a:t>Classification</a:t>
            </a:r>
            <a:r>
              <a:rPr lang="it-IT" dirty="0" smtClean="0"/>
              <a:t> </a:t>
            </a:r>
            <a:r>
              <a:rPr lang="it-IT" dirty="0" err="1" smtClean="0"/>
              <a:t>Principles</a:t>
            </a:r>
            <a:endParaRPr lang="it-IT" dirty="0" smtClean="0"/>
          </a:p>
          <a:p>
            <a:r>
              <a:rPr lang="it-IT" dirty="0" err="1" smtClean="0"/>
              <a:t>Tests</a:t>
            </a:r>
            <a:r>
              <a:rPr lang="it-IT" dirty="0" smtClean="0"/>
              <a:t> &amp; </a:t>
            </a:r>
            <a:r>
              <a:rPr lang="it-IT" dirty="0" err="1" smtClean="0"/>
              <a:t>Results</a:t>
            </a:r>
            <a:endParaRPr lang="it-IT" dirty="0" smtClean="0"/>
          </a:p>
          <a:p>
            <a:r>
              <a:rPr lang="it-IT" dirty="0" smtClean="0"/>
              <a:t>Future </a:t>
            </a:r>
            <a:r>
              <a:rPr lang="it-IT" dirty="0" err="1" smtClean="0"/>
              <a:t>Developments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228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4347F0-35A5-C14A-A2FB-C4471F0AC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NEED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2FBEC9-8B90-AA4F-8FDF-913A03306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3C34-E916-3D48-ADFC-CA3073E5149A}" type="datetime1">
              <a:rPr lang="cs-CZ" smtClean="0"/>
              <a:t>11.10.2019</a:t>
            </a:fld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83B8501-B716-204E-AEB4-247E0288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673C2F8-1709-B647-837F-71145195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074" y="1845207"/>
            <a:ext cx="1285464" cy="1234930"/>
          </a:xfrm>
          <a:prstGeom prst="snip1Rect">
            <a:avLst>
              <a:gd name="adj" fmla="val 16666"/>
            </a:avLst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0259" y="1816327"/>
            <a:ext cx="1296899" cy="129268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03" y="1621443"/>
            <a:ext cx="4283576" cy="2431401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387532" y="4052845"/>
            <a:ext cx="82230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European Commission</a:t>
            </a:r>
            <a:r>
              <a:rPr lang="en-GB" sz="2800" dirty="0"/>
              <a:t> identified </a:t>
            </a:r>
            <a:r>
              <a:rPr lang="en-GB" sz="2800" b="1" dirty="0"/>
              <a:t>Construction and demolition waste</a:t>
            </a:r>
            <a:r>
              <a:rPr lang="en-GB" sz="2800" dirty="0"/>
              <a:t> (CDW) as a priority target, formalized in the </a:t>
            </a:r>
            <a:r>
              <a:rPr lang="en-GB" sz="2800" b="1" dirty="0"/>
              <a:t>Waste Framework Directive</a:t>
            </a:r>
            <a:r>
              <a:rPr lang="en-GB" sz="2800" dirty="0"/>
              <a:t>, requiring Member States to achieve </a:t>
            </a:r>
            <a:r>
              <a:rPr lang="en-GB" sz="2800" b="1" dirty="0"/>
              <a:t>by 2020 </a:t>
            </a:r>
            <a:r>
              <a:rPr lang="en-GB" sz="2800" dirty="0"/>
              <a:t>a target of </a:t>
            </a:r>
            <a:r>
              <a:rPr lang="en-GB" sz="2800" b="1" dirty="0"/>
              <a:t>70%</a:t>
            </a:r>
            <a:r>
              <a:rPr lang="en-GB" sz="2800" dirty="0"/>
              <a:t> by weight of non-hazardous CDW for reuse and </a:t>
            </a:r>
            <a:r>
              <a:rPr lang="en-GB" sz="2800" b="1" dirty="0"/>
              <a:t>recycling</a:t>
            </a:r>
            <a:r>
              <a:rPr lang="en-GB" sz="2800" dirty="0"/>
              <a:t>.</a:t>
            </a:r>
            <a:endParaRPr lang="it-IT" sz="28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613003" y="3470479"/>
            <a:ext cx="2424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EU27: 750 Mt/</a:t>
            </a:r>
            <a:r>
              <a:rPr lang="it-IT" b="1" dirty="0" err="1" smtClean="0"/>
              <a:t>year</a:t>
            </a:r>
            <a:endParaRPr lang="it-IT" b="1" dirty="0"/>
          </a:p>
        </p:txBody>
      </p:sp>
      <p:sp>
        <p:nvSpPr>
          <p:cNvPr id="13" name="Freccia a destra 12"/>
          <p:cNvSpPr/>
          <p:nvPr/>
        </p:nvSpPr>
        <p:spPr>
          <a:xfrm>
            <a:off x="3825401" y="2386238"/>
            <a:ext cx="653143" cy="45090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33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4347F0-35A5-C14A-A2FB-C4471F0AC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NEED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2FBEC9-8B90-AA4F-8FDF-913A03306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3C34-E916-3D48-ADFC-CA3073E5149A}" type="datetime1">
              <a:rPr lang="cs-CZ" smtClean="0"/>
              <a:t>11.10.2019</a:t>
            </a:fld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83B8501-B716-204E-AEB4-247E0288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673C2F8-1709-B647-837F-71145195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074" y="1845207"/>
            <a:ext cx="1285464" cy="1234930"/>
          </a:xfrm>
          <a:prstGeom prst="snip1Rect">
            <a:avLst>
              <a:gd name="adj" fmla="val 16666"/>
            </a:avLst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0259" y="1816327"/>
            <a:ext cx="1296899" cy="129268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03" y="1621443"/>
            <a:ext cx="4283576" cy="2431401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2613003" y="3470479"/>
            <a:ext cx="2424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EU27: 750 Mt/</a:t>
            </a:r>
            <a:r>
              <a:rPr lang="it-IT" b="1" dirty="0" err="1" smtClean="0"/>
              <a:t>year</a:t>
            </a:r>
            <a:endParaRPr lang="it-IT" b="1" dirty="0"/>
          </a:p>
        </p:txBody>
      </p:sp>
      <p:sp>
        <p:nvSpPr>
          <p:cNvPr id="13" name="Freccia a destra 12"/>
          <p:cNvSpPr/>
          <p:nvPr/>
        </p:nvSpPr>
        <p:spPr>
          <a:xfrm>
            <a:off x="3825401" y="2386238"/>
            <a:ext cx="653143" cy="45090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87532" y="4305146"/>
            <a:ext cx="83939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State of the Art: </a:t>
            </a:r>
            <a:r>
              <a:rPr lang="en-GB" sz="2800" b="1" dirty="0" smtClean="0"/>
              <a:t>EU27</a:t>
            </a:r>
            <a:r>
              <a:rPr lang="en-GB" sz="2800" dirty="0" smtClean="0"/>
              <a:t> average recovery rate </a:t>
            </a:r>
            <a:r>
              <a:rPr lang="en-GB" sz="2800" b="1" dirty="0" smtClean="0"/>
              <a:t>50%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Low-grade</a:t>
            </a:r>
            <a:r>
              <a:rPr lang="en-GB" sz="2800" dirty="0" smtClean="0"/>
              <a:t> applications only (road base, fill, </a:t>
            </a:r>
            <a:r>
              <a:rPr lang="en-GB" sz="2800" dirty="0" err="1" smtClean="0"/>
              <a:t>etc</a:t>
            </a:r>
            <a:r>
              <a:rPr lang="en-GB" sz="2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4798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4347F0-35A5-C14A-A2FB-C4471F0AC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OBJECTIVES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2FBEC9-8B90-AA4F-8FDF-913A03306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3C34-E916-3D48-ADFC-CA3073E5149A}" type="datetime1">
              <a:rPr lang="cs-CZ" smtClean="0"/>
              <a:t>11.10.2019</a:t>
            </a:fld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83B8501-B716-204E-AEB4-247E0288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673C2F8-1709-B647-837F-71145195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305" y="3277273"/>
            <a:ext cx="1285464" cy="1234930"/>
          </a:xfrm>
          <a:prstGeom prst="snip1Rect">
            <a:avLst>
              <a:gd name="adj" fmla="val 16666"/>
            </a:avLst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406" y="3248394"/>
            <a:ext cx="1296899" cy="1292689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813" y="1991064"/>
            <a:ext cx="2215130" cy="1257330"/>
          </a:xfrm>
          <a:prstGeom prst="rect">
            <a:avLst/>
          </a:prstGeom>
        </p:spPr>
      </p:pic>
      <p:sp>
        <p:nvSpPr>
          <p:cNvPr id="18" name="Freccia ad arco 17"/>
          <p:cNvSpPr/>
          <p:nvPr/>
        </p:nvSpPr>
        <p:spPr>
          <a:xfrm rot="16602421">
            <a:off x="2319878" y="2175423"/>
            <a:ext cx="1374996" cy="1608844"/>
          </a:xfrm>
          <a:prstGeom prst="circularArrow">
            <a:avLst>
              <a:gd name="adj1" fmla="val 16132"/>
              <a:gd name="adj2" fmla="val 1142319"/>
              <a:gd name="adj3" fmla="val 21137930"/>
              <a:gd name="adj4" fmla="val 15658615"/>
              <a:gd name="adj5" fmla="val 125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" name="Arco a tutto sesto 18"/>
          <p:cNvSpPr/>
          <p:nvPr/>
        </p:nvSpPr>
        <p:spPr>
          <a:xfrm rot="6631341">
            <a:off x="4017497" y="3318295"/>
            <a:ext cx="1837509" cy="1881052"/>
          </a:xfrm>
          <a:prstGeom prst="blockArc">
            <a:avLst>
              <a:gd name="adj1" fmla="val 11471075"/>
              <a:gd name="adj2" fmla="val 13647198"/>
              <a:gd name="adj3" fmla="val 1089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Arco a tutto sesto 19"/>
          <p:cNvSpPr/>
          <p:nvPr/>
        </p:nvSpPr>
        <p:spPr>
          <a:xfrm rot="9086825">
            <a:off x="4147495" y="3600557"/>
            <a:ext cx="1837509" cy="1881052"/>
          </a:xfrm>
          <a:prstGeom prst="blockArc">
            <a:avLst>
              <a:gd name="adj1" fmla="val 11046748"/>
              <a:gd name="adj2" fmla="val 13637981"/>
              <a:gd name="adj3" fmla="val 108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1" name="Arco a tutto sesto 20"/>
          <p:cNvSpPr/>
          <p:nvPr/>
        </p:nvSpPr>
        <p:spPr>
          <a:xfrm rot="11592084">
            <a:off x="4045059" y="3998532"/>
            <a:ext cx="1837509" cy="1881052"/>
          </a:xfrm>
          <a:prstGeom prst="blockArc">
            <a:avLst>
              <a:gd name="adj1" fmla="val 11046748"/>
              <a:gd name="adj2" fmla="val 13624439"/>
              <a:gd name="adj3" fmla="val 1157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2" name="Arco a tutto sesto 21"/>
          <p:cNvSpPr/>
          <p:nvPr/>
        </p:nvSpPr>
        <p:spPr>
          <a:xfrm rot="13880649">
            <a:off x="3632734" y="4249333"/>
            <a:ext cx="1837509" cy="1881052"/>
          </a:xfrm>
          <a:prstGeom prst="blockArc">
            <a:avLst>
              <a:gd name="adj1" fmla="val 11046748"/>
              <a:gd name="adj2" fmla="val 13624439"/>
              <a:gd name="adj3" fmla="val 1157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3" name="Arco a tutto sesto 22"/>
          <p:cNvSpPr/>
          <p:nvPr/>
        </p:nvSpPr>
        <p:spPr>
          <a:xfrm rot="16200000">
            <a:off x="3175609" y="4223351"/>
            <a:ext cx="1837509" cy="1881052"/>
          </a:xfrm>
          <a:prstGeom prst="blockArc">
            <a:avLst>
              <a:gd name="adj1" fmla="val 11046748"/>
              <a:gd name="adj2" fmla="val 13355152"/>
              <a:gd name="adj3" fmla="val 1256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Freccia ad arco 23"/>
          <p:cNvSpPr/>
          <p:nvPr/>
        </p:nvSpPr>
        <p:spPr>
          <a:xfrm rot="12491665">
            <a:off x="2492145" y="4034553"/>
            <a:ext cx="2035228" cy="1629600"/>
          </a:xfrm>
          <a:prstGeom prst="circularArrow">
            <a:avLst>
              <a:gd name="adj1" fmla="val 13446"/>
              <a:gd name="adj2" fmla="val 736187"/>
              <a:gd name="adj3" fmla="val 20190678"/>
              <a:gd name="adj4" fmla="val 19319803"/>
              <a:gd name="adj5" fmla="val 1588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5" name="Arco a tutto sesto 24"/>
          <p:cNvSpPr/>
          <p:nvPr/>
        </p:nvSpPr>
        <p:spPr>
          <a:xfrm rot="17745371">
            <a:off x="2830144" y="4002637"/>
            <a:ext cx="1837509" cy="1881052"/>
          </a:xfrm>
          <a:prstGeom prst="blockArc">
            <a:avLst>
              <a:gd name="adj1" fmla="val 11744011"/>
              <a:gd name="adj2" fmla="val 13627466"/>
              <a:gd name="adj3" fmla="val 1306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6395018" y="2505770"/>
            <a:ext cx="27489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Definition of a complete circular CDW management system</a:t>
            </a:r>
          </a:p>
        </p:txBody>
      </p:sp>
    </p:spTree>
    <p:extLst>
      <p:ext uri="{BB962C8B-B14F-4D97-AF65-F5344CB8AC3E}">
        <p14:creationId xmlns:p14="http://schemas.microsoft.com/office/powerpoint/2010/main" val="163257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4347F0-35A5-C14A-A2FB-C4471F0AC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OBJECTIVES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2FBEC9-8B90-AA4F-8FDF-913A03306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3C34-E916-3D48-ADFC-CA3073E5149A}" type="datetime1">
              <a:rPr lang="cs-CZ" smtClean="0"/>
              <a:t>11.10.2019</a:t>
            </a:fld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83B8501-B716-204E-AEB4-247E0288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6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673C2F8-1709-B647-837F-71145195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219" y="2890149"/>
            <a:ext cx="1285464" cy="1234930"/>
          </a:xfrm>
          <a:prstGeom prst="snip1Rect">
            <a:avLst>
              <a:gd name="adj" fmla="val 16666"/>
            </a:avLst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8320" y="2861270"/>
            <a:ext cx="1296899" cy="1292689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27" y="1603940"/>
            <a:ext cx="2215130" cy="1257330"/>
          </a:xfrm>
          <a:prstGeom prst="rect">
            <a:avLst/>
          </a:prstGeom>
        </p:spPr>
      </p:pic>
      <p:sp>
        <p:nvSpPr>
          <p:cNvPr id="31" name="Freccia ad arco 30"/>
          <p:cNvSpPr/>
          <p:nvPr/>
        </p:nvSpPr>
        <p:spPr>
          <a:xfrm rot="16602421">
            <a:off x="2232792" y="1788299"/>
            <a:ext cx="1374996" cy="1608844"/>
          </a:xfrm>
          <a:prstGeom prst="circularArrow">
            <a:avLst>
              <a:gd name="adj1" fmla="val 16132"/>
              <a:gd name="adj2" fmla="val 1142319"/>
              <a:gd name="adj3" fmla="val 21137930"/>
              <a:gd name="adj4" fmla="val 15658615"/>
              <a:gd name="adj5" fmla="val 125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2" name="Freccia ad arco 31"/>
          <p:cNvSpPr/>
          <p:nvPr/>
        </p:nvSpPr>
        <p:spPr>
          <a:xfrm rot="18488728">
            <a:off x="5028700" y="1726473"/>
            <a:ext cx="1374996" cy="1608844"/>
          </a:xfrm>
          <a:prstGeom prst="circularArrow">
            <a:avLst>
              <a:gd name="adj1" fmla="val 16132"/>
              <a:gd name="adj2" fmla="val 1142319"/>
              <a:gd name="adj3" fmla="val 21137930"/>
              <a:gd name="adj4" fmla="val 19040339"/>
              <a:gd name="adj5" fmla="val 125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33" name="Immagine 32" descr="C:\Users\m.khosravi\Desktop\re4 cad developmet\robotleSzx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8" t="3939" r="30167" b="35880"/>
          <a:stretch/>
        </p:blipFill>
        <p:spPr bwMode="auto">
          <a:xfrm>
            <a:off x="6261462" y="1969916"/>
            <a:ext cx="2357605" cy="18616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Immagin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8220" y="4611615"/>
            <a:ext cx="1270235" cy="1011392"/>
          </a:xfrm>
          <a:prstGeom prst="rect">
            <a:avLst/>
          </a:prstGeom>
        </p:spPr>
      </p:pic>
      <p:pic>
        <p:nvPicPr>
          <p:cNvPr id="35" name="Immagin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8425" y="5835240"/>
            <a:ext cx="1207937" cy="920849"/>
          </a:xfrm>
          <a:prstGeom prst="rect">
            <a:avLst/>
          </a:prstGeom>
        </p:spPr>
      </p:pic>
      <p:pic>
        <p:nvPicPr>
          <p:cNvPr id="36" name="Immagin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2293" y="3418852"/>
            <a:ext cx="1246361" cy="832274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09584" y="5715674"/>
            <a:ext cx="1170081" cy="837723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93013" y="4577665"/>
            <a:ext cx="1186652" cy="977828"/>
          </a:xfrm>
          <a:prstGeom prst="rect">
            <a:avLst/>
          </a:prstGeom>
        </p:spPr>
      </p:pic>
      <p:pic>
        <p:nvPicPr>
          <p:cNvPr id="39" name="Immagine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82833" y="5809682"/>
            <a:ext cx="1345377" cy="971966"/>
          </a:xfrm>
          <a:prstGeom prst="rect">
            <a:avLst/>
          </a:prstGeom>
        </p:spPr>
      </p:pic>
      <p:sp>
        <p:nvSpPr>
          <p:cNvPr id="40" name="Freccia a destra 39"/>
          <p:cNvSpPr/>
          <p:nvPr/>
        </p:nvSpPr>
        <p:spPr>
          <a:xfrm rot="8641195">
            <a:off x="5229640" y="3040209"/>
            <a:ext cx="961227" cy="3849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Freccia a destra 40"/>
          <p:cNvSpPr/>
          <p:nvPr/>
        </p:nvSpPr>
        <p:spPr>
          <a:xfrm rot="8224709">
            <a:off x="5198875" y="3966526"/>
            <a:ext cx="1012736" cy="3849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Freccia a destra 41"/>
          <p:cNvSpPr/>
          <p:nvPr/>
        </p:nvSpPr>
        <p:spPr>
          <a:xfrm rot="7685592">
            <a:off x="5093613" y="4675093"/>
            <a:ext cx="2004673" cy="3849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Freccia a destra 42"/>
          <p:cNvSpPr/>
          <p:nvPr/>
        </p:nvSpPr>
        <p:spPr>
          <a:xfrm rot="6848720">
            <a:off x="5999437" y="4712601"/>
            <a:ext cx="1730031" cy="3849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Freccia a destra 43"/>
          <p:cNvSpPr/>
          <p:nvPr/>
        </p:nvSpPr>
        <p:spPr>
          <a:xfrm rot="6044964">
            <a:off x="6647696" y="4685930"/>
            <a:ext cx="1874768" cy="3849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Freccia a destra 44"/>
          <p:cNvSpPr/>
          <p:nvPr/>
        </p:nvSpPr>
        <p:spPr>
          <a:xfrm rot="5067426">
            <a:off x="8012282" y="4085667"/>
            <a:ext cx="595535" cy="3849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ttangolo 45"/>
          <p:cNvSpPr/>
          <p:nvPr/>
        </p:nvSpPr>
        <p:spPr>
          <a:xfrm>
            <a:off x="247627" y="4644784"/>
            <a:ext cx="36400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GB" dirty="0"/>
              <a:t>Enhancing the technical and economic value of CDW-derived materials</a:t>
            </a:r>
          </a:p>
        </p:txBody>
      </p:sp>
    </p:spTree>
    <p:extLst>
      <p:ext uri="{BB962C8B-B14F-4D97-AF65-F5344CB8AC3E}">
        <p14:creationId xmlns:p14="http://schemas.microsoft.com/office/powerpoint/2010/main" val="364564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4347F0-35A5-C14A-A2FB-C4471F0AC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OBJECTIVES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2FBEC9-8B90-AA4F-8FDF-913A03306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3C34-E916-3D48-ADFC-CA3073E5149A}" type="datetime1">
              <a:rPr lang="cs-CZ" smtClean="0"/>
              <a:t>11.10.2019</a:t>
            </a:fld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83B8501-B716-204E-AEB4-247E0288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7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673C2F8-1709-B647-837F-71145195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219" y="2517614"/>
            <a:ext cx="1285464" cy="1234930"/>
          </a:xfrm>
          <a:prstGeom prst="snip1Rect">
            <a:avLst>
              <a:gd name="adj" fmla="val 16666"/>
            </a:avLst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8320" y="2488735"/>
            <a:ext cx="1296899" cy="1292689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212" y="1633184"/>
            <a:ext cx="2215130" cy="1257330"/>
          </a:xfrm>
          <a:prstGeom prst="rect">
            <a:avLst/>
          </a:prstGeom>
        </p:spPr>
      </p:pic>
      <p:sp>
        <p:nvSpPr>
          <p:cNvPr id="47" name="Freccia ad arco 46"/>
          <p:cNvSpPr/>
          <p:nvPr/>
        </p:nvSpPr>
        <p:spPr>
          <a:xfrm rot="16602421">
            <a:off x="2279586" y="1527705"/>
            <a:ext cx="1190778" cy="1608844"/>
          </a:xfrm>
          <a:prstGeom prst="circularArrow">
            <a:avLst>
              <a:gd name="adj1" fmla="val 16132"/>
              <a:gd name="adj2" fmla="val 1142319"/>
              <a:gd name="adj3" fmla="val 21137930"/>
              <a:gd name="adj4" fmla="val 15658615"/>
              <a:gd name="adj5" fmla="val 125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8" name="Freccia ad arco 47"/>
          <p:cNvSpPr/>
          <p:nvPr/>
        </p:nvSpPr>
        <p:spPr>
          <a:xfrm rot="18488728">
            <a:off x="4982897" y="1578884"/>
            <a:ext cx="1374996" cy="1608844"/>
          </a:xfrm>
          <a:prstGeom prst="circularArrow">
            <a:avLst>
              <a:gd name="adj1" fmla="val 16132"/>
              <a:gd name="adj2" fmla="val 1142319"/>
              <a:gd name="adj3" fmla="val 21137930"/>
              <a:gd name="adj4" fmla="val 19040339"/>
              <a:gd name="adj5" fmla="val 125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49" name="Immagine 48" descr="C:\Users\m.khosravi\Desktop\re4 cad developmet\robotleSzx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8" t="3939" r="30167" b="35880"/>
          <a:stretch/>
        </p:blipFill>
        <p:spPr bwMode="auto">
          <a:xfrm>
            <a:off x="6360075" y="2057400"/>
            <a:ext cx="2171338" cy="15202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0" name="Rettangolo arrotondato 49"/>
          <p:cNvSpPr/>
          <p:nvPr/>
        </p:nvSpPr>
        <p:spPr>
          <a:xfrm>
            <a:off x="6570617" y="3968944"/>
            <a:ext cx="1950720" cy="5381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SORTED AGGREGATES</a:t>
            </a:r>
            <a:endParaRPr lang="it-IT" dirty="0"/>
          </a:p>
        </p:txBody>
      </p:sp>
      <p:sp>
        <p:nvSpPr>
          <p:cNvPr id="51" name="Rettangolo arrotondato 50"/>
          <p:cNvSpPr/>
          <p:nvPr/>
        </p:nvSpPr>
        <p:spPr>
          <a:xfrm>
            <a:off x="6570617" y="4612367"/>
            <a:ext cx="1950720" cy="5381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BRICKS &amp; CERAMICS</a:t>
            </a:r>
            <a:endParaRPr lang="it-IT" dirty="0"/>
          </a:p>
        </p:txBody>
      </p:sp>
      <p:sp>
        <p:nvSpPr>
          <p:cNvPr id="52" name="Rettangolo arrotondato 51"/>
          <p:cNvSpPr/>
          <p:nvPr/>
        </p:nvSpPr>
        <p:spPr>
          <a:xfrm>
            <a:off x="6570617" y="5255790"/>
            <a:ext cx="1950720" cy="5381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PLASTICS</a:t>
            </a:r>
            <a:endParaRPr lang="it-IT" dirty="0"/>
          </a:p>
        </p:txBody>
      </p:sp>
      <p:sp>
        <p:nvSpPr>
          <p:cNvPr id="53" name="Rettangolo arrotondato 52"/>
          <p:cNvSpPr/>
          <p:nvPr/>
        </p:nvSpPr>
        <p:spPr>
          <a:xfrm>
            <a:off x="6570617" y="5899213"/>
            <a:ext cx="1950720" cy="5381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WOOD</a:t>
            </a:r>
            <a:endParaRPr lang="it-IT" dirty="0"/>
          </a:p>
        </p:txBody>
      </p:sp>
      <p:sp>
        <p:nvSpPr>
          <p:cNvPr id="54" name="Freccia a destra 53"/>
          <p:cNvSpPr/>
          <p:nvPr/>
        </p:nvSpPr>
        <p:spPr>
          <a:xfrm rot="5400000">
            <a:off x="7375157" y="3603459"/>
            <a:ext cx="289388" cy="33963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Rettangolo arrotondato 54"/>
          <p:cNvSpPr/>
          <p:nvPr/>
        </p:nvSpPr>
        <p:spPr>
          <a:xfrm>
            <a:off x="3048000" y="3968944"/>
            <a:ext cx="2943497" cy="5381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Structural concrete for load bearing prefabricated elements</a:t>
            </a:r>
            <a:endParaRPr lang="en-US" dirty="0"/>
          </a:p>
        </p:txBody>
      </p:sp>
      <p:sp>
        <p:nvSpPr>
          <p:cNvPr id="56" name="Rettangolo arrotondato 55"/>
          <p:cNvSpPr/>
          <p:nvPr/>
        </p:nvSpPr>
        <p:spPr>
          <a:xfrm>
            <a:off x="3047999" y="4612367"/>
            <a:ext cx="2943497" cy="5381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Geopolymer</a:t>
            </a:r>
            <a:r>
              <a:rPr lang="en-US" sz="1600" dirty="0" smtClean="0"/>
              <a:t> binder, cementitious materials</a:t>
            </a:r>
            <a:endParaRPr lang="en-US" dirty="0"/>
          </a:p>
        </p:txBody>
      </p:sp>
      <p:sp>
        <p:nvSpPr>
          <p:cNvPr id="57" name="Rettangolo arrotondato 56"/>
          <p:cNvSpPr/>
          <p:nvPr/>
        </p:nvSpPr>
        <p:spPr>
          <a:xfrm>
            <a:off x="3032758" y="5254997"/>
            <a:ext cx="2943497" cy="5381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Lightweight concrete, insulating prefabricated panels</a:t>
            </a:r>
            <a:endParaRPr lang="en-US" dirty="0"/>
          </a:p>
        </p:txBody>
      </p:sp>
      <p:sp>
        <p:nvSpPr>
          <p:cNvPr id="58" name="Rettangolo arrotondato 57"/>
          <p:cNvSpPr/>
          <p:nvPr/>
        </p:nvSpPr>
        <p:spPr>
          <a:xfrm>
            <a:off x="3032757" y="5899213"/>
            <a:ext cx="2943497" cy="5381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Insulating prefabricated panels</a:t>
            </a:r>
            <a:endParaRPr lang="en-US" dirty="0"/>
          </a:p>
        </p:txBody>
      </p:sp>
      <p:sp>
        <p:nvSpPr>
          <p:cNvPr id="59" name="Freccia a destra 58"/>
          <p:cNvSpPr/>
          <p:nvPr/>
        </p:nvSpPr>
        <p:spPr>
          <a:xfrm flipH="1">
            <a:off x="6048021" y="4101000"/>
            <a:ext cx="426882" cy="2757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Freccia a destra 59"/>
          <p:cNvSpPr/>
          <p:nvPr/>
        </p:nvSpPr>
        <p:spPr>
          <a:xfrm flipH="1">
            <a:off x="6048021" y="4743560"/>
            <a:ext cx="426882" cy="2757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Freccia a destra 60"/>
          <p:cNvSpPr/>
          <p:nvPr/>
        </p:nvSpPr>
        <p:spPr>
          <a:xfrm flipH="1">
            <a:off x="6048021" y="5383003"/>
            <a:ext cx="426882" cy="2757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Freccia a destra 61"/>
          <p:cNvSpPr/>
          <p:nvPr/>
        </p:nvSpPr>
        <p:spPr>
          <a:xfrm flipH="1">
            <a:off x="6048021" y="6030406"/>
            <a:ext cx="426882" cy="2757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Rettangolo 62"/>
          <p:cNvSpPr/>
          <p:nvPr/>
        </p:nvSpPr>
        <p:spPr>
          <a:xfrm>
            <a:off x="215631" y="4578093"/>
            <a:ext cx="27046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GB" dirty="0"/>
              <a:t>Using such materials for energy efficient prefabricated building elements manufacturing</a:t>
            </a:r>
          </a:p>
        </p:txBody>
      </p:sp>
      <p:sp>
        <p:nvSpPr>
          <p:cNvPr id="64" name="Freccia ad arco 63"/>
          <p:cNvSpPr/>
          <p:nvPr/>
        </p:nvSpPr>
        <p:spPr>
          <a:xfrm rot="10800000">
            <a:off x="2006521" y="3372276"/>
            <a:ext cx="1374996" cy="1205421"/>
          </a:xfrm>
          <a:prstGeom prst="circularArrow">
            <a:avLst>
              <a:gd name="adj1" fmla="val 16132"/>
              <a:gd name="adj2" fmla="val 1142319"/>
              <a:gd name="adj3" fmla="val 21137930"/>
              <a:gd name="adj4" fmla="val 16433922"/>
              <a:gd name="adj5" fmla="val 125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33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/>
      <p:bldP spid="63" grpId="1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4347F0-35A5-C14A-A2FB-C4471F0AC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BACKGROUND AND EXPERTISE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2FBEC9-8B90-AA4F-8FDF-913A03306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3C34-E916-3D48-ADFC-CA3073E5149A}" type="datetime1">
              <a:rPr lang="cs-CZ" smtClean="0"/>
              <a:t>11.10.2019</a:t>
            </a:fld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83B8501-B716-204E-AEB4-247E0288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8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673C2F8-1709-B647-837F-71145195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2267744" y="1615514"/>
            <a:ext cx="662836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 smtClean="0"/>
              <a:t>Development  </a:t>
            </a:r>
            <a:r>
              <a:rPr lang="en-US" sz="2000" b="1" dirty="0"/>
              <a:t>of  an  Highly </a:t>
            </a:r>
            <a:r>
              <a:rPr lang="en-US" sz="2000" b="1" dirty="0" smtClean="0"/>
              <a:t>Flexible  </a:t>
            </a:r>
            <a:r>
              <a:rPr lang="en-US" sz="2000" b="1" dirty="0"/>
              <a:t>Indexing  and  Sorting </a:t>
            </a:r>
            <a:r>
              <a:rPr lang="en-US" sz="2000" b="1" dirty="0" smtClean="0"/>
              <a:t>System  </a:t>
            </a:r>
            <a:r>
              <a:rPr lang="en-US" sz="2000" b="1" dirty="0"/>
              <a:t>Based  on  Robotic </a:t>
            </a:r>
            <a:r>
              <a:rPr lang="en-US" sz="2000" b="1" dirty="0" smtClean="0"/>
              <a:t>Architecture  </a:t>
            </a:r>
            <a:r>
              <a:rPr lang="en-US" sz="2000" b="1" dirty="0"/>
              <a:t>Coupled  with  3D </a:t>
            </a:r>
          </a:p>
          <a:p>
            <a:pPr eaLnBrk="0" hangingPunct="0"/>
            <a:r>
              <a:rPr lang="en-US" sz="2000" b="1" dirty="0"/>
              <a:t>Vision </a:t>
            </a:r>
            <a:r>
              <a:rPr lang="en-US" sz="2000" b="1" dirty="0" smtClean="0"/>
              <a:t>Technology.</a:t>
            </a:r>
            <a:endParaRPr lang="en-GB" sz="2000" b="1" dirty="0" smtClean="0"/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383471" y="2631177"/>
            <a:ext cx="82662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US" sz="2400" dirty="0" smtClean="0"/>
              <a:t>3D image acquisition and processing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US" sz="2400" dirty="0" smtClean="0"/>
              <a:t>Recognition and classification algorithms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US" sz="2400" dirty="0" smtClean="0"/>
              <a:t>Robotic system design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US" sz="2400" dirty="0" smtClean="0"/>
              <a:t>Mechanical and electronic integration</a:t>
            </a:r>
          </a:p>
        </p:txBody>
      </p:sp>
      <p:pic>
        <p:nvPicPr>
          <p:cNvPr id="30" name="Immagine 2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7"/>
          <a:stretch/>
        </p:blipFill>
        <p:spPr>
          <a:xfrm>
            <a:off x="5040570" y="4423278"/>
            <a:ext cx="3324496" cy="1891560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70" y="4371289"/>
            <a:ext cx="2111763" cy="181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5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4347F0-35A5-C14A-A2FB-C4471F0AC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SYSTEM SPECIFICATIONS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2FBEC9-8B90-AA4F-8FDF-913A03306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3C34-E916-3D48-ADFC-CA3073E5149A}" type="datetime1">
              <a:rPr lang="cs-CZ" smtClean="0"/>
              <a:t>11.10.2019</a:t>
            </a:fld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83B8501-B716-204E-AEB4-247E0288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9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673C2F8-1709-B647-837F-71145195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graphicFrame>
        <p:nvGraphicFramePr>
          <p:cNvPr id="10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935456"/>
              </p:ext>
            </p:extLst>
          </p:nvPr>
        </p:nvGraphicFramePr>
        <p:xfrm>
          <a:off x="539313" y="2301875"/>
          <a:ext cx="8137764" cy="32562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7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302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9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noProof="0" dirty="0"/>
                        <a:t>Requirement</a:t>
                      </a:r>
                      <a:endParaRPr lang="en-GB" sz="20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908" marR="649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noProof="0" dirty="0"/>
                        <a:t>Value / Notes</a:t>
                      </a:r>
                      <a:endParaRPr lang="en-GB" sz="20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908" marR="6490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38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noProof="0" dirty="0" smtClean="0"/>
                        <a:t>Materials to be classified</a:t>
                      </a:r>
                      <a:endParaRPr lang="en-GB" sz="20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908" marR="6490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noProof="0" dirty="0" smtClean="0"/>
                        <a:t>Bricks, stone, ceramics, glass,</a:t>
                      </a:r>
                      <a:r>
                        <a:rPr lang="en-GB" sz="2000" baseline="0" noProof="0" dirty="0" smtClean="0"/>
                        <a:t> plastics, wood</a:t>
                      </a:r>
                      <a:endParaRPr lang="en-GB" sz="20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908" marR="6490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58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noProof="0" dirty="0" smtClean="0"/>
                        <a:t>Working</a:t>
                      </a:r>
                      <a:r>
                        <a:rPr lang="en-GB" sz="2000" baseline="0" noProof="0" dirty="0" smtClean="0"/>
                        <a:t> mode</a:t>
                      </a:r>
                      <a:endParaRPr lang="en-GB" sz="20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908" marR="6490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noProof="0" dirty="0" smtClean="0"/>
                        <a:t>Fully automatic</a:t>
                      </a:r>
                      <a:endParaRPr lang="en-GB" sz="20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908" marR="6490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38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noProof="0" dirty="0" smtClean="0"/>
                        <a:t>Pick rate</a:t>
                      </a:r>
                      <a:endParaRPr lang="en-GB" sz="20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908" marR="6490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noProof="0" dirty="0" smtClean="0"/>
                        <a:t>100 pcs/min</a:t>
                      </a:r>
                      <a:endParaRPr lang="en-GB" sz="20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908" marR="64908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38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noProof="0" dirty="0" smtClean="0"/>
                        <a:t>Minimum</a:t>
                      </a:r>
                      <a:r>
                        <a:rPr lang="en-GB" sz="2000" baseline="0" noProof="0" dirty="0" smtClean="0"/>
                        <a:t> </a:t>
                      </a:r>
                      <a:r>
                        <a:rPr lang="en-GB" sz="2000" noProof="0" dirty="0" smtClean="0"/>
                        <a:t>payload</a:t>
                      </a:r>
                      <a:endParaRPr lang="en-GB" sz="20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908" marR="6490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noProof="0" dirty="0" smtClean="0"/>
                        <a:t>3 </a:t>
                      </a:r>
                      <a:r>
                        <a:rPr lang="en-GB" sz="2000" noProof="0" dirty="0"/>
                        <a:t>kg</a:t>
                      </a:r>
                      <a:endParaRPr lang="en-GB" sz="20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908" marR="64908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9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noProof="0" dirty="0" smtClean="0"/>
                        <a:t>Maximum contamination</a:t>
                      </a:r>
                      <a:endParaRPr lang="en-GB" sz="20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908" marR="6490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noProof="0" dirty="0" smtClean="0"/>
                        <a:t>5%</a:t>
                      </a:r>
                      <a:endParaRPr lang="en-GB" sz="20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908" marR="64908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38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noProof="0" dirty="0" smtClean="0"/>
                        <a:t>Productivity</a:t>
                      </a:r>
                      <a:endParaRPr lang="en-GB" sz="20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908" marR="6490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noProof="0" dirty="0" smtClean="0"/>
                        <a:t>100 kg/h</a:t>
                      </a:r>
                      <a:endParaRPr lang="en-GB" sz="20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908" marR="64908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089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</TotalTime>
  <Words>870</Words>
  <Application>Microsoft Office PowerPoint</Application>
  <PresentationFormat>Presentazione su schermo (4:3)</PresentationFormat>
  <Paragraphs>169</Paragraphs>
  <Slides>17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The RE4 innovative sorting system based on automated robotics</vt:lpstr>
      <vt:lpstr>AGENDA</vt:lpstr>
      <vt:lpstr>NEED</vt:lpstr>
      <vt:lpstr>NEED</vt:lpstr>
      <vt:lpstr>OBJECTIVES</vt:lpstr>
      <vt:lpstr>OBJECTIVES</vt:lpstr>
      <vt:lpstr>OBJECTIVES</vt:lpstr>
      <vt:lpstr>BACKGROUND AND EXPERTISE</vt:lpstr>
      <vt:lpstr>SYSTEM SPECIFICATIONS</vt:lpstr>
      <vt:lpstr>DESIGN CONCEPT</vt:lpstr>
      <vt:lpstr>SYSTEM ARCHITECTURE</vt:lpstr>
      <vt:lpstr>IMAGE PROCESSING</vt:lpstr>
      <vt:lpstr>CLASSIFICATION PRINCIPLES</vt:lpstr>
      <vt:lpstr>TESTS &amp; RESULTS</vt:lpstr>
      <vt:lpstr>TESTS &amp; RESULTS</vt:lpstr>
      <vt:lpstr>FUTURE DEVELOPMENTS</vt:lpstr>
      <vt:lpstr>Thank you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Colantonio</dc:creator>
  <cp:lastModifiedBy>Tommaso Zerbi</cp:lastModifiedBy>
  <cp:revision>21</cp:revision>
  <dcterms:created xsi:type="dcterms:W3CDTF">2019-10-07T11:36:03Z</dcterms:created>
  <dcterms:modified xsi:type="dcterms:W3CDTF">2019-10-11T08:07:50Z</dcterms:modified>
</cp:coreProperties>
</file>