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60" r:id="rId3"/>
    <p:sldId id="271" r:id="rId4"/>
    <p:sldId id="263" r:id="rId5"/>
    <p:sldId id="267" r:id="rId6"/>
    <p:sldId id="272" r:id="rId7"/>
    <p:sldId id="27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78285" autoAdjust="0"/>
  </p:normalViewPr>
  <p:slideViewPr>
    <p:cSldViewPr snapToGrid="0" snapToObjects="1">
      <p:cViewPr>
        <p:scale>
          <a:sx n="77" d="100"/>
          <a:sy n="77" d="100"/>
        </p:scale>
        <p:origin x="1476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62E8-8B6F-0E41-9653-242E5EAF111F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C944-625E-C64C-9B16-6FA5BD946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6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5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6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3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5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07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C944-625E-C64C-9B16-6FA5BD9466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8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">
            <a:extLst>
              <a:ext uri="{FF2B5EF4-FFF2-40B4-BE49-F238E27FC236}">
                <a16:creationId xmlns:a16="http://schemas.microsoft.com/office/drawing/2014/main" id="{75A7AA97-0486-6545-AC10-56A645E0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22"/>
          <a:stretch/>
        </p:blipFill>
        <p:spPr>
          <a:xfrm>
            <a:off x="4574380" y="1064398"/>
            <a:ext cx="4569620" cy="2236079"/>
          </a:xfrm>
          <a:prstGeom prst="rect">
            <a:avLst/>
          </a:prstGeom>
        </p:spPr>
      </p:pic>
      <p:pic>
        <p:nvPicPr>
          <p:cNvPr id="26" name="Image 1">
            <a:extLst>
              <a:ext uri="{FF2B5EF4-FFF2-40B4-BE49-F238E27FC236}">
                <a16:creationId xmlns:a16="http://schemas.microsoft.com/office/drawing/2014/main" id="{1EA465D5-8663-E246-868D-FEA37534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28421"/>
          <a:stretch/>
        </p:blipFill>
        <p:spPr>
          <a:xfrm>
            <a:off x="1586" y="1064398"/>
            <a:ext cx="4572794" cy="223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826" y="4293089"/>
            <a:ext cx="8435174" cy="79629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826" y="5174614"/>
            <a:ext cx="8435174" cy="49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name,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028D-D33E-EC4E-8391-0A5157423042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DF61BE1-7A8E-5749-B871-D968774A5B64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E0B61D0-011C-F443-B6F5-FACD0CFC048D}"/>
              </a:ext>
            </a:extLst>
          </p:cNvPr>
          <p:cNvSpPr/>
          <p:nvPr userDrawn="1"/>
        </p:nvSpPr>
        <p:spPr>
          <a:xfrm>
            <a:off x="0" y="5735638"/>
            <a:ext cx="9144000" cy="116840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 dirty="0">
              <a:pattFill prst="pct1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617F201-7F0E-FE43-BD59-FF374B145C42}"/>
              </a:ext>
            </a:extLst>
          </p:cNvPr>
          <p:cNvSpPr txBox="1"/>
          <p:nvPr userDrawn="1"/>
        </p:nvSpPr>
        <p:spPr>
          <a:xfrm>
            <a:off x="1512331" y="6110985"/>
            <a:ext cx="4129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</a:p>
        </p:txBody>
      </p:sp>
      <p:grpSp>
        <p:nvGrpSpPr>
          <p:cNvPr id="12" name="Grouper 10">
            <a:extLst>
              <a:ext uri="{FF2B5EF4-FFF2-40B4-BE49-F238E27FC236}">
                <a16:creationId xmlns:a16="http://schemas.microsoft.com/office/drawing/2014/main" id="{2B66309D-EA14-0345-AB01-659453EC015E}"/>
              </a:ext>
            </a:extLst>
          </p:cNvPr>
          <p:cNvGrpSpPr/>
          <p:nvPr userDrawn="1"/>
        </p:nvGrpSpPr>
        <p:grpSpPr>
          <a:xfrm>
            <a:off x="-1698825" y="4391513"/>
            <a:ext cx="193502" cy="256315"/>
            <a:chOff x="593244" y="6127304"/>
            <a:chExt cx="258003" cy="256315"/>
          </a:xfrm>
        </p:grpSpPr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955953FE-2356-E24D-9311-4842FFD7FE07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3ABFEAD4-2220-0D45-9929-B20B39236F73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1ACDDF8D-0B7B-BD4C-958F-E439A8D6FDD6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19201E6F-3D4C-5B43-8A3D-8173CCBA1479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04EC7D47-B6F4-6545-A6DB-8B7DAAE0334B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54E28F5E-A0D9-7F4E-B1D6-A5A3865B6A89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CF1BB52F-063D-7F46-A8A8-57F2E5E27A63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09588249-AF29-0943-A621-DF9843E0B2D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AD05A473-86B5-EA4F-A3D9-F7A678BB6522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BC820E06-287B-944C-B2C2-2733384E6CF9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4567E936-7F1C-224C-AAD6-BFC6CED918E0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9">
              <a:extLst>
                <a:ext uri="{FF2B5EF4-FFF2-40B4-BE49-F238E27FC236}">
                  <a16:creationId xmlns:a16="http://schemas.microsoft.com/office/drawing/2014/main" id="{C66D2C48-090E-C144-9C90-F96A14ED1784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F9C27C-AE5B-2C48-88DB-8AC92F7B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662590" y="3476746"/>
            <a:ext cx="1375724" cy="742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FB6C4-2959-7744-B0B8-341D677B0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113980" y="3340540"/>
            <a:ext cx="1367432" cy="897913"/>
          </a:xfrm>
          <a:prstGeom prst="rect">
            <a:avLst/>
          </a:prstGeom>
        </p:spPr>
      </p:pic>
      <p:sp>
        <p:nvSpPr>
          <p:cNvPr id="31" name="object 15">
            <a:extLst>
              <a:ext uri="{FF2B5EF4-FFF2-40B4-BE49-F238E27FC236}">
                <a16:creationId xmlns:a16="http://schemas.microsoft.com/office/drawing/2014/main" id="{21EB924B-598B-AD43-8284-C2447A985A08}"/>
              </a:ext>
            </a:extLst>
          </p:cNvPr>
          <p:cNvSpPr/>
          <p:nvPr userDrawn="1"/>
        </p:nvSpPr>
        <p:spPr>
          <a:xfrm>
            <a:off x="0" y="10643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1AA4BB93-5907-3C4E-87EB-DB83B4BD06F3}"/>
              </a:ext>
            </a:extLst>
          </p:cNvPr>
          <p:cNvSpPr/>
          <p:nvPr userDrawn="1"/>
        </p:nvSpPr>
        <p:spPr>
          <a:xfrm>
            <a:off x="4759" y="33004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r 10">
            <a:extLst>
              <a:ext uri="{FF2B5EF4-FFF2-40B4-BE49-F238E27FC236}">
                <a16:creationId xmlns:a16="http://schemas.microsoft.com/office/drawing/2014/main" id="{07ACF49A-213C-1645-896B-F616939F3E01}"/>
              </a:ext>
            </a:extLst>
          </p:cNvPr>
          <p:cNvGrpSpPr/>
          <p:nvPr userDrawn="1"/>
        </p:nvGrpSpPr>
        <p:grpSpPr>
          <a:xfrm>
            <a:off x="301156" y="6016345"/>
            <a:ext cx="1018748" cy="680011"/>
            <a:chOff x="467398" y="6086665"/>
            <a:chExt cx="509905" cy="340360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53970D39-DBB7-1C4D-A278-22FCA79B7B32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4EDF837D-72CB-5C4F-9622-39B852C38670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1B354FE2-BB69-2E45-B6F0-A02767B49DA0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88B023D1-BCA1-4146-8B2D-D16278E15E0E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ED27393-F829-BB4A-BB8F-8B40311FA8E8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6FE7B957-626F-0D47-BF67-C3D467F61468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D7BD2558-03B5-6C47-B419-256B14A2A917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B2C57EF7-8D72-CA47-8BA8-C7A962AE13DE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D1484065-936F-6D48-AEF5-E716460E8A38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93D84305-951D-4F43-A194-A5B59A2FF2FD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BA28C216-91E9-8642-B3A1-F08BB1338F4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:a16="http://schemas.microsoft.com/office/drawing/2014/main" id="{BA58F322-4EA9-D346-842E-233B8B28BF8A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D5C580A-A0AD-0A4B-8CCB-FBC28ADFCC53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8E12655-D41D-454E-AEF8-402746751BF3}"/>
              </a:ext>
            </a:extLst>
          </p:cNvPr>
          <p:cNvSpPr/>
          <p:nvPr userDrawn="1"/>
        </p:nvSpPr>
        <p:spPr>
          <a:xfrm>
            <a:off x="172720" y="327444"/>
            <a:ext cx="879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B050"/>
                </a:solidFill>
                <a:latin typeface="+mj-lt"/>
              </a:rPr>
              <a:t>“Sustainable Constructions: Solutions from Circular Economy”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74310A-3E1C-D64F-8FFF-867D514D4BCB}"/>
              </a:ext>
            </a:extLst>
          </p:cNvPr>
          <p:cNvSpPr/>
          <p:nvPr userDrawn="1"/>
        </p:nvSpPr>
        <p:spPr>
          <a:xfrm>
            <a:off x="1657350" y="691810"/>
            <a:ext cx="5445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Joint workshop of RE</a:t>
            </a:r>
            <a:r>
              <a:rPr lang="en-GB" sz="1600" baseline="30000" noProof="0" dirty="0">
                <a:solidFill>
                  <a:schemeClr val="tx1"/>
                </a:solidFill>
              </a:rPr>
              <a:t>4</a:t>
            </a:r>
            <a:r>
              <a:rPr lang="en-GB" sz="1600" noProof="0" dirty="0">
                <a:solidFill>
                  <a:schemeClr val="tx1"/>
                </a:solidFill>
              </a:rPr>
              <a:t> &amp; Green Instruct projects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B2555D07-F6D8-4146-B270-F760A117A565}"/>
              </a:ext>
            </a:extLst>
          </p:cNvPr>
          <p:cNvSpPr txBox="1">
            <a:spLocks/>
          </p:cNvSpPr>
          <p:nvPr userDrawn="1"/>
        </p:nvSpPr>
        <p:spPr>
          <a:xfrm>
            <a:off x="5833942" y="5986552"/>
            <a:ext cx="2929057" cy="80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/>
                </a:solidFill>
              </a:rPr>
              <a:t>24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October 2019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Bari, Italy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SAIE BARI (c/o Fiera del Levante)</a:t>
            </a:r>
          </a:p>
        </p:txBody>
      </p:sp>
    </p:spTree>
    <p:extLst>
      <p:ext uri="{BB962C8B-B14F-4D97-AF65-F5344CB8AC3E}">
        <p14:creationId xmlns:p14="http://schemas.microsoft.com/office/powerpoint/2010/main" val="33264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021D-D871-0D4F-A80F-0A944CE3E000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6C0-076B-0D47-82CC-B2CDC4F1B2F2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8554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6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58490" cy="365125"/>
          </a:xfrm>
        </p:spPr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352960C-E86C-6349-882F-CB7137051557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3A3BB516-A487-7F49-BE44-B5D3706E7693}"/>
              </a:ext>
            </a:extLst>
          </p:cNvPr>
          <p:cNvSpPr/>
          <p:nvPr userDrawn="1"/>
        </p:nvSpPr>
        <p:spPr>
          <a:xfrm>
            <a:off x="-4759" y="15840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7D591-09F3-9941-9DC0-1BB4AA33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5" b="23250"/>
          <a:stretch/>
        </p:blipFill>
        <p:spPr>
          <a:xfrm>
            <a:off x="6385898" y="6295274"/>
            <a:ext cx="903297" cy="48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BB078-5E8A-5540-9C4E-05496F2C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50" b="5973"/>
          <a:stretch/>
        </p:blipFill>
        <p:spPr>
          <a:xfrm>
            <a:off x="1854805" y="6172622"/>
            <a:ext cx="975420" cy="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21A-4A2B-2646-843C-07B513DCA795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6DC-1FEB-A543-BCBF-2967BB682412}" type="datetime1">
              <a:rPr lang="cs-CZ" smtClean="0"/>
              <a:t>21.10.2019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5C5-5A3C-7944-BEB4-C57BB2484579}" type="datetime1">
              <a:rPr lang="cs-CZ" smtClean="0"/>
              <a:t>21.10.2019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70" y="4247992"/>
            <a:ext cx="7886700" cy="884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Thank you for your attention</a:t>
            </a:r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3E5DC636-B36A-654C-8B6D-3709F0EE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7"/>
          <a:stretch/>
        </p:blipFill>
        <p:spPr>
          <a:xfrm>
            <a:off x="4572000" y="1378283"/>
            <a:ext cx="4569620" cy="2624798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F28927D2-6F36-2F44-AAC7-AB2AEF15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15978"/>
          <a:stretch/>
        </p:blipFill>
        <p:spPr>
          <a:xfrm>
            <a:off x="-794" y="1378283"/>
            <a:ext cx="4572794" cy="262479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F15DE217-339A-5F41-A74C-1540BB0F7FCB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55F01-4E58-B14C-A003-F5103C160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387692" y="541200"/>
            <a:ext cx="1097746" cy="5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B241C-F5C6-5041-98C1-166119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008127" y="448098"/>
            <a:ext cx="1185391" cy="778377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:a16="http://schemas.microsoft.com/office/drawing/2014/main" id="{601E021B-10CF-7B4D-9402-E0DE3DA1ED9B}"/>
              </a:ext>
            </a:extLst>
          </p:cNvPr>
          <p:cNvSpPr/>
          <p:nvPr userDrawn="1"/>
        </p:nvSpPr>
        <p:spPr>
          <a:xfrm>
            <a:off x="-2380" y="13782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447E70B-2E8A-0445-BC78-7AE1F411FA00}"/>
              </a:ext>
            </a:extLst>
          </p:cNvPr>
          <p:cNvSpPr txBox="1"/>
          <p:nvPr userDrawn="1"/>
        </p:nvSpPr>
        <p:spPr>
          <a:xfrm>
            <a:off x="1124417" y="6301709"/>
            <a:ext cx="31529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750" noProof="0">
                <a:solidFill>
                  <a:srgbClr val="001689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  <a:endParaRPr lang="en-GB" sz="750" noProof="0">
              <a:latin typeface="Arial"/>
              <a:cs typeface="Arial"/>
            </a:endParaRPr>
          </a:p>
        </p:txBody>
      </p:sp>
      <p:grpSp>
        <p:nvGrpSpPr>
          <p:cNvPr id="13" name="Grouper 10">
            <a:extLst>
              <a:ext uri="{FF2B5EF4-FFF2-40B4-BE49-F238E27FC236}">
                <a16:creationId xmlns:a16="http://schemas.microsoft.com/office/drawing/2014/main" id="{CFD68086-01B3-B747-B854-BAFC4A3289BC}"/>
              </a:ext>
            </a:extLst>
          </p:cNvPr>
          <p:cNvGrpSpPr/>
          <p:nvPr userDrawn="1"/>
        </p:nvGrpSpPr>
        <p:grpSpPr>
          <a:xfrm>
            <a:off x="518198" y="6323026"/>
            <a:ext cx="509905" cy="340360"/>
            <a:chOff x="467398" y="6086665"/>
            <a:chExt cx="509905" cy="340360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38D48E3B-E0A3-C847-B1E5-AB7FD9D98E2B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0BBA00AE-E434-324C-B42E-2B32FC7E1DF2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F2F6D332-2D4C-9348-8F91-5B8BEA22CEFE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2DBA087D-B1E9-084B-A4F7-0A26E0EA7419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D079C559-EC0E-D645-9B6C-7E66B003F843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EFC2C169-C8CF-2546-9518-A32625A8D85F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7A60424-9248-DF4B-9F7D-2D42142AC3ED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48B48FCE-50D1-CA43-943F-C30A75D59CFC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2B9E2DBA-AC98-B142-B269-5A66F964A18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2C253953-CF91-C94D-B0DD-BEF1124C11A6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6A8EEE1A-3B07-E344-B29A-350D85C184F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89CEFD6B-D43E-3149-89EB-B93EB7262931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5E4B98B3-8982-8D43-B2B8-CA60AB09F0BA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:a16="http://schemas.microsoft.com/office/drawing/2014/main" id="{24D4BF34-986E-8C47-9DFD-FFE4705CF39D}"/>
              </a:ext>
            </a:extLst>
          </p:cNvPr>
          <p:cNvSpPr txBox="1"/>
          <p:nvPr userDrawn="1"/>
        </p:nvSpPr>
        <p:spPr>
          <a:xfrm>
            <a:off x="5179208" y="6375433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861-3BF2-5E46-B3A2-7BA9A7254D7C}" type="datetime1">
              <a:rPr lang="cs-CZ" smtClean="0"/>
              <a:t>21.10.2019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688-E790-F64C-9CBF-ACFC1A09BCEC}" type="datetime1">
              <a:rPr lang="cs-CZ" smtClean="0"/>
              <a:t>21.10.2019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217-6E42-864A-AD10-142D1A253867}" type="datetime1">
              <a:rPr lang="cs-CZ" smtClean="0"/>
              <a:t>21.10.2019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23A-1BA7-1847-966D-E7E34776AB9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E103-C2A9-7F40-A86A-902D12410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26" y="4500911"/>
            <a:ext cx="8435174" cy="796291"/>
          </a:xfrm>
        </p:spPr>
        <p:txBody>
          <a:bodyPr>
            <a:normAutofit fontScale="90000"/>
          </a:bodyPr>
          <a:lstStyle/>
          <a:p>
            <a:r>
              <a:rPr lang="en-US"/>
              <a:t>BIM-compatible </a:t>
            </a:r>
            <a:r>
              <a:rPr lang="en-US" smtClean="0"/>
              <a:t>DSS </a:t>
            </a:r>
            <a:r>
              <a:rPr lang="en-US"/>
              <a:t>for estimation and management of C&amp;D Wastes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04D90-CB79-9D4B-ADE0-135F50C1A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826" y="5249431"/>
            <a:ext cx="8435174" cy="491640"/>
          </a:xfrm>
        </p:spPr>
        <p:txBody>
          <a:bodyPr/>
          <a:lstStyle/>
          <a:p>
            <a:r>
              <a:rPr lang="en-US" smtClean="0"/>
              <a:t>Paolo Corvaglia, RINA Consulting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0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Users roles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2</a:t>
            </a:fld>
            <a:endParaRPr lang="cs-CZ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63" y="2451901"/>
            <a:ext cx="8833064" cy="252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17" y="4300004"/>
            <a:ext cx="1620108" cy="1213666"/>
          </a:xfrm>
          <a:prstGeom prst="rect">
            <a:avLst/>
          </a:prstGeom>
        </p:spPr>
      </p:pic>
      <p:pic>
        <p:nvPicPr>
          <p:cNvPr id="1026" name="Picture 2" descr="Risultati immagini per PREFABBRIC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38" y="4979967"/>
            <a:ext cx="1978957" cy="13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DEMOLIZI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85" y="1603172"/>
            <a:ext cx="1319172" cy="9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DISCAR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07" y="1603171"/>
            <a:ext cx="1897829" cy="8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INCENERITO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69" y="4226706"/>
            <a:ext cx="2552462" cy="10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Users roles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33938"/>
              </p:ext>
            </p:extLst>
          </p:nvPr>
        </p:nvGraphicFramePr>
        <p:xfrm>
          <a:off x="781933" y="2802256"/>
          <a:ext cx="7652524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Role</a:t>
                      </a:r>
                      <a:endParaRPr lang="it-IT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baseline="0" smtClean="0"/>
                        <a:t>Info received from </a:t>
                      </a:r>
                      <a:r>
                        <a:rPr lang="it-IT" sz="1800" baseline="0" dirty="0" smtClean="0"/>
                        <a:t>DSS</a:t>
                      </a:r>
                      <a:endParaRPr lang="it-IT" sz="1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Demolisher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Constructor</a:t>
                      </a:r>
                      <a:endParaRPr lang="it-IT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err="1" smtClean="0"/>
                        <a:t>Types</a:t>
                      </a:r>
                      <a:r>
                        <a:rPr lang="it-IT" sz="1400" smtClean="0"/>
                        <a:t> and </a:t>
                      </a:r>
                      <a:r>
                        <a:rPr lang="it-IT" sz="1400" dirty="0" err="1" smtClean="0"/>
                        <a:t>quantities</a:t>
                      </a:r>
                      <a:r>
                        <a:rPr lang="it-IT" sz="1400" dirty="0" smtClean="0"/>
                        <a:t> of </a:t>
                      </a:r>
                      <a:r>
                        <a:rPr lang="it-IT" sz="1400" err="1" smtClean="0"/>
                        <a:t>generated</a:t>
                      </a:r>
                      <a:r>
                        <a:rPr lang="it-IT" sz="1400" smtClean="0"/>
                        <a:t> CDW</a:t>
                      </a:r>
                      <a:endParaRPr lang="it-IT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err="1" smtClean="0"/>
                        <a:t>Possible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destinations</a:t>
                      </a:r>
                      <a:r>
                        <a:rPr lang="it-IT" sz="1400" dirty="0" smtClean="0"/>
                        <a:t> of C&amp;D </a:t>
                      </a:r>
                      <a:r>
                        <a:rPr lang="it-IT" sz="1400" dirty="0" err="1" smtClean="0"/>
                        <a:t>wastes</a:t>
                      </a:r>
                      <a:endParaRPr lang="it-IT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smtClean="0"/>
                        <a:t>Location of </a:t>
                      </a:r>
                      <a:r>
                        <a:rPr lang="it-IT" sz="1400" dirty="0" err="1" smtClean="0"/>
                        <a:t>disposal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err="1" smtClean="0"/>
                        <a:t>plants</a:t>
                      </a:r>
                      <a:endParaRPr lang="it-IT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 err="1" smtClean="0"/>
                        <a:t>Trucks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quantities</a:t>
                      </a:r>
                      <a:r>
                        <a:rPr lang="it-IT" sz="1400" dirty="0" smtClean="0"/>
                        <a:t> and </a:t>
                      </a:r>
                      <a:r>
                        <a:rPr lang="it-IT" sz="1400" dirty="0" err="1" smtClean="0"/>
                        <a:t>disposal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fees</a:t>
                      </a:r>
                      <a:endParaRPr lang="it-IT" sz="1400" dirty="0" smtClean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Utilizer</a:t>
                      </a:r>
                      <a:r>
                        <a:rPr lang="it-IT" sz="1600" b="1" dirty="0" smtClean="0"/>
                        <a:t> (</a:t>
                      </a:r>
                      <a:r>
                        <a:rPr lang="it-IT" sz="1600" b="1" dirty="0" err="1" smtClean="0"/>
                        <a:t>including</a:t>
                      </a:r>
                      <a:r>
                        <a:rPr lang="it-IT" sz="1600" b="1" dirty="0" smtClean="0"/>
                        <a:t> </a:t>
                      </a:r>
                      <a:r>
                        <a:rPr lang="it-IT" sz="1600" b="1" dirty="0" err="1" smtClean="0"/>
                        <a:t>prefabricators</a:t>
                      </a:r>
                      <a:r>
                        <a:rPr lang="it-IT" sz="1600" b="1" dirty="0" smtClean="0"/>
                        <a:t>)</a:t>
                      </a:r>
                      <a:endParaRPr lang="it-IT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CDW types </a:t>
                      </a:r>
                      <a:r>
                        <a:rPr lang="en-GB" sz="1400" dirty="0" smtClean="0"/>
                        <a:t>and quantities available for recycling in the geographic zone of </a:t>
                      </a:r>
                      <a:r>
                        <a:rPr lang="en-GB" sz="1400" smtClean="0"/>
                        <a:t>interest 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60328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smtClean="0"/>
                        <a:t>Collection</a:t>
                      </a:r>
                      <a:r>
                        <a:rPr lang="it-IT" sz="1600" b="1" baseline="0" smtClean="0"/>
                        <a:t> </a:t>
                      </a:r>
                      <a:r>
                        <a:rPr lang="it-IT" sz="1600" b="1" smtClean="0"/>
                        <a:t>plant </a:t>
                      </a:r>
                      <a:r>
                        <a:rPr lang="en-GB" sz="16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  <a:endParaRPr lang="it-IT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smtClean="0"/>
                        <a:t>CDW </a:t>
                      </a:r>
                      <a:r>
                        <a:rPr lang="en-GB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types and quantities</a:t>
                      </a:r>
                      <a:r>
                        <a:rPr lang="en-GB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destined to his own facility</a:t>
                      </a:r>
                      <a:endParaRPr lang="it-IT" sz="1400" dirty="0" smtClean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Landfill/incineration plant manager</a:t>
                      </a:r>
                      <a:endParaRPr lang="it-IT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CDW </a:t>
                      </a:r>
                      <a:r>
                        <a:rPr lang="en-GB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types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quantities </a:t>
                      </a:r>
                      <a:r>
                        <a:rPr lang="en-GB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destined to his own facility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2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Data extraction from BIM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4</a:t>
            </a:fld>
            <a:endParaRPr lang="cs-CZ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92" y="2106470"/>
            <a:ext cx="5749430" cy="33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1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</a:t>
            </a:r>
            <a:r>
              <a:rPr lang="en-US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5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94" r="9127" b="18007"/>
          <a:stretch/>
        </p:blipFill>
        <p:spPr>
          <a:xfrm>
            <a:off x="0" y="1945248"/>
            <a:ext cx="9143999" cy="40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</a:t>
            </a:r>
            <a:r>
              <a:rPr lang="en-US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6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8504" y="1758316"/>
            <a:ext cx="8986992" cy="4343400"/>
            <a:chOff x="78504" y="1758316"/>
            <a:chExt cx="8986992" cy="4343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-105" t="10371" r="312" b="3889"/>
            <a:stretch/>
          </p:blipFill>
          <p:spPr>
            <a:xfrm>
              <a:off x="78504" y="1758316"/>
              <a:ext cx="8986992" cy="4343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02969" y="2521742"/>
              <a:ext cx="80962" cy="4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smtClean="0">
                  <a:solidFill>
                    <a:schemeClr val="tx1"/>
                  </a:solidFill>
                </a:rPr>
                <a:t>t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89157" y="2493167"/>
              <a:ext cx="80962" cy="4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smtClean="0">
                  <a:solidFill>
                    <a:schemeClr val="tx1"/>
                  </a:solidFill>
                </a:rPr>
                <a:t>t</a:t>
              </a:r>
              <a:endParaRPr lang="en-US" sz="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3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DSS: </a:t>
            </a:r>
            <a:r>
              <a:rPr lang="en-US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7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185" r="1250" b="6111"/>
          <a:stretch/>
        </p:blipFill>
        <p:spPr>
          <a:xfrm>
            <a:off x="186220" y="1710691"/>
            <a:ext cx="8957780" cy="42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D63-4910-6E40-9579-0747D25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The DSS can support: </a:t>
            </a:r>
          </a:p>
          <a:p>
            <a:pPr lvl="1"/>
            <a:r>
              <a:rPr lang="en-US" smtClean="0"/>
              <a:t>Efficient planning </a:t>
            </a:r>
            <a:r>
              <a:rPr lang="en-US"/>
              <a:t>of </a:t>
            </a:r>
            <a:r>
              <a:rPr lang="en-US" smtClean="0"/>
              <a:t>CDW </a:t>
            </a:r>
            <a:r>
              <a:rPr lang="en-US" smtClean="0"/>
              <a:t>management</a:t>
            </a:r>
            <a:r>
              <a:rPr lang="en-US"/>
              <a:t> </a:t>
            </a:r>
            <a:r>
              <a:rPr lang="en-US" smtClean="0"/>
              <a:t>on-site</a:t>
            </a:r>
            <a:endParaRPr lang="en-US" smtClean="0"/>
          </a:p>
          <a:p>
            <a:pPr marL="914400" lvl="2" indent="0">
              <a:buNone/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pre-demolition Audits (“WHAT MATERIALS?”) </a:t>
            </a:r>
            <a:r>
              <a:rPr lang="en-US" smtClean="0">
                <a:sym typeface="Wingdings" panose="05000000000000000000" pitchFamily="2" charset="2"/>
              </a:rPr>
              <a:t>and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Waste Management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Plans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(“HOW?”)</a:t>
            </a:r>
            <a:endParaRPr lang="en-US" smtClean="0"/>
          </a:p>
          <a:p>
            <a:pPr lvl="1"/>
            <a:r>
              <a:rPr lang="en-US" smtClean="0"/>
              <a:t>Production of components made with recycled materials from C&amp;D waste</a:t>
            </a:r>
          </a:p>
          <a:p>
            <a:pPr lvl="1"/>
            <a:r>
              <a:rPr lang="en-US" smtClean="0"/>
              <a:t>Logistic </a:t>
            </a:r>
            <a:r>
              <a:rPr lang="en-US"/>
              <a:t>planning of </a:t>
            </a:r>
            <a:r>
              <a:rPr lang="en-US" smtClean="0"/>
              <a:t>waste Collection Plants and </a:t>
            </a:r>
            <a:r>
              <a:rPr lang="en-US"/>
              <a:t>Landfill/Incineration </a:t>
            </a:r>
            <a:r>
              <a:rPr lang="en-US" smtClean="0"/>
              <a:t>Plants</a:t>
            </a:r>
          </a:p>
          <a:p>
            <a:pPr lvl="1"/>
            <a:r>
              <a:rPr lang="en-US" smtClean="0"/>
              <a:t>Traceability </a:t>
            </a:r>
            <a:r>
              <a:rPr lang="en-US"/>
              <a:t>of </a:t>
            </a:r>
            <a:r>
              <a:rPr lang="en-US" smtClean="0"/>
              <a:t>CDW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The availability of an exhaustive </a:t>
            </a:r>
            <a:r>
              <a:rPr lang="en-US" b="1" smtClean="0">
                <a:solidFill>
                  <a:srgbClr val="0070C0"/>
                </a:solidFill>
              </a:rPr>
              <a:t>BIM</a:t>
            </a:r>
            <a:r>
              <a:rPr lang="en-US" smtClean="0"/>
              <a:t> model </a:t>
            </a:r>
            <a:r>
              <a:rPr lang="en-US" smtClean="0"/>
              <a:t>is crucial for full </a:t>
            </a:r>
            <a:r>
              <a:rPr lang="en-US" smtClean="0"/>
              <a:t>exploitation of the DSS </a:t>
            </a:r>
            <a:r>
              <a:rPr lang="en-US" smtClean="0"/>
              <a:t>potentials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21.10.2019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</p:spTree>
    <p:extLst>
      <p:ext uri="{BB962C8B-B14F-4D97-AF65-F5344CB8AC3E}">
        <p14:creationId xmlns:p14="http://schemas.microsoft.com/office/powerpoint/2010/main" val="5519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BE38-B804-554F-A04D-E77F1865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E632C-8E02-334F-99C7-EF2D579FD6F2}"/>
              </a:ext>
            </a:extLst>
          </p:cNvPr>
          <p:cNvSpPr txBox="1"/>
          <p:nvPr/>
        </p:nvSpPr>
        <p:spPr>
          <a:xfrm>
            <a:off x="626270" y="5272147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Paolo Corvaglia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86EC2-F02E-F04D-B215-2C0551AF57D2}"/>
              </a:ext>
            </a:extLst>
          </p:cNvPr>
          <p:cNvSpPr txBox="1"/>
          <p:nvPr/>
        </p:nvSpPr>
        <p:spPr>
          <a:xfrm>
            <a:off x="626270" y="5641479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Paolo.corvaglia@rina.org</a:t>
            </a:r>
            <a:endParaRPr lang="en-GB" dirty="0"/>
          </a:p>
        </p:txBody>
      </p:sp>
      <p:pic>
        <p:nvPicPr>
          <p:cNvPr id="6" name="Picture 5" descr="\\Mac\Home\Desktop\REBRANDING\template pptx\RINA colour RGB-pre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761" y="5090340"/>
            <a:ext cx="1435928" cy="11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249</Words>
  <Application>Microsoft Office PowerPoint</Application>
  <PresentationFormat>On-screen Show (4:3)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BIM-compatible DSS for estimation and management of C&amp;D Wastes</vt:lpstr>
      <vt:lpstr>DSS: Users roles</vt:lpstr>
      <vt:lpstr>DSS: Users roles</vt:lpstr>
      <vt:lpstr>DSS: Data extraction from BIM</vt:lpstr>
      <vt:lpstr>DSS: Example</vt:lpstr>
      <vt:lpstr>DSS: Example</vt:lpstr>
      <vt:lpstr>DSS: Example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Paolo Antonio CORVAGLIA</cp:lastModifiedBy>
  <cp:revision>47</cp:revision>
  <dcterms:created xsi:type="dcterms:W3CDTF">2019-10-07T11:36:03Z</dcterms:created>
  <dcterms:modified xsi:type="dcterms:W3CDTF">2019-10-21T10:58:47Z</dcterms:modified>
</cp:coreProperties>
</file>