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7"/>
  </p:notesMasterIdLst>
  <p:sldIdLst>
    <p:sldId id="256" r:id="rId2"/>
    <p:sldId id="282" r:id="rId3"/>
    <p:sldId id="668" r:id="rId4"/>
    <p:sldId id="617" r:id="rId5"/>
    <p:sldId id="262" r:id="rId6"/>
    <p:sldId id="670" r:id="rId7"/>
    <p:sldId id="671" r:id="rId8"/>
    <p:sldId id="667" r:id="rId9"/>
    <p:sldId id="672" r:id="rId10"/>
    <p:sldId id="581" r:id="rId11"/>
    <p:sldId id="674" r:id="rId12"/>
    <p:sldId id="676" r:id="rId13"/>
    <p:sldId id="675" r:id="rId14"/>
    <p:sldId id="673" r:id="rId15"/>
    <p:sldId id="665" r:id="rId16"/>
    <p:sldId id="615" r:id="rId17"/>
    <p:sldId id="677" r:id="rId18"/>
    <p:sldId id="284" r:id="rId19"/>
    <p:sldId id="647" r:id="rId20"/>
    <p:sldId id="678" r:id="rId21"/>
    <p:sldId id="679" r:id="rId22"/>
    <p:sldId id="680" r:id="rId23"/>
    <p:sldId id="669" r:id="rId24"/>
    <p:sldId id="457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3"/>
    <p:restoredTop sz="87723" autoAdjust="0"/>
  </p:normalViewPr>
  <p:slideViewPr>
    <p:cSldViewPr snapToGrid="0" snapToObjects="1">
      <p:cViewPr varScale="1">
        <p:scale>
          <a:sx n="67" d="100"/>
          <a:sy n="67" d="100"/>
        </p:scale>
        <p:origin x="14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D62E8-8B6F-0E41-9653-242E5EAF111F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7C944-625E-C64C-9B16-6FA5BD9466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35B3B-73AB-DC44-AD31-662AC52B64C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49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35B3B-73AB-DC44-AD31-662AC52B64C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58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">
            <a:extLst>
              <a:ext uri="{FF2B5EF4-FFF2-40B4-BE49-F238E27FC236}">
                <a16:creationId xmlns:a16="http://schemas.microsoft.com/office/drawing/2014/main" id="{75A7AA97-0486-6545-AC10-56A645E00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574380" y="1064398"/>
            <a:ext cx="4569620" cy="2236079"/>
          </a:xfrm>
          <a:prstGeom prst="rect">
            <a:avLst/>
          </a:prstGeom>
        </p:spPr>
      </p:pic>
      <p:pic>
        <p:nvPicPr>
          <p:cNvPr id="26" name="Image 1">
            <a:extLst>
              <a:ext uri="{FF2B5EF4-FFF2-40B4-BE49-F238E27FC236}">
                <a16:creationId xmlns:a16="http://schemas.microsoft.com/office/drawing/2014/main" id="{1EA465D5-8663-E246-868D-FEA37534B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586" y="1064398"/>
            <a:ext cx="4572794" cy="2236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826" y="4293089"/>
            <a:ext cx="8435174" cy="796291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826" y="5174614"/>
            <a:ext cx="8435174" cy="4916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 name, company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028D-D33E-EC4E-8391-0A5157423042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DF61BE1-7A8E-5749-B871-D968774A5B64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E0B61D0-011C-F443-B6F5-FACD0CFC048D}"/>
              </a:ext>
            </a:extLst>
          </p:cNvPr>
          <p:cNvSpPr/>
          <p:nvPr userDrawn="1"/>
        </p:nvSpPr>
        <p:spPr>
          <a:xfrm>
            <a:off x="0" y="5735638"/>
            <a:ext cx="9144000" cy="1168400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 dirty="0">
              <a:pattFill prst="pct10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5617F201-7F0E-FE43-BD59-FF374B145C42}"/>
              </a:ext>
            </a:extLst>
          </p:cNvPr>
          <p:cNvSpPr txBox="1"/>
          <p:nvPr userDrawn="1"/>
        </p:nvSpPr>
        <p:spPr>
          <a:xfrm>
            <a:off x="1512331" y="6110985"/>
            <a:ext cx="41291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1200" noProof="0" dirty="0">
                <a:solidFill>
                  <a:schemeClr val="bg1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</a:p>
        </p:txBody>
      </p:sp>
      <p:grpSp>
        <p:nvGrpSpPr>
          <p:cNvPr id="12" name="Grouper 10">
            <a:extLst>
              <a:ext uri="{FF2B5EF4-FFF2-40B4-BE49-F238E27FC236}">
                <a16:creationId xmlns:a16="http://schemas.microsoft.com/office/drawing/2014/main" id="{2B66309D-EA14-0345-AB01-659453EC015E}"/>
              </a:ext>
            </a:extLst>
          </p:cNvPr>
          <p:cNvGrpSpPr/>
          <p:nvPr userDrawn="1"/>
        </p:nvGrpSpPr>
        <p:grpSpPr>
          <a:xfrm>
            <a:off x="-1698825" y="4391513"/>
            <a:ext cx="193502" cy="256315"/>
            <a:chOff x="593244" y="6127304"/>
            <a:chExt cx="258003" cy="256315"/>
          </a:xfrm>
        </p:grpSpPr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955953FE-2356-E24D-9311-4842FFD7FE07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3ABFEAD4-2220-0D45-9929-B20B39236F73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1ACDDF8D-0B7B-BD4C-958F-E439A8D6FDD6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19201E6F-3D4C-5B43-8A3D-8173CCBA1479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04EC7D47-B6F4-6545-A6DB-8B7DAAE0334B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9" name="object 23">
              <a:extLst>
                <a:ext uri="{FF2B5EF4-FFF2-40B4-BE49-F238E27FC236}">
                  <a16:creationId xmlns:a16="http://schemas.microsoft.com/office/drawing/2014/main" id="{54E28F5E-A0D9-7F4E-B1D6-A5A3865B6A89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CF1BB52F-063D-7F46-A8A8-57F2E5E27A63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1" name="object 25">
              <a:extLst>
                <a:ext uri="{FF2B5EF4-FFF2-40B4-BE49-F238E27FC236}">
                  <a16:creationId xmlns:a16="http://schemas.microsoft.com/office/drawing/2014/main" id="{09588249-AF29-0943-A621-DF9843E0B2D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2" name="object 26">
              <a:extLst>
                <a:ext uri="{FF2B5EF4-FFF2-40B4-BE49-F238E27FC236}">
                  <a16:creationId xmlns:a16="http://schemas.microsoft.com/office/drawing/2014/main" id="{AD05A473-86B5-EA4F-A3D9-F7A678BB6522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3" name="object 27">
              <a:extLst>
                <a:ext uri="{FF2B5EF4-FFF2-40B4-BE49-F238E27FC236}">
                  <a16:creationId xmlns:a16="http://schemas.microsoft.com/office/drawing/2014/main" id="{BC820E06-287B-944C-B2C2-2733384E6CF9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4" name="object 28">
              <a:extLst>
                <a:ext uri="{FF2B5EF4-FFF2-40B4-BE49-F238E27FC236}">
                  <a16:creationId xmlns:a16="http://schemas.microsoft.com/office/drawing/2014/main" id="{4567E936-7F1C-224C-AAD6-BFC6CED918E0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29">
              <a:extLst>
                <a:ext uri="{FF2B5EF4-FFF2-40B4-BE49-F238E27FC236}">
                  <a16:creationId xmlns:a16="http://schemas.microsoft.com/office/drawing/2014/main" id="{C66D2C48-090E-C144-9C90-F96A14ED1784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FF9C27C-AE5B-2C48-88DB-8AC92F7B6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590" y="3476746"/>
            <a:ext cx="1375724" cy="7421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EFB6C4-2959-7744-B0B8-341D677B0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3980" y="3340540"/>
            <a:ext cx="1367432" cy="897913"/>
          </a:xfrm>
          <a:prstGeom prst="rect">
            <a:avLst/>
          </a:prstGeom>
        </p:spPr>
      </p:pic>
      <p:sp>
        <p:nvSpPr>
          <p:cNvPr id="31" name="object 15">
            <a:extLst>
              <a:ext uri="{FF2B5EF4-FFF2-40B4-BE49-F238E27FC236}">
                <a16:creationId xmlns:a16="http://schemas.microsoft.com/office/drawing/2014/main" id="{21EB924B-598B-AD43-8284-C2447A985A08}"/>
              </a:ext>
            </a:extLst>
          </p:cNvPr>
          <p:cNvSpPr/>
          <p:nvPr userDrawn="1"/>
        </p:nvSpPr>
        <p:spPr>
          <a:xfrm>
            <a:off x="0" y="106439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1AA4BB93-5907-3C4E-87EB-DB83B4BD06F3}"/>
              </a:ext>
            </a:extLst>
          </p:cNvPr>
          <p:cNvSpPr/>
          <p:nvPr userDrawn="1"/>
        </p:nvSpPr>
        <p:spPr>
          <a:xfrm>
            <a:off x="4759" y="330047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er 10">
            <a:extLst>
              <a:ext uri="{FF2B5EF4-FFF2-40B4-BE49-F238E27FC236}">
                <a16:creationId xmlns:a16="http://schemas.microsoft.com/office/drawing/2014/main" id="{07ACF49A-213C-1645-896B-F616939F3E01}"/>
              </a:ext>
            </a:extLst>
          </p:cNvPr>
          <p:cNvGrpSpPr/>
          <p:nvPr userDrawn="1"/>
        </p:nvGrpSpPr>
        <p:grpSpPr>
          <a:xfrm>
            <a:off x="301156" y="6016345"/>
            <a:ext cx="1018748" cy="680011"/>
            <a:chOff x="467398" y="6086665"/>
            <a:chExt cx="509905" cy="340360"/>
          </a:xfrm>
        </p:grpSpPr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53970D39-DBB7-1C4D-A278-22FCA79B7B32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4EDF837D-72CB-5C4F-9622-39B852C38670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1B354FE2-BB69-2E45-B6F0-A02767B49DA0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88B023D1-BCA1-4146-8B2D-D16278E15E0E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8ED27393-F829-BB4A-BB8F-8B40311FA8E8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6FE7B957-626F-0D47-BF67-C3D467F61468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3">
              <a:extLst>
                <a:ext uri="{FF2B5EF4-FFF2-40B4-BE49-F238E27FC236}">
                  <a16:creationId xmlns:a16="http://schemas.microsoft.com/office/drawing/2014/main" id="{D7BD2558-03B5-6C47-B419-256B14A2A917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4">
              <a:extLst>
                <a:ext uri="{FF2B5EF4-FFF2-40B4-BE49-F238E27FC236}">
                  <a16:creationId xmlns:a16="http://schemas.microsoft.com/office/drawing/2014/main" id="{B2C57EF7-8D72-CA47-8BA8-C7A962AE13DE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5">
              <a:extLst>
                <a:ext uri="{FF2B5EF4-FFF2-40B4-BE49-F238E27FC236}">
                  <a16:creationId xmlns:a16="http://schemas.microsoft.com/office/drawing/2014/main" id="{D1484065-936F-6D48-AEF5-E716460E8A38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6">
              <a:extLst>
                <a:ext uri="{FF2B5EF4-FFF2-40B4-BE49-F238E27FC236}">
                  <a16:creationId xmlns:a16="http://schemas.microsoft.com/office/drawing/2014/main" id="{93D84305-951D-4F43-A194-A5B59A2FF2FD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7">
              <a:extLst>
                <a:ext uri="{FF2B5EF4-FFF2-40B4-BE49-F238E27FC236}">
                  <a16:creationId xmlns:a16="http://schemas.microsoft.com/office/drawing/2014/main" id="{BA28C216-91E9-8642-B3A1-F08BB1338F4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8">
              <a:extLst>
                <a:ext uri="{FF2B5EF4-FFF2-40B4-BE49-F238E27FC236}">
                  <a16:creationId xmlns:a16="http://schemas.microsoft.com/office/drawing/2014/main" id="{BA58F322-4EA9-D346-842E-233B8B28BF8A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9">
              <a:extLst>
                <a:ext uri="{FF2B5EF4-FFF2-40B4-BE49-F238E27FC236}">
                  <a16:creationId xmlns:a16="http://schemas.microsoft.com/office/drawing/2014/main" id="{BD5C580A-A0AD-0A4B-8CCB-FBC28ADFCC53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8E12655-D41D-454E-AEF8-402746751BF3}"/>
              </a:ext>
            </a:extLst>
          </p:cNvPr>
          <p:cNvSpPr/>
          <p:nvPr userDrawn="1"/>
        </p:nvSpPr>
        <p:spPr>
          <a:xfrm>
            <a:off x="172720" y="327444"/>
            <a:ext cx="879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noProof="0" dirty="0">
                <a:solidFill>
                  <a:srgbClr val="00B050"/>
                </a:solidFill>
                <a:latin typeface="+mj-lt"/>
              </a:rPr>
              <a:t>“Sustainable Constructions: Solutions from Circular Economy”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74310A-3E1C-D64F-8FFF-867D514D4BCB}"/>
              </a:ext>
            </a:extLst>
          </p:cNvPr>
          <p:cNvSpPr/>
          <p:nvPr userDrawn="1"/>
        </p:nvSpPr>
        <p:spPr>
          <a:xfrm>
            <a:off x="1657350" y="691810"/>
            <a:ext cx="5445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noProof="0" dirty="0">
                <a:solidFill>
                  <a:schemeClr val="tx1"/>
                </a:solidFill>
              </a:rPr>
              <a:t>Joint workshop of RE</a:t>
            </a:r>
            <a:r>
              <a:rPr lang="en-GB" sz="1600" baseline="30000" noProof="0" dirty="0">
                <a:solidFill>
                  <a:schemeClr val="tx1"/>
                </a:solidFill>
              </a:rPr>
              <a:t>4</a:t>
            </a:r>
            <a:r>
              <a:rPr lang="en-GB" sz="1600" noProof="0" dirty="0">
                <a:solidFill>
                  <a:schemeClr val="tx1"/>
                </a:solidFill>
              </a:rPr>
              <a:t> &amp; Green Instruct projects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B2555D07-F6D8-4146-B270-F760A117A565}"/>
              </a:ext>
            </a:extLst>
          </p:cNvPr>
          <p:cNvSpPr txBox="1">
            <a:spLocks/>
          </p:cNvSpPr>
          <p:nvPr userDrawn="1"/>
        </p:nvSpPr>
        <p:spPr>
          <a:xfrm>
            <a:off x="5833942" y="5986552"/>
            <a:ext cx="2929057" cy="804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dirty="0">
                <a:solidFill>
                  <a:schemeClr val="bg1"/>
                </a:solidFill>
              </a:rPr>
              <a:t>24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October 2019 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</a:rPr>
              <a:t>Bari, Italy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SAIE BARI (c/o Fiera del Levante)</a:t>
            </a:r>
          </a:p>
        </p:txBody>
      </p:sp>
    </p:spTree>
    <p:extLst>
      <p:ext uri="{BB962C8B-B14F-4D97-AF65-F5344CB8AC3E}">
        <p14:creationId xmlns:p14="http://schemas.microsoft.com/office/powerpoint/2010/main" val="33264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021D-D871-0D4F-A80F-0A944CE3E000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6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06C0-076B-0D47-82CC-B2CDC4F1B2F2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8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8554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666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027430" cy="365125"/>
          </a:xfrm>
        </p:spPr>
        <p:txBody>
          <a:bodyPr/>
          <a:lstStyle/>
          <a:p>
            <a:fld id="{D6FB4B4C-C61B-604F-929D-6902A32851CE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158490" cy="365125"/>
          </a:xfrm>
        </p:spPr>
        <p:txBody>
          <a:bodyPr/>
          <a:lstStyle/>
          <a:p>
            <a:r>
              <a:rPr lang="en-GB" noProof="0" dirty="0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1"/>
            <a:ext cx="895350" cy="365125"/>
          </a:xfrm>
        </p:spPr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9352960C-E86C-6349-882F-CB7137051557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3A3BB516-A487-7F49-BE44-B5D3706E7693}"/>
              </a:ext>
            </a:extLst>
          </p:cNvPr>
          <p:cNvSpPr/>
          <p:nvPr userDrawn="1"/>
        </p:nvSpPr>
        <p:spPr>
          <a:xfrm>
            <a:off x="-4759" y="158406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B7D591-09F3-9941-9DC0-1BB4AA339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898" y="6295274"/>
            <a:ext cx="903297" cy="487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BBB078-5E8A-5540-9C4E-05496F2C6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4805" y="6172622"/>
            <a:ext cx="975420" cy="6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21A-4A2B-2646-843C-07B513DCA795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5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B6DC-1FEB-A543-BCBF-2967BB682412}" type="datetime1">
              <a:rPr lang="cs-CZ" smtClean="0"/>
              <a:t>23.10.2019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6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55C5-5A3C-7944-BEB4-C57BB2484579}" type="datetime1">
              <a:rPr lang="cs-CZ" smtClean="0"/>
              <a:t>23.10.2019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00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70" y="4247992"/>
            <a:ext cx="7886700" cy="8841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Thank you for your attention</a:t>
            </a:r>
            <a:endParaRPr lang="en-US" dirty="0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3E5DC636-B36A-654C-8B6D-3709F0EE3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378283"/>
            <a:ext cx="4569620" cy="2624798"/>
          </a:xfrm>
          <a:prstGeom prst="rect">
            <a:avLst/>
          </a:prstGeom>
        </p:spPr>
      </p:pic>
      <p:pic>
        <p:nvPicPr>
          <p:cNvPr id="7" name="Image 1">
            <a:extLst>
              <a:ext uri="{FF2B5EF4-FFF2-40B4-BE49-F238E27FC236}">
                <a16:creationId xmlns:a16="http://schemas.microsoft.com/office/drawing/2014/main" id="{F28927D2-6F36-2F44-AAC7-AB2AEF151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794" y="1378283"/>
            <a:ext cx="4572794" cy="2624798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F15DE217-339A-5F41-A74C-1540BB0F7FCB}"/>
              </a:ext>
            </a:extLst>
          </p:cNvPr>
          <p:cNvSpPr/>
          <p:nvPr userDrawn="1"/>
        </p:nvSpPr>
        <p:spPr>
          <a:xfrm>
            <a:off x="0" y="0"/>
            <a:ext cx="9144000" cy="229042"/>
          </a:xfrm>
          <a:custGeom>
            <a:avLst/>
            <a:gdLst/>
            <a:ahLst/>
            <a:cxnLst/>
            <a:rect l="l" t="t" r="r" b="b"/>
            <a:pathLst>
              <a:path w="9144000" h="18034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47AE4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55F01-4E58-B14C-A003-F5103C160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692" y="541200"/>
            <a:ext cx="1097746" cy="592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FB241C-F5C6-5041-98C1-1661198AD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8127" y="448098"/>
            <a:ext cx="1185391" cy="778377"/>
          </a:xfrm>
          <a:prstGeom prst="rect">
            <a:avLst/>
          </a:prstGeom>
        </p:spPr>
      </p:pic>
      <p:sp>
        <p:nvSpPr>
          <p:cNvPr id="11" name="object 15">
            <a:extLst>
              <a:ext uri="{FF2B5EF4-FFF2-40B4-BE49-F238E27FC236}">
                <a16:creationId xmlns:a16="http://schemas.microsoft.com/office/drawing/2014/main" id="{601E021B-10CF-7B4D-9402-E0DE3DA1ED9B}"/>
              </a:ext>
            </a:extLst>
          </p:cNvPr>
          <p:cNvSpPr/>
          <p:nvPr userDrawn="1"/>
        </p:nvSpPr>
        <p:spPr>
          <a:xfrm>
            <a:off x="-2380" y="13782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47AE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7447E70B-2E8A-0445-BC78-7AE1F411FA00}"/>
              </a:ext>
            </a:extLst>
          </p:cNvPr>
          <p:cNvSpPr txBox="1"/>
          <p:nvPr userDrawn="1"/>
        </p:nvSpPr>
        <p:spPr>
          <a:xfrm>
            <a:off x="1124417" y="6301709"/>
            <a:ext cx="315294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750" noProof="0">
                <a:solidFill>
                  <a:srgbClr val="001689"/>
                </a:solidFill>
                <a:latin typeface="Arial"/>
                <a:cs typeface="Arial"/>
              </a:rPr>
              <a:t>These projects have received funding from the European Union’s Horizon 2020 research and innovation programme under grant agreement No. 723583 &amp; No. 723825</a:t>
            </a:r>
            <a:endParaRPr lang="en-GB" sz="750" noProof="0">
              <a:latin typeface="Arial"/>
              <a:cs typeface="Arial"/>
            </a:endParaRPr>
          </a:p>
        </p:txBody>
      </p:sp>
      <p:grpSp>
        <p:nvGrpSpPr>
          <p:cNvPr id="13" name="Grouper 10">
            <a:extLst>
              <a:ext uri="{FF2B5EF4-FFF2-40B4-BE49-F238E27FC236}">
                <a16:creationId xmlns:a16="http://schemas.microsoft.com/office/drawing/2014/main" id="{CFD68086-01B3-B747-B854-BAFC4A3289BC}"/>
              </a:ext>
            </a:extLst>
          </p:cNvPr>
          <p:cNvGrpSpPr/>
          <p:nvPr userDrawn="1"/>
        </p:nvGrpSpPr>
        <p:grpSpPr>
          <a:xfrm>
            <a:off x="518198" y="6323026"/>
            <a:ext cx="509905" cy="340360"/>
            <a:chOff x="467398" y="6086665"/>
            <a:chExt cx="509905" cy="340360"/>
          </a:xfrm>
        </p:grpSpPr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38D48E3B-E0A3-C847-B1E5-AB7FD9D98E2B}"/>
                </a:ext>
              </a:extLst>
            </p:cNvPr>
            <p:cNvSpPr/>
            <p:nvPr/>
          </p:nvSpPr>
          <p:spPr>
            <a:xfrm>
              <a:off x="467398" y="6086665"/>
              <a:ext cx="509905" cy="340360"/>
            </a:xfrm>
            <a:custGeom>
              <a:avLst/>
              <a:gdLst/>
              <a:ahLst/>
              <a:cxnLst/>
              <a:rect l="l" t="t" r="r" b="b"/>
              <a:pathLst>
                <a:path w="509905" h="340360">
                  <a:moveTo>
                    <a:pt x="0" y="339750"/>
                  </a:moveTo>
                  <a:lnTo>
                    <a:pt x="509600" y="339750"/>
                  </a:lnTo>
                  <a:lnTo>
                    <a:pt x="509600" y="0"/>
                  </a:lnTo>
                  <a:lnTo>
                    <a:pt x="0" y="0"/>
                  </a:lnTo>
                  <a:lnTo>
                    <a:pt x="0" y="33975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0BBA00AE-E434-324C-B42E-2B32FC7E1DF2}"/>
                </a:ext>
              </a:extLst>
            </p:cNvPr>
            <p:cNvSpPr/>
            <p:nvPr/>
          </p:nvSpPr>
          <p:spPr>
            <a:xfrm>
              <a:off x="704534" y="612730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F2F6D332-2D4C-9348-8F91-5B8BEA22CEFE}"/>
                </a:ext>
              </a:extLst>
            </p:cNvPr>
            <p:cNvSpPr/>
            <p:nvPr/>
          </p:nvSpPr>
          <p:spPr>
            <a:xfrm>
              <a:off x="648873" y="6142242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71" y="25552"/>
                  </a:lnTo>
                  <a:lnTo>
                    <a:pt x="25786" y="25552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6" y="25552"/>
                  </a:moveTo>
                  <a:lnTo>
                    <a:pt x="17571" y="25552"/>
                  </a:lnTo>
                  <a:lnTo>
                    <a:pt x="28316" y="33401"/>
                  </a:lnTo>
                  <a:lnTo>
                    <a:pt x="25786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2DBA087D-B1E9-084B-A4F7-0A26E0EA7419}"/>
                </a:ext>
              </a:extLst>
            </p:cNvPr>
            <p:cNvSpPr/>
            <p:nvPr/>
          </p:nvSpPr>
          <p:spPr>
            <a:xfrm>
              <a:off x="608164" y="618305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00"/>
                  </a:lnTo>
                  <a:lnTo>
                    <a:pt x="6802" y="33400"/>
                  </a:lnTo>
                  <a:lnTo>
                    <a:pt x="17559" y="25552"/>
                  </a:lnTo>
                  <a:lnTo>
                    <a:pt x="25788" y="25552"/>
                  </a:lnTo>
                  <a:lnTo>
                    <a:pt x="24226" y="20700"/>
                  </a:lnTo>
                  <a:lnTo>
                    <a:pt x="35118" y="12877"/>
                  </a:lnTo>
                  <a:lnTo>
                    <a:pt x="13444" y="12877"/>
                  </a:lnTo>
                  <a:lnTo>
                    <a:pt x="21673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8" y="25552"/>
                  </a:moveTo>
                  <a:lnTo>
                    <a:pt x="17559" y="25552"/>
                  </a:lnTo>
                  <a:lnTo>
                    <a:pt x="28315" y="33400"/>
                  </a:lnTo>
                  <a:lnTo>
                    <a:pt x="25788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D079C559-EC0E-D645-9B6C-7E66B003F843}"/>
                </a:ext>
              </a:extLst>
            </p:cNvPr>
            <p:cNvSpPr/>
            <p:nvPr/>
          </p:nvSpPr>
          <p:spPr>
            <a:xfrm>
              <a:off x="593244" y="6238631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41" y="0"/>
                  </a:moveTo>
                  <a:lnTo>
                    <a:pt x="13426" y="12890"/>
                  </a:lnTo>
                  <a:lnTo>
                    <a:pt x="0" y="12890"/>
                  </a:lnTo>
                  <a:lnTo>
                    <a:pt x="10873" y="20713"/>
                  </a:lnTo>
                  <a:lnTo>
                    <a:pt x="6784" y="33401"/>
                  </a:lnTo>
                  <a:lnTo>
                    <a:pt x="17541" y="25552"/>
                  </a:lnTo>
                  <a:lnTo>
                    <a:pt x="25763" y="25552"/>
                  </a:lnTo>
                  <a:lnTo>
                    <a:pt x="24208" y="20713"/>
                  </a:lnTo>
                  <a:lnTo>
                    <a:pt x="35082" y="12890"/>
                  </a:lnTo>
                  <a:lnTo>
                    <a:pt x="13426" y="12890"/>
                  </a:lnTo>
                  <a:lnTo>
                    <a:pt x="21656" y="12865"/>
                  </a:lnTo>
                  <a:lnTo>
                    <a:pt x="17541" y="0"/>
                  </a:lnTo>
                  <a:close/>
                </a:path>
                <a:path w="35559" h="33654">
                  <a:moveTo>
                    <a:pt x="25763" y="25552"/>
                  </a:moveTo>
                  <a:lnTo>
                    <a:pt x="17541" y="25552"/>
                  </a:lnTo>
                  <a:lnTo>
                    <a:pt x="28285" y="33401"/>
                  </a:lnTo>
                  <a:lnTo>
                    <a:pt x="25763" y="25552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EFC2C169-C8CF-2546-9518-A32625A8D85F}"/>
                </a:ext>
              </a:extLst>
            </p:cNvPr>
            <p:cNvSpPr/>
            <p:nvPr/>
          </p:nvSpPr>
          <p:spPr>
            <a:xfrm>
              <a:off x="60816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891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69" y="25527"/>
                  </a:lnTo>
                  <a:lnTo>
                    <a:pt x="24213" y="20701"/>
                  </a:lnTo>
                  <a:lnTo>
                    <a:pt x="35105" y="12865"/>
                  </a:lnTo>
                  <a:lnTo>
                    <a:pt x="13431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69" y="25527"/>
                  </a:moveTo>
                  <a:lnTo>
                    <a:pt x="17559" y="25527"/>
                  </a:lnTo>
                  <a:lnTo>
                    <a:pt x="28303" y="33388"/>
                  </a:lnTo>
                  <a:lnTo>
                    <a:pt x="25769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B7A60424-9248-DF4B-9F7D-2D42142AC3ED}"/>
                </a:ext>
              </a:extLst>
            </p:cNvPr>
            <p:cNvSpPr/>
            <p:nvPr/>
          </p:nvSpPr>
          <p:spPr>
            <a:xfrm>
              <a:off x="648964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81" y="25526"/>
                  </a:lnTo>
                  <a:lnTo>
                    <a:pt x="24226" y="20688"/>
                  </a:lnTo>
                  <a:lnTo>
                    <a:pt x="35118" y="12852"/>
                  </a:lnTo>
                  <a:lnTo>
                    <a:pt x="13444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1" y="25526"/>
                  </a:moveTo>
                  <a:lnTo>
                    <a:pt x="17559" y="25526"/>
                  </a:lnTo>
                  <a:lnTo>
                    <a:pt x="28303" y="33375"/>
                  </a:lnTo>
                  <a:lnTo>
                    <a:pt x="25781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48B48FCE-50D1-CA43-943F-C30A75D59CFC}"/>
                </a:ext>
              </a:extLst>
            </p:cNvPr>
            <p:cNvSpPr/>
            <p:nvPr/>
          </p:nvSpPr>
          <p:spPr>
            <a:xfrm>
              <a:off x="704543" y="634996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65"/>
                  </a:lnTo>
                  <a:lnTo>
                    <a:pt x="0" y="12865"/>
                  </a:lnTo>
                  <a:lnTo>
                    <a:pt x="10891" y="20700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0"/>
                  </a:lnTo>
                  <a:lnTo>
                    <a:pt x="35118" y="12865"/>
                  </a:lnTo>
                  <a:lnTo>
                    <a:pt x="13444" y="12865"/>
                  </a:lnTo>
                  <a:lnTo>
                    <a:pt x="21673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2B9E2DBA-AC98-B142-B269-5A66F964A18B}"/>
                </a:ext>
              </a:extLst>
            </p:cNvPr>
            <p:cNvSpPr/>
            <p:nvPr/>
          </p:nvSpPr>
          <p:spPr>
            <a:xfrm>
              <a:off x="760121" y="6335194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52"/>
                  </a:lnTo>
                  <a:lnTo>
                    <a:pt x="0" y="12852"/>
                  </a:lnTo>
                  <a:lnTo>
                    <a:pt x="10891" y="20688"/>
                  </a:lnTo>
                  <a:lnTo>
                    <a:pt x="6802" y="33375"/>
                  </a:lnTo>
                  <a:lnTo>
                    <a:pt x="17559" y="25526"/>
                  </a:lnTo>
                  <a:lnTo>
                    <a:pt x="25778" y="25526"/>
                  </a:lnTo>
                  <a:lnTo>
                    <a:pt x="24213" y="20688"/>
                  </a:lnTo>
                  <a:lnTo>
                    <a:pt x="35118" y="12852"/>
                  </a:lnTo>
                  <a:lnTo>
                    <a:pt x="13431" y="12852"/>
                  </a:lnTo>
                  <a:lnTo>
                    <a:pt x="21673" y="12839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8" y="25526"/>
                  </a:moveTo>
                  <a:lnTo>
                    <a:pt x="17559" y="25526"/>
                  </a:lnTo>
                  <a:lnTo>
                    <a:pt x="28316" y="33375"/>
                  </a:lnTo>
                  <a:lnTo>
                    <a:pt x="25778" y="25526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>
              <a:extLst>
                <a:ext uri="{FF2B5EF4-FFF2-40B4-BE49-F238E27FC236}">
                  <a16:creationId xmlns:a16="http://schemas.microsoft.com/office/drawing/2014/main" id="{2C253953-CF91-C94D-B0DD-BEF1124C11A6}"/>
                </a:ext>
              </a:extLst>
            </p:cNvPr>
            <p:cNvSpPr/>
            <p:nvPr/>
          </p:nvSpPr>
          <p:spPr>
            <a:xfrm>
              <a:off x="800919" y="6294386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65"/>
                  </a:lnTo>
                  <a:lnTo>
                    <a:pt x="0" y="12865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27"/>
                  </a:lnTo>
                  <a:lnTo>
                    <a:pt x="25774" y="25527"/>
                  </a:lnTo>
                  <a:lnTo>
                    <a:pt x="24213" y="20701"/>
                  </a:lnTo>
                  <a:lnTo>
                    <a:pt x="35118" y="12865"/>
                  </a:lnTo>
                  <a:lnTo>
                    <a:pt x="13431" y="12865"/>
                  </a:lnTo>
                  <a:lnTo>
                    <a:pt x="21686" y="12852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4" y="25527"/>
                  </a:moveTo>
                  <a:lnTo>
                    <a:pt x="17559" y="25527"/>
                  </a:lnTo>
                  <a:lnTo>
                    <a:pt x="28316" y="33388"/>
                  </a:lnTo>
                  <a:lnTo>
                    <a:pt x="25774" y="25527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7">
              <a:extLst>
                <a:ext uri="{FF2B5EF4-FFF2-40B4-BE49-F238E27FC236}">
                  <a16:creationId xmlns:a16="http://schemas.microsoft.com/office/drawing/2014/main" id="{6A8EEE1A-3B07-E344-B29A-350D85C184FB}"/>
                </a:ext>
              </a:extLst>
            </p:cNvPr>
            <p:cNvSpPr/>
            <p:nvPr/>
          </p:nvSpPr>
          <p:spPr>
            <a:xfrm>
              <a:off x="815687" y="6238473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44" y="12877"/>
                  </a:lnTo>
                  <a:lnTo>
                    <a:pt x="0" y="12877"/>
                  </a:lnTo>
                  <a:lnTo>
                    <a:pt x="10904" y="20713"/>
                  </a:lnTo>
                  <a:lnTo>
                    <a:pt x="6814" y="33401"/>
                  </a:lnTo>
                  <a:lnTo>
                    <a:pt x="17559" y="25539"/>
                  </a:lnTo>
                  <a:lnTo>
                    <a:pt x="25782" y="25539"/>
                  </a:lnTo>
                  <a:lnTo>
                    <a:pt x="24226" y="20713"/>
                  </a:lnTo>
                  <a:lnTo>
                    <a:pt x="35130" y="12877"/>
                  </a:lnTo>
                  <a:lnTo>
                    <a:pt x="13444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82" y="25539"/>
                  </a:moveTo>
                  <a:lnTo>
                    <a:pt x="17559" y="25539"/>
                  </a:lnTo>
                  <a:lnTo>
                    <a:pt x="28316" y="33401"/>
                  </a:lnTo>
                  <a:lnTo>
                    <a:pt x="25782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>
              <a:extLst>
                <a:ext uri="{FF2B5EF4-FFF2-40B4-BE49-F238E27FC236}">
                  <a16:creationId xmlns:a16="http://schemas.microsoft.com/office/drawing/2014/main" id="{89CEFD6B-D43E-3149-89EB-B93EB7262931}"/>
                </a:ext>
              </a:extLst>
            </p:cNvPr>
            <p:cNvSpPr/>
            <p:nvPr/>
          </p:nvSpPr>
          <p:spPr>
            <a:xfrm>
              <a:off x="800921" y="6182895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59" y="0"/>
                  </a:moveTo>
                  <a:lnTo>
                    <a:pt x="13431" y="12877"/>
                  </a:lnTo>
                  <a:lnTo>
                    <a:pt x="0" y="12877"/>
                  </a:lnTo>
                  <a:lnTo>
                    <a:pt x="10904" y="20701"/>
                  </a:lnTo>
                  <a:lnTo>
                    <a:pt x="6802" y="33388"/>
                  </a:lnTo>
                  <a:lnTo>
                    <a:pt x="17559" y="25539"/>
                  </a:lnTo>
                  <a:lnTo>
                    <a:pt x="25773" y="25539"/>
                  </a:lnTo>
                  <a:lnTo>
                    <a:pt x="24213" y="20701"/>
                  </a:lnTo>
                  <a:lnTo>
                    <a:pt x="35118" y="12877"/>
                  </a:lnTo>
                  <a:lnTo>
                    <a:pt x="13431" y="12877"/>
                  </a:lnTo>
                  <a:lnTo>
                    <a:pt x="21686" y="12865"/>
                  </a:lnTo>
                  <a:lnTo>
                    <a:pt x="17559" y="0"/>
                  </a:lnTo>
                  <a:close/>
                </a:path>
                <a:path w="35559" h="33654">
                  <a:moveTo>
                    <a:pt x="25773" y="25539"/>
                  </a:moveTo>
                  <a:lnTo>
                    <a:pt x="17559" y="25539"/>
                  </a:lnTo>
                  <a:lnTo>
                    <a:pt x="28303" y="33388"/>
                  </a:lnTo>
                  <a:lnTo>
                    <a:pt x="25773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>
              <a:extLst>
                <a:ext uri="{FF2B5EF4-FFF2-40B4-BE49-F238E27FC236}">
                  <a16:creationId xmlns:a16="http://schemas.microsoft.com/office/drawing/2014/main" id="{5E4B98B3-8982-8D43-B2B8-CA60AB09F0BA}"/>
                </a:ext>
              </a:extLst>
            </p:cNvPr>
            <p:cNvSpPr/>
            <p:nvPr/>
          </p:nvSpPr>
          <p:spPr>
            <a:xfrm>
              <a:off x="760312" y="6142259"/>
              <a:ext cx="35560" cy="33655"/>
            </a:xfrm>
            <a:custGeom>
              <a:avLst/>
              <a:gdLst/>
              <a:ahLst/>
              <a:cxnLst/>
              <a:rect l="l" t="t" r="r" b="b"/>
              <a:pathLst>
                <a:path w="35559" h="33654">
                  <a:moveTo>
                    <a:pt x="17523" y="0"/>
                  </a:moveTo>
                  <a:lnTo>
                    <a:pt x="13409" y="12877"/>
                  </a:lnTo>
                  <a:lnTo>
                    <a:pt x="0" y="12877"/>
                  </a:lnTo>
                  <a:lnTo>
                    <a:pt x="10856" y="20701"/>
                  </a:lnTo>
                  <a:lnTo>
                    <a:pt x="6767" y="33401"/>
                  </a:lnTo>
                  <a:lnTo>
                    <a:pt x="17536" y="25539"/>
                  </a:lnTo>
                  <a:lnTo>
                    <a:pt x="25749" y="25539"/>
                  </a:lnTo>
                  <a:lnTo>
                    <a:pt x="24191" y="20701"/>
                  </a:lnTo>
                  <a:lnTo>
                    <a:pt x="35060" y="12877"/>
                  </a:lnTo>
                  <a:lnTo>
                    <a:pt x="13409" y="12877"/>
                  </a:lnTo>
                  <a:lnTo>
                    <a:pt x="21638" y="12839"/>
                  </a:lnTo>
                  <a:lnTo>
                    <a:pt x="17523" y="0"/>
                  </a:lnTo>
                  <a:close/>
                </a:path>
                <a:path w="35559" h="33654">
                  <a:moveTo>
                    <a:pt x="25749" y="25539"/>
                  </a:moveTo>
                  <a:lnTo>
                    <a:pt x="17536" y="25539"/>
                  </a:lnTo>
                  <a:lnTo>
                    <a:pt x="28280" y="33401"/>
                  </a:lnTo>
                  <a:lnTo>
                    <a:pt x="25749" y="2553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51">
            <a:extLst>
              <a:ext uri="{FF2B5EF4-FFF2-40B4-BE49-F238E27FC236}">
                <a16:creationId xmlns:a16="http://schemas.microsoft.com/office/drawing/2014/main" id="{24D4BF34-986E-8C47-9DFD-FFE4705CF39D}"/>
              </a:ext>
            </a:extLst>
          </p:cNvPr>
          <p:cNvSpPr txBox="1"/>
          <p:nvPr userDrawn="1"/>
        </p:nvSpPr>
        <p:spPr>
          <a:xfrm>
            <a:off x="5179208" y="6375433"/>
            <a:ext cx="35712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sole responsibility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this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publication lies with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10" dirty="0">
                <a:solidFill>
                  <a:srgbClr val="706F6F"/>
                </a:solidFill>
                <a:latin typeface="Arial"/>
                <a:cs typeface="Arial"/>
              </a:rPr>
              <a:t>author.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European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Union is  not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responsible for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any use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that may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be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made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of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 </a:t>
            </a:r>
            <a:r>
              <a:rPr sz="750" spc="-5" dirty="0">
                <a:solidFill>
                  <a:srgbClr val="706F6F"/>
                </a:solidFill>
                <a:latin typeface="Arial"/>
                <a:cs typeface="Arial"/>
              </a:rPr>
              <a:t>information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contained</a:t>
            </a:r>
            <a:r>
              <a:rPr sz="750" spc="-70" dirty="0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706F6F"/>
                </a:solidFill>
                <a:latin typeface="Arial"/>
                <a:cs typeface="Arial"/>
              </a:rPr>
              <a:t>therein.</a:t>
            </a:r>
            <a:endParaRPr sz="7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4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7861-3BF2-5E46-B3A2-7BA9A7254D7C}" type="datetime1">
              <a:rPr lang="cs-CZ" smtClean="0"/>
              <a:t>23.10.2019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3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688-E790-F64C-9CBF-ACFC1A09BCEC}" type="datetime1">
              <a:rPr lang="cs-CZ" smtClean="0"/>
              <a:t>23.10.2019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6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1217-6E42-864A-AD10-142D1A253867}" type="datetime1">
              <a:rPr lang="cs-CZ" smtClean="0"/>
              <a:t>23.10.2019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75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A23A-1BA7-1847-966D-E7E34776AB9E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24th October 2019, Bari, Italy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03A6-88B2-EE4C-BED9-6D28EB826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85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E103-C2A9-7F40-A86A-902D12410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recycling of buildings materials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04D90-CB79-9D4B-ADE0-135F50C1A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Linus Brander, RISE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05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D196CF6A-91D3-428E-B26C-3D614B4A59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103" y="1652235"/>
            <a:ext cx="4570542" cy="2592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F8FC434-CCC4-4E10-85E1-108D63A6B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2" y="1652235"/>
            <a:ext cx="4629770" cy="259200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2A28A15-5119-48C0-9ED0-AF12295C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7"/>
            <a:ext cx="7810500" cy="1044574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of constituents of coarse RA (following EN 933-11)</a:t>
            </a:r>
            <a:endParaRPr lang="sv-SE" sz="3300" b="0" i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E83CB8-AA74-41A9-84C0-A7849E344F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4" y="3679817"/>
            <a:ext cx="3306293" cy="257467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5E8D4E5-BE5B-4D87-9710-F4D08DFF05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644" y="3938336"/>
            <a:ext cx="4041001" cy="23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5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72A28A15-5119-48C0-9ED0-AF12295C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7"/>
            <a:ext cx="7810500" cy="1044574"/>
          </a:xfrm>
        </p:spPr>
        <p:txBody>
          <a:bodyPr>
            <a:normAutofit/>
          </a:bodyPr>
          <a:lstStyle/>
          <a:p>
            <a:r>
              <a:rPr lang="en-US" dirty="0"/>
              <a:t>CDW quality – EN 206:2013</a:t>
            </a:r>
            <a:endParaRPr lang="sv-SE" sz="3300" b="0" i="1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BF4E45DC-2F72-4724-BE68-699F8ECD8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73178"/>
              </p:ext>
            </p:extLst>
          </p:nvPr>
        </p:nvGraphicFramePr>
        <p:xfrm>
          <a:off x="238125" y="4705350"/>
          <a:ext cx="8629650" cy="1308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032">
                  <a:extLst>
                    <a:ext uri="{9D8B030D-6E8A-4147-A177-3AD203B41FA5}">
                      <a16:colId xmlns:a16="http://schemas.microsoft.com/office/drawing/2014/main" val="2697983592"/>
                    </a:ext>
                  </a:extLst>
                </a:gridCol>
                <a:gridCol w="1006683">
                  <a:extLst>
                    <a:ext uri="{9D8B030D-6E8A-4147-A177-3AD203B41FA5}">
                      <a16:colId xmlns:a16="http://schemas.microsoft.com/office/drawing/2014/main" val="3844962201"/>
                    </a:ext>
                  </a:extLst>
                </a:gridCol>
                <a:gridCol w="919116">
                  <a:extLst>
                    <a:ext uri="{9D8B030D-6E8A-4147-A177-3AD203B41FA5}">
                      <a16:colId xmlns:a16="http://schemas.microsoft.com/office/drawing/2014/main" val="605711384"/>
                    </a:ext>
                  </a:extLst>
                </a:gridCol>
                <a:gridCol w="1156451">
                  <a:extLst>
                    <a:ext uri="{9D8B030D-6E8A-4147-A177-3AD203B41FA5}">
                      <a16:colId xmlns:a16="http://schemas.microsoft.com/office/drawing/2014/main" val="2792473054"/>
                    </a:ext>
                  </a:extLst>
                </a:gridCol>
                <a:gridCol w="932935">
                  <a:extLst>
                    <a:ext uri="{9D8B030D-6E8A-4147-A177-3AD203B41FA5}">
                      <a16:colId xmlns:a16="http://schemas.microsoft.com/office/drawing/2014/main" val="3780573730"/>
                    </a:ext>
                  </a:extLst>
                </a:gridCol>
                <a:gridCol w="1164696">
                  <a:extLst>
                    <a:ext uri="{9D8B030D-6E8A-4147-A177-3AD203B41FA5}">
                      <a16:colId xmlns:a16="http://schemas.microsoft.com/office/drawing/2014/main" val="3396927118"/>
                    </a:ext>
                  </a:extLst>
                </a:gridCol>
                <a:gridCol w="953845">
                  <a:extLst>
                    <a:ext uri="{9D8B030D-6E8A-4147-A177-3AD203B41FA5}">
                      <a16:colId xmlns:a16="http://schemas.microsoft.com/office/drawing/2014/main" val="3245904126"/>
                    </a:ext>
                  </a:extLst>
                </a:gridCol>
                <a:gridCol w="1554892">
                  <a:extLst>
                    <a:ext uri="{9D8B030D-6E8A-4147-A177-3AD203B41FA5}">
                      <a16:colId xmlns:a16="http://schemas.microsoft.com/office/drawing/2014/main" val="420137214"/>
                    </a:ext>
                  </a:extLst>
                </a:gridCol>
              </a:tblGrid>
              <a:tr h="784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Class</a:t>
                      </a:r>
                      <a:endParaRPr lang="sv-SE" sz="16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Rc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(concrete)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Rc+Ru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(concrete + unbound)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Rb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(brick)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(bituminous)</a:t>
                      </a:r>
                      <a:endParaRPr lang="sv-SE" sz="16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Fl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(floating material)</a:t>
                      </a:r>
                      <a:endParaRPr lang="sv-SE" sz="16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</a:rPr>
                        <a:t>XRg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(glass, others)</a:t>
                      </a:r>
                      <a:endParaRPr lang="sv-SE" sz="1600" dirty="0"/>
                    </a:p>
                  </a:txBody>
                  <a:tcPr marL="30048" marR="30048" marT="0" marB="0" anchor="ctr"/>
                </a:tc>
                <a:extLst>
                  <a:ext uri="{0D108BD9-81ED-4DB2-BD59-A6C34878D82A}">
                    <a16:rowId xmlns:a16="http://schemas.microsoft.com/office/drawing/2014/main" val="927361637"/>
                  </a:ext>
                </a:extLst>
              </a:tr>
              <a:tr h="2616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 206</a:t>
                      </a:r>
                      <a:endParaRPr lang="sv-SE" sz="16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Type A</a:t>
                      </a:r>
                      <a:endParaRPr lang="sv-SE" sz="16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≥ 90%</a:t>
                      </a:r>
                      <a:endParaRPr lang="sv-SE" sz="16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≥ 95%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≤ 10%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≤ 1%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≤ 2%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≤ 1%</a:t>
                      </a:r>
                      <a:endParaRPr lang="sv-SE" sz="1600"/>
                    </a:p>
                  </a:txBody>
                  <a:tcPr marL="30048" marR="30048" marT="0" marB="0" anchor="ctr"/>
                </a:tc>
                <a:extLst>
                  <a:ext uri="{0D108BD9-81ED-4DB2-BD59-A6C34878D82A}">
                    <a16:rowId xmlns:a16="http://schemas.microsoft.com/office/drawing/2014/main" val="3271291643"/>
                  </a:ext>
                </a:extLst>
              </a:tr>
              <a:tr h="26162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Type B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≥ 50%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≥ 70%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≤ 30%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≤ 5%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≤ 2%</a:t>
                      </a:r>
                      <a:endParaRPr lang="sv-SE" sz="16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048" marR="300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≤ 2%</a:t>
                      </a:r>
                      <a:endParaRPr lang="sv-SE" sz="1600" dirty="0"/>
                    </a:p>
                  </a:txBody>
                  <a:tcPr marL="30048" marR="30048" marT="0" marB="0" anchor="ctr"/>
                </a:tc>
                <a:extLst>
                  <a:ext uri="{0D108BD9-81ED-4DB2-BD59-A6C34878D82A}">
                    <a16:rowId xmlns:a16="http://schemas.microsoft.com/office/drawing/2014/main" val="2741850972"/>
                  </a:ext>
                </a:extLst>
              </a:tr>
            </a:tbl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36CCAD59-FBAA-4F90-AEA1-FCCD1EDCA9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103" y="1652235"/>
            <a:ext cx="4570542" cy="2592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9639AFB-F02C-4667-974C-1A5F67AE4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2" y="1652235"/>
            <a:ext cx="462977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2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72A28A15-5119-48C0-9ED0-AF12295C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7"/>
            <a:ext cx="7810500" cy="1044574"/>
          </a:xfrm>
        </p:spPr>
        <p:txBody>
          <a:bodyPr>
            <a:normAutofit fontScale="90000"/>
          </a:bodyPr>
          <a:lstStyle/>
          <a:p>
            <a:r>
              <a:rPr lang="en-US" dirty="0"/>
              <a:t>CDW quality – EN 206:2013+A1:2016 and limits on use</a:t>
            </a:r>
            <a:endParaRPr lang="sv-SE" sz="3300" b="0" i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10198A-B6DC-461C-9F67-562EACCF6D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930" y="1717515"/>
            <a:ext cx="7408139" cy="360696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D4E5867-992E-4585-8375-585FD18D586A}"/>
              </a:ext>
            </a:extLst>
          </p:cNvPr>
          <p:cNvSpPr txBox="1"/>
          <p:nvPr/>
        </p:nvSpPr>
        <p:spPr>
          <a:xfrm>
            <a:off x="282936" y="5646507"/>
            <a:ext cx="8578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High</a:t>
            </a:r>
            <a:r>
              <a:rPr lang="sv-SE" sz="2000" dirty="0"/>
              <a:t> </a:t>
            </a:r>
            <a:r>
              <a:rPr lang="sv-SE" sz="2000" dirty="0" err="1"/>
              <a:t>sorting</a:t>
            </a:r>
            <a:r>
              <a:rPr lang="sv-SE" sz="2000" dirty="0"/>
              <a:t> ambitions </a:t>
            </a:r>
            <a:r>
              <a:rPr lang="sv-SE" sz="2000" dirty="0">
                <a:sym typeface="Wingdings" panose="05000000000000000000" pitchFamily="2" charset="2"/>
              </a:rPr>
              <a:t> </a:t>
            </a:r>
            <a:r>
              <a:rPr lang="sv-SE" sz="2000" dirty="0" err="1">
                <a:sym typeface="Wingdings" panose="05000000000000000000" pitchFamily="2" charset="2"/>
              </a:rPr>
              <a:t>higher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aggregate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quality</a:t>
            </a:r>
            <a:r>
              <a:rPr lang="sv-SE" sz="2000" dirty="0">
                <a:sym typeface="Wingdings" panose="05000000000000000000" pitchFamily="2" charset="2"/>
              </a:rPr>
              <a:t>  </a:t>
            </a:r>
            <a:r>
              <a:rPr lang="sv-SE" sz="2000" dirty="0" err="1">
                <a:sym typeface="Wingdings" panose="05000000000000000000" pitchFamily="2" charset="2"/>
              </a:rPr>
              <a:t>higher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economic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value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84511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72A28A15-5119-48C0-9ED0-AF12295C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7"/>
            <a:ext cx="7810500" cy="1044574"/>
          </a:xfrm>
        </p:spPr>
        <p:txBody>
          <a:bodyPr>
            <a:normAutofit/>
          </a:bodyPr>
          <a:lstStyle/>
          <a:p>
            <a:r>
              <a:rPr lang="en-US" dirty="0"/>
              <a:t>CDW quality – new proposal</a:t>
            </a:r>
            <a:endParaRPr lang="sv-SE" sz="3300" b="0" i="1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A2F39AC-95DF-4ADB-95FA-D84798417C36}"/>
              </a:ext>
            </a:extLst>
          </p:cNvPr>
          <p:cNvGraphicFramePr>
            <a:graphicFrameLocks noGrp="1"/>
          </p:cNvGraphicFramePr>
          <p:nvPr/>
        </p:nvGraphicFramePr>
        <p:xfrm>
          <a:off x="219075" y="1962151"/>
          <a:ext cx="8705849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943">
                  <a:extLst>
                    <a:ext uri="{9D8B030D-6E8A-4147-A177-3AD203B41FA5}">
                      <a16:colId xmlns:a16="http://schemas.microsoft.com/office/drawing/2014/main" val="3222614941"/>
                    </a:ext>
                  </a:extLst>
                </a:gridCol>
                <a:gridCol w="1627994">
                  <a:extLst>
                    <a:ext uri="{9D8B030D-6E8A-4147-A177-3AD203B41FA5}">
                      <a16:colId xmlns:a16="http://schemas.microsoft.com/office/drawing/2014/main" val="4140635668"/>
                    </a:ext>
                  </a:extLst>
                </a:gridCol>
                <a:gridCol w="1502629">
                  <a:extLst>
                    <a:ext uri="{9D8B030D-6E8A-4147-A177-3AD203B41FA5}">
                      <a16:colId xmlns:a16="http://schemas.microsoft.com/office/drawing/2014/main" val="2468234721"/>
                    </a:ext>
                  </a:extLst>
                </a:gridCol>
                <a:gridCol w="1504372">
                  <a:extLst>
                    <a:ext uri="{9D8B030D-6E8A-4147-A177-3AD203B41FA5}">
                      <a16:colId xmlns:a16="http://schemas.microsoft.com/office/drawing/2014/main" val="2598056921"/>
                    </a:ext>
                  </a:extLst>
                </a:gridCol>
                <a:gridCol w="1594911">
                  <a:extLst>
                    <a:ext uri="{9D8B030D-6E8A-4147-A177-3AD203B41FA5}">
                      <a16:colId xmlns:a16="http://schemas.microsoft.com/office/drawing/2014/main" val="2052849352"/>
                    </a:ext>
                  </a:extLst>
                </a:gridCol>
              </a:tblGrid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Property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A+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A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B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L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4734337"/>
                  </a:ext>
                </a:extLst>
              </a:tr>
              <a:tr h="511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Density (oven dry) [kg/m</a:t>
                      </a:r>
                      <a:r>
                        <a:rPr lang="en-GB" sz="1800" baseline="30000" dirty="0">
                          <a:effectLst/>
                        </a:rPr>
                        <a:t>3</a:t>
                      </a:r>
                      <a:r>
                        <a:rPr lang="en-GB" sz="1800" dirty="0">
                          <a:effectLst/>
                        </a:rPr>
                        <a:t>]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&gt; 2000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&gt; 2000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&gt; 2000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2000</a:t>
                      </a:r>
                      <a:br>
                        <a:rPr lang="en-GB" sz="1800">
                          <a:effectLst/>
                        </a:rPr>
                      </a:br>
                      <a:r>
                        <a:rPr lang="en-GB" sz="1800">
                          <a:effectLst/>
                        </a:rPr>
                        <a:t>(To be declared)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818872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Rc+Ru</a:t>
                      </a:r>
                      <a:r>
                        <a:rPr lang="en-GB" sz="1800" dirty="0">
                          <a:effectLst/>
                        </a:rPr>
                        <a:t> [%]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≥ 95 %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≥ 90 %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≥ 70 %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---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452146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Rb [%]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≤ 5 %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10 %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30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---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7739029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Rc+Ru+Rb [%]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---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----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≥ 90 %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≥ 95 %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002723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Ra [%]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≤ 1 %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5 %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10 %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5 %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5710757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FL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≤ 0,2 %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2 %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2 %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5 %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729332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X+Rg [%]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1 %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≤ 5 %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5 %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5 %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4604815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Shape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FI</a:t>
                      </a:r>
                      <a:r>
                        <a:rPr lang="en-GB" sz="1800" baseline="-25000">
                          <a:effectLst/>
                        </a:rPr>
                        <a:t>35</a:t>
                      </a:r>
                      <a:r>
                        <a:rPr lang="en-GB" sz="1800">
                          <a:effectLst/>
                        </a:rPr>
                        <a:t> or ≤ SI40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≤ FI</a:t>
                      </a:r>
                      <a:r>
                        <a:rPr lang="en-GB" sz="1800" baseline="-25000" dirty="0">
                          <a:effectLst/>
                        </a:rPr>
                        <a:t>50</a:t>
                      </a:r>
                      <a:r>
                        <a:rPr lang="en-GB" sz="1800" dirty="0">
                          <a:effectLst/>
                        </a:rPr>
                        <a:t> or ≤ SI</a:t>
                      </a:r>
                      <a:r>
                        <a:rPr lang="en-GB" sz="1800" baseline="-25000" dirty="0">
                          <a:effectLst/>
                        </a:rPr>
                        <a:t>55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 be declared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 be declared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9842392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Water soluble sulfates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SS</a:t>
                      </a:r>
                      <a:r>
                        <a:rPr lang="en-GB" sz="1800" baseline="-25000">
                          <a:effectLst/>
                        </a:rPr>
                        <a:t>0,2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≤ SS</a:t>
                      </a:r>
                      <a:r>
                        <a:rPr lang="en-GB" sz="1800" baseline="-25000" dirty="0">
                          <a:effectLst/>
                        </a:rPr>
                        <a:t>0,2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SS</a:t>
                      </a:r>
                      <a:r>
                        <a:rPr lang="en-GB" sz="1800" baseline="-25000">
                          <a:effectLst/>
                        </a:rPr>
                        <a:t>0,2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SS</a:t>
                      </a:r>
                      <a:r>
                        <a:rPr lang="en-GB" sz="1800" baseline="-25000">
                          <a:effectLst/>
                        </a:rPr>
                        <a:t>0,2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0725780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Influence on setting time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A</a:t>
                      </a:r>
                      <a:r>
                        <a:rPr lang="en-GB" sz="1800" baseline="-25000">
                          <a:effectLst/>
                        </a:rPr>
                        <a:t>10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≤ A</a:t>
                      </a:r>
                      <a:r>
                        <a:rPr lang="en-GB" sz="1800" baseline="-25000" dirty="0">
                          <a:effectLst/>
                        </a:rPr>
                        <a:t>40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≤ A</a:t>
                      </a:r>
                      <a:r>
                        <a:rPr lang="en-GB" sz="1800" baseline="-25000" dirty="0">
                          <a:effectLst/>
                        </a:rPr>
                        <a:t>40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≤ A</a:t>
                      </a:r>
                      <a:r>
                        <a:rPr lang="en-GB" sz="1800" baseline="-25000" dirty="0">
                          <a:effectLst/>
                        </a:rPr>
                        <a:t>40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6637231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Water absorption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5% 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≤ 10 %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 be declared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 be </a:t>
                      </a:r>
                      <a:r>
                        <a:rPr lang="en-GB" sz="1800" dirty="0" err="1">
                          <a:effectLst/>
                        </a:rPr>
                        <a:t>delared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43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74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1" y="2965451"/>
            <a:ext cx="8194919" cy="1501773"/>
          </a:xfrm>
        </p:spPr>
        <p:txBody>
          <a:bodyPr>
            <a:normAutofit/>
          </a:bodyPr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the CDW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affect</a:t>
            </a:r>
            <a:r>
              <a:rPr lang="sv-SE" dirty="0"/>
              <a:t> </a:t>
            </a:r>
            <a:r>
              <a:rPr lang="sv-SE" dirty="0" err="1"/>
              <a:t>concrete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?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</p:spTree>
    <p:extLst>
      <p:ext uri="{BB962C8B-B14F-4D97-AF65-F5344CB8AC3E}">
        <p14:creationId xmlns:p14="http://schemas.microsoft.com/office/powerpoint/2010/main" val="147996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3910" y="204941"/>
            <a:ext cx="8296344" cy="1325563"/>
          </a:xfrm>
        </p:spPr>
        <p:txBody>
          <a:bodyPr/>
          <a:lstStyle/>
          <a:p>
            <a:r>
              <a:rPr lang="en-US" dirty="0"/>
              <a:t>CDW quality assessment</a:t>
            </a:r>
            <a:endParaRPr lang="fr-FR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D4839496-20D6-46F1-9C71-DC2C77352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25728"/>
              </p:ext>
            </p:extLst>
          </p:nvPr>
        </p:nvGraphicFramePr>
        <p:xfrm>
          <a:off x="586732" y="2002374"/>
          <a:ext cx="7841341" cy="3781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3669">
                  <a:extLst>
                    <a:ext uri="{9D8B030D-6E8A-4147-A177-3AD203B41FA5}">
                      <a16:colId xmlns:a16="http://schemas.microsoft.com/office/drawing/2014/main" val="638735035"/>
                    </a:ext>
                  </a:extLst>
                </a:gridCol>
                <a:gridCol w="1133314">
                  <a:extLst>
                    <a:ext uri="{9D8B030D-6E8A-4147-A177-3AD203B41FA5}">
                      <a16:colId xmlns:a16="http://schemas.microsoft.com/office/drawing/2014/main" val="1016971268"/>
                    </a:ext>
                  </a:extLst>
                </a:gridCol>
                <a:gridCol w="1133937">
                  <a:extLst>
                    <a:ext uri="{9D8B030D-6E8A-4147-A177-3AD203B41FA5}">
                      <a16:colId xmlns:a16="http://schemas.microsoft.com/office/drawing/2014/main" val="4043671083"/>
                    </a:ext>
                  </a:extLst>
                </a:gridCol>
                <a:gridCol w="1179818">
                  <a:extLst>
                    <a:ext uri="{9D8B030D-6E8A-4147-A177-3AD203B41FA5}">
                      <a16:colId xmlns:a16="http://schemas.microsoft.com/office/drawing/2014/main" val="2630282819"/>
                    </a:ext>
                  </a:extLst>
                </a:gridCol>
                <a:gridCol w="1560603">
                  <a:extLst>
                    <a:ext uri="{9D8B030D-6E8A-4147-A177-3AD203B41FA5}">
                      <a16:colId xmlns:a16="http://schemas.microsoft.com/office/drawing/2014/main" val="1045266676"/>
                    </a:ext>
                  </a:extLst>
                </a:gridCol>
              </a:tblGrid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CDW </a:t>
                      </a:r>
                      <a:r>
                        <a:rPr lang="sv-SE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used</a:t>
                      </a:r>
                      <a:endParaRPr lang="sv-S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sv-SE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sv-SE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requirements</a:t>
                      </a:r>
                      <a:endParaRPr lang="sv-S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397534"/>
                  </a:ext>
                </a:extLst>
              </a:tr>
              <a:tr h="504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Material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B4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UK </a:t>
                      </a:r>
                      <a:endParaRPr lang="sv-S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B1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 206</a:t>
                      </a:r>
                      <a:endParaRPr lang="sv-S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A/B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sv-SE" sz="16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A+ / A / B / 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160928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Rc</a:t>
                      </a:r>
                      <a:r>
                        <a:rPr lang="en-US" sz="1600" dirty="0">
                          <a:effectLst/>
                        </a:rPr>
                        <a:t> [%] – concrete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71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≥90/50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98789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Ru [%] – unbound stones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---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3392736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Rc+Ru</a:t>
                      </a:r>
                      <a:r>
                        <a:rPr lang="en-US" sz="1600" dirty="0">
                          <a:effectLst/>
                        </a:rPr>
                        <a:t> [%]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98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≥95/70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≥95/90/70/---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9049560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Rb</a:t>
                      </a:r>
                      <a:r>
                        <a:rPr lang="en-US" sz="1600" dirty="0">
                          <a:effectLst/>
                        </a:rPr>
                        <a:t> [%] – bricks, tiles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≤10/30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≤5/10/30/---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701320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Rc+Ru+Rb</a:t>
                      </a:r>
                      <a:r>
                        <a:rPr lang="en-US" sz="1600" dirty="0">
                          <a:effectLst/>
                        </a:rPr>
                        <a:t> [%]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---/---/≥90/95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0528317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 [%] – bituminous material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≤1/5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≤1/5/10/5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2294429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 [cm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/kg] – floating particles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≤2/2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≤0.2/2/2/5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5153713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X+Rg</a:t>
                      </a:r>
                      <a:r>
                        <a:rPr lang="en-US" sz="1600" dirty="0">
                          <a:effectLst/>
                        </a:rPr>
                        <a:t> [%] – Others + glass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≤1/2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≤1/5/5/5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259856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1054266"/>
                  </a:ext>
                </a:extLst>
              </a:tr>
              <a:tr h="504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</a:t>
                      </a: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EN 206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680539"/>
                  </a:ext>
                </a:extLst>
              </a:tr>
              <a:tr h="252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according</a:t>
                      </a: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RE</a:t>
                      </a:r>
                      <a:r>
                        <a:rPr lang="sv-SE" sz="16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062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0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72A28A15-5119-48C0-9ED0-AF12295C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7"/>
            <a:ext cx="7810500" cy="1044574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vs replacement level – example from HPC</a:t>
            </a:r>
            <a:endParaRPr lang="sv-SE" sz="3300" b="0" i="1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B4BA7FCF-3D08-40AB-B636-2997E2E1F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07659"/>
              </p:ext>
            </p:extLst>
          </p:nvPr>
        </p:nvGraphicFramePr>
        <p:xfrm>
          <a:off x="84841" y="1595630"/>
          <a:ext cx="8880050" cy="4716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0560">
                  <a:extLst>
                    <a:ext uri="{9D8B030D-6E8A-4147-A177-3AD203B41FA5}">
                      <a16:colId xmlns:a16="http://schemas.microsoft.com/office/drawing/2014/main" val="1962817369"/>
                    </a:ext>
                  </a:extLst>
                </a:gridCol>
                <a:gridCol w="984482">
                  <a:extLst>
                    <a:ext uri="{9D8B030D-6E8A-4147-A177-3AD203B41FA5}">
                      <a16:colId xmlns:a16="http://schemas.microsoft.com/office/drawing/2014/main" val="2203232685"/>
                    </a:ext>
                  </a:extLst>
                </a:gridCol>
                <a:gridCol w="479935">
                  <a:extLst>
                    <a:ext uri="{9D8B030D-6E8A-4147-A177-3AD203B41FA5}">
                      <a16:colId xmlns:a16="http://schemas.microsoft.com/office/drawing/2014/main" val="43214659"/>
                    </a:ext>
                  </a:extLst>
                </a:gridCol>
                <a:gridCol w="1438371">
                  <a:extLst>
                    <a:ext uri="{9D8B030D-6E8A-4147-A177-3AD203B41FA5}">
                      <a16:colId xmlns:a16="http://schemas.microsoft.com/office/drawing/2014/main" val="258445433"/>
                    </a:ext>
                  </a:extLst>
                </a:gridCol>
                <a:gridCol w="587823">
                  <a:extLst>
                    <a:ext uri="{9D8B030D-6E8A-4147-A177-3AD203B41FA5}">
                      <a16:colId xmlns:a16="http://schemas.microsoft.com/office/drawing/2014/main" val="2595495818"/>
                    </a:ext>
                  </a:extLst>
                </a:gridCol>
                <a:gridCol w="848413">
                  <a:extLst>
                    <a:ext uri="{9D8B030D-6E8A-4147-A177-3AD203B41FA5}">
                      <a16:colId xmlns:a16="http://schemas.microsoft.com/office/drawing/2014/main" val="626877243"/>
                    </a:ext>
                  </a:extLst>
                </a:gridCol>
                <a:gridCol w="424206">
                  <a:extLst>
                    <a:ext uri="{9D8B030D-6E8A-4147-A177-3AD203B41FA5}">
                      <a16:colId xmlns:a16="http://schemas.microsoft.com/office/drawing/2014/main" val="579504900"/>
                    </a:ext>
                  </a:extLst>
                </a:gridCol>
                <a:gridCol w="556181">
                  <a:extLst>
                    <a:ext uri="{9D8B030D-6E8A-4147-A177-3AD203B41FA5}">
                      <a16:colId xmlns:a16="http://schemas.microsoft.com/office/drawing/2014/main" val="1575773339"/>
                    </a:ext>
                  </a:extLst>
                </a:gridCol>
                <a:gridCol w="768556">
                  <a:extLst>
                    <a:ext uri="{9D8B030D-6E8A-4147-A177-3AD203B41FA5}">
                      <a16:colId xmlns:a16="http://schemas.microsoft.com/office/drawing/2014/main" val="3342470338"/>
                    </a:ext>
                  </a:extLst>
                </a:gridCol>
                <a:gridCol w="495757">
                  <a:extLst>
                    <a:ext uri="{9D8B030D-6E8A-4147-A177-3AD203B41FA5}">
                      <a16:colId xmlns:a16="http://schemas.microsoft.com/office/drawing/2014/main" val="3027927956"/>
                    </a:ext>
                  </a:extLst>
                </a:gridCol>
                <a:gridCol w="624868">
                  <a:extLst>
                    <a:ext uri="{9D8B030D-6E8A-4147-A177-3AD203B41FA5}">
                      <a16:colId xmlns:a16="http://schemas.microsoft.com/office/drawing/2014/main" val="3261720623"/>
                    </a:ext>
                  </a:extLst>
                </a:gridCol>
                <a:gridCol w="740898">
                  <a:extLst>
                    <a:ext uri="{9D8B030D-6E8A-4147-A177-3AD203B41FA5}">
                      <a16:colId xmlns:a16="http://schemas.microsoft.com/office/drawing/2014/main" val="3397720565"/>
                    </a:ext>
                  </a:extLst>
                </a:gridCol>
              </a:tblGrid>
              <a:tr h="171383">
                <a:tc>
                  <a:txBody>
                    <a:bodyPr/>
                    <a:lstStyle/>
                    <a:p>
                      <a:pPr algn="l" fontAlgn="ctr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CDW</a:t>
                      </a:r>
                    </a:p>
                  </a:txBody>
                  <a:tcPr marL="4632" marR="4632" marT="46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% coarse aggregate 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(2-8 or 4-10)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Compressive strength (N/mm</a:t>
                      </a:r>
                      <a:r>
                        <a:rPr lang="sv-SE" sz="1600" u="none" strike="noStrike" baseline="3000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82090"/>
                  </a:ext>
                </a:extLst>
              </a:tr>
              <a:tr h="16211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Name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Source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w/b ratio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binder </a:t>
                      </a:r>
                      <a:r>
                        <a:rPr lang="sv-SE" sz="1600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amount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T</a:t>
                      </a:r>
                      <a:r>
                        <a:rPr lang="sv-SE" sz="1600" u="none" strike="noStrike" baseline="-25000">
                          <a:effectLst/>
                          <a:latin typeface="+mn-lt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(s)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Flow (mm)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 h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d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 d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28 d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3566960944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HPC-6-1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SE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5.8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515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42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212454843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HPC-7-1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SE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5.5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538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76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3281134226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HPC-8-1-1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SE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3.5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618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41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383261531"/>
                  </a:ext>
                </a:extLst>
              </a:tr>
              <a:tr h="18378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HPC-9-1-1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SE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603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76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3740074947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HPC-9-1-2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0.31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2.2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743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3575755428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 10-3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4.1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575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53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2971976730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 10-6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518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3951970357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 10-8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720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758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3558553311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 10-10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720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598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2130502405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 10-12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6.2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598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1238041872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 10-13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645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2549812365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 10-16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725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1.8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620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2318385584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 10-18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725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638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710778530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HPC 10-19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0.28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725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1.4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655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58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</a:t>
                      </a:r>
                      <a:endParaRPr lang="sv-SE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863722250"/>
                  </a:ext>
                </a:extLst>
              </a:tr>
              <a:tr h="14359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HPC 10-20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UK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725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563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62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71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765509990"/>
                  </a:ext>
                </a:extLst>
              </a:tr>
              <a:tr h="14359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sv-SE" sz="1600" i="1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Reference</a:t>
                      </a:r>
                      <a:r>
                        <a:rPr lang="sv-SE" sz="1600" i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600" i="1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values</a:t>
                      </a:r>
                      <a:r>
                        <a:rPr lang="sv-SE" sz="1600" i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v-SE" sz="1600" i="1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industrial</a:t>
                      </a:r>
                      <a:r>
                        <a:rPr lang="sv-SE" sz="1600" i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partner)</a:t>
                      </a:r>
                      <a:endParaRPr lang="sv-SE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v-SE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2" marR="4632" marT="46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2" marR="4632" marT="46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v-SE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i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sv-SE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i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lang="sv-SE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i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lang="sv-SE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632" marR="4632" marT="4632" marB="0" anchor="ctr"/>
                </a:tc>
                <a:extLst>
                  <a:ext uri="{0D108BD9-81ED-4DB2-BD59-A6C34878D82A}">
                    <a16:rowId xmlns:a16="http://schemas.microsoft.com/office/drawing/2014/main" val="70865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40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72A28A15-5119-48C0-9ED0-AF12295C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7"/>
            <a:ext cx="7810500" cy="1044574"/>
          </a:xfrm>
        </p:spPr>
        <p:txBody>
          <a:bodyPr>
            <a:normAutofit fontScale="90000"/>
          </a:bodyPr>
          <a:lstStyle/>
          <a:p>
            <a:r>
              <a:rPr lang="en-US" dirty="0"/>
              <a:t>CDW quality – proposal on new limits</a:t>
            </a:r>
            <a:endParaRPr lang="sv-SE" sz="3300" b="0" i="1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115CBBC9-FFF2-4413-AF0F-D083A1376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66293"/>
              </p:ext>
            </p:extLst>
          </p:nvPr>
        </p:nvGraphicFramePr>
        <p:xfrm>
          <a:off x="285748" y="1886902"/>
          <a:ext cx="8324850" cy="3999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883">
                  <a:extLst>
                    <a:ext uri="{9D8B030D-6E8A-4147-A177-3AD203B41FA5}">
                      <a16:colId xmlns:a16="http://schemas.microsoft.com/office/drawing/2014/main" val="3109738390"/>
                    </a:ext>
                  </a:extLst>
                </a:gridCol>
                <a:gridCol w="1155489">
                  <a:extLst>
                    <a:ext uri="{9D8B030D-6E8A-4147-A177-3AD203B41FA5}">
                      <a16:colId xmlns:a16="http://schemas.microsoft.com/office/drawing/2014/main" val="1408560200"/>
                    </a:ext>
                  </a:extLst>
                </a:gridCol>
                <a:gridCol w="1060586">
                  <a:extLst>
                    <a:ext uri="{9D8B030D-6E8A-4147-A177-3AD203B41FA5}">
                      <a16:colId xmlns:a16="http://schemas.microsoft.com/office/drawing/2014/main" val="3936383561"/>
                    </a:ext>
                  </a:extLst>
                </a:gridCol>
                <a:gridCol w="1060586">
                  <a:extLst>
                    <a:ext uri="{9D8B030D-6E8A-4147-A177-3AD203B41FA5}">
                      <a16:colId xmlns:a16="http://schemas.microsoft.com/office/drawing/2014/main" val="2282333757"/>
                    </a:ext>
                  </a:extLst>
                </a:gridCol>
                <a:gridCol w="1123855">
                  <a:extLst>
                    <a:ext uri="{9D8B030D-6E8A-4147-A177-3AD203B41FA5}">
                      <a16:colId xmlns:a16="http://schemas.microsoft.com/office/drawing/2014/main" val="3805359128"/>
                    </a:ext>
                  </a:extLst>
                </a:gridCol>
                <a:gridCol w="1123855">
                  <a:extLst>
                    <a:ext uri="{9D8B030D-6E8A-4147-A177-3AD203B41FA5}">
                      <a16:colId xmlns:a16="http://schemas.microsoft.com/office/drawing/2014/main" val="2464858170"/>
                    </a:ext>
                  </a:extLst>
                </a:gridCol>
                <a:gridCol w="1050596">
                  <a:extLst>
                    <a:ext uri="{9D8B030D-6E8A-4147-A177-3AD203B41FA5}">
                      <a16:colId xmlns:a16="http://schemas.microsoft.com/office/drawing/2014/main" val="1102055073"/>
                    </a:ext>
                  </a:extLst>
                </a:gridCol>
              </a:tblGrid>
              <a:tr h="30765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of CDW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Exposure classes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28125"/>
                  </a:ext>
                </a:extLst>
              </a:tr>
              <a:tr h="123063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X0, (XC1?)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(XC1?), XC2, XS1, XD1, XS1, XA1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XC3, XC4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XS2, XS3, XD2, XD3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XF2, XF3, XF4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XF4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3287055"/>
                  </a:ext>
                </a:extLst>
              </a:tr>
              <a:tr h="307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A+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30 % </a:t>
                      </a:r>
                      <a:r>
                        <a:rPr lang="en-GB" sz="1800" baseline="30000">
                          <a:effectLst/>
                        </a:rPr>
                        <a:t>(1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30 % </a:t>
                      </a:r>
                      <a:r>
                        <a:rPr lang="en-GB" sz="1800" baseline="30000">
                          <a:effectLst/>
                        </a:rPr>
                        <a:t>(2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30 % </a:t>
                      </a:r>
                      <a:r>
                        <a:rPr lang="en-GB" sz="1800" baseline="30000">
                          <a:effectLst/>
                        </a:rPr>
                        <a:t>(3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30 % </a:t>
                      </a:r>
                      <a:r>
                        <a:rPr lang="en-GB" sz="1800" baseline="30000">
                          <a:effectLst/>
                        </a:rPr>
                        <a:t>(4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784013"/>
                  </a:ext>
                </a:extLst>
              </a:tr>
              <a:tr h="307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A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20 % </a:t>
                      </a:r>
                      <a:r>
                        <a:rPr lang="en-GB" sz="1800" baseline="30000">
                          <a:effectLst/>
                        </a:rPr>
                        <a:t>( 1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20 % </a:t>
                      </a:r>
                      <a:r>
                        <a:rPr lang="en-GB" sz="1800" baseline="30000">
                          <a:effectLst/>
                        </a:rPr>
                        <a:t>(2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20 % </a:t>
                      </a:r>
                      <a:r>
                        <a:rPr lang="en-GB" sz="1800" baseline="30000">
                          <a:effectLst/>
                        </a:rPr>
                        <a:t>(3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20 % </a:t>
                      </a:r>
                      <a:r>
                        <a:rPr lang="en-GB" sz="1800" baseline="30000">
                          <a:effectLst/>
                        </a:rPr>
                        <a:t>(4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0668619"/>
                  </a:ext>
                </a:extLst>
              </a:tr>
              <a:tr h="307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B </a:t>
                      </a:r>
                      <a:r>
                        <a:rPr lang="en-GB" sz="1800" baseline="30000">
                          <a:effectLst/>
                        </a:rPr>
                        <a:t>(5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8324631"/>
                  </a:ext>
                </a:extLst>
              </a:tr>
              <a:tr h="307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L </a:t>
                      </a:r>
                      <a:r>
                        <a:rPr lang="en-GB" sz="1800" baseline="30000">
                          <a:effectLst/>
                        </a:rPr>
                        <a:t>(5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0 %</a:t>
                      </a:r>
                      <a:endParaRPr lang="sv-SE" sz="18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4854551"/>
                  </a:ext>
                </a:extLst>
              </a:tr>
              <a:tr h="1230630">
                <a:tc gridSpan="6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800" baseline="30000">
                          <a:effectLst/>
                        </a:rPr>
                        <a:t>Sufficient carbonation resistance of the concrete shall be verified</a:t>
                      </a:r>
                      <a:endParaRPr lang="sv-SE" sz="1800" baseline="30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800" baseline="30000">
                          <a:effectLst/>
                        </a:rPr>
                        <a:t>Sufficient chloride resistance of the concrete shall be verified</a:t>
                      </a:r>
                      <a:endParaRPr lang="sv-SE" sz="1800" baseline="30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800" baseline="30000">
                          <a:effectLst/>
                        </a:rPr>
                        <a:t>Sufficient frost resistance of the aggregate shall be verified </a:t>
                      </a:r>
                      <a:endParaRPr lang="sv-SE" sz="1800" baseline="30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800" baseline="30000">
                          <a:effectLst/>
                        </a:rPr>
                        <a:t>Sufficient salt-frost resistance of the concrete shall be verified </a:t>
                      </a:r>
                      <a:endParaRPr lang="sv-SE" sz="1800" baseline="300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800" baseline="30000">
                          <a:effectLst/>
                        </a:rPr>
                        <a:t>Type B and L is mainly intended for non-structural concrete. They shall not be used in concrete with compressive strength &gt; C30/37.  </a:t>
                      </a:r>
                      <a:endParaRPr lang="sv-SE" sz="1800" baseline="3000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sv-SE" sz="1800" dirty="0">
                        <a:effectLst/>
                        <a:latin typeface="Univers LT Std 45 Ligh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408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888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Sandwich element </a:t>
            </a:r>
            <a:r>
              <a:rPr lang="sv-SE" dirty="0" err="1"/>
              <a:t>production</a:t>
            </a:r>
            <a:r>
              <a:rPr lang="sv-SE" dirty="0"/>
              <a:t> – </a:t>
            </a:r>
            <a:r>
              <a:rPr lang="sv-SE" dirty="0" err="1"/>
              <a:t>upscaling</a:t>
            </a:r>
            <a:r>
              <a:rPr lang="sv-SE" dirty="0"/>
              <a:t> at </a:t>
            </a:r>
            <a:r>
              <a:rPr lang="sv-SE" dirty="0" err="1"/>
              <a:t>Creagh</a:t>
            </a:r>
            <a:r>
              <a:rPr lang="sv-SE" dirty="0"/>
              <a:t> Concrete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87" name="Bildobjekt 86">
            <a:extLst>
              <a:ext uri="{FF2B5EF4-FFF2-40B4-BE49-F238E27FC236}">
                <a16:creationId xmlns:a16="http://schemas.microsoft.com/office/drawing/2014/main" id="{5C1B8BD5-14FE-43E1-85D6-2EE0AC0A9A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13" y="1634143"/>
            <a:ext cx="5044326" cy="2022159"/>
          </a:xfrm>
          <a:prstGeom prst="rect">
            <a:avLst/>
          </a:prstGeom>
        </p:spPr>
      </p:pic>
      <p:pic>
        <p:nvPicPr>
          <p:cNvPr id="88" name="Bildobjekt 87">
            <a:extLst>
              <a:ext uri="{FF2B5EF4-FFF2-40B4-BE49-F238E27FC236}">
                <a16:creationId xmlns:a16="http://schemas.microsoft.com/office/drawing/2014/main" id="{DF365EB3-312F-4EA2-90E7-4250E01E2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16" y="3817124"/>
            <a:ext cx="1466080" cy="2602382"/>
          </a:xfrm>
          <a:prstGeom prst="rect">
            <a:avLst/>
          </a:prstGeom>
        </p:spPr>
      </p:pic>
      <p:pic>
        <p:nvPicPr>
          <p:cNvPr id="89" name="Bildobjekt 88">
            <a:extLst>
              <a:ext uri="{FF2B5EF4-FFF2-40B4-BE49-F238E27FC236}">
                <a16:creationId xmlns:a16="http://schemas.microsoft.com/office/drawing/2014/main" id="{803B2390-7A34-4B26-B5EE-776D1677B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597" y="3817124"/>
            <a:ext cx="1466080" cy="2602382"/>
          </a:xfrm>
          <a:prstGeom prst="rect">
            <a:avLst/>
          </a:prstGeom>
        </p:spPr>
      </p:pic>
      <p:pic>
        <p:nvPicPr>
          <p:cNvPr id="90" name="Bildobjekt 89">
            <a:extLst>
              <a:ext uri="{FF2B5EF4-FFF2-40B4-BE49-F238E27FC236}">
                <a16:creationId xmlns:a16="http://schemas.microsoft.com/office/drawing/2014/main" id="{C61F5655-9A79-4689-A66D-79846BAFBC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951" y="3817129"/>
            <a:ext cx="2235200" cy="2426105"/>
          </a:xfrm>
          <a:prstGeom prst="rect">
            <a:avLst/>
          </a:prstGeom>
        </p:spPr>
      </p:pic>
      <p:pic>
        <p:nvPicPr>
          <p:cNvPr id="91" name="Bildobjekt 90">
            <a:extLst>
              <a:ext uri="{FF2B5EF4-FFF2-40B4-BE49-F238E27FC236}">
                <a16:creationId xmlns:a16="http://schemas.microsoft.com/office/drawing/2014/main" id="{328FCF93-C58C-441A-959B-C32AF4E07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51994" y="947373"/>
            <a:ext cx="2022160" cy="33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9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3910" y="204941"/>
            <a:ext cx="8296344" cy="1325563"/>
          </a:xfrm>
        </p:spPr>
        <p:txBody>
          <a:bodyPr/>
          <a:lstStyle/>
          <a:p>
            <a:r>
              <a:rPr lang="en-US" dirty="0"/>
              <a:t>Sandwich element testing – accelerated weathering (ACCIONA)</a:t>
            </a:r>
            <a:endParaRPr lang="fr-FR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13BAF57-8713-40F1-9740-7C628294A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6" y="2364839"/>
            <a:ext cx="4423143" cy="296112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391C8D81-52A8-4D3B-A67B-42F8D25DDE78}"/>
              </a:ext>
            </a:extLst>
          </p:cNvPr>
          <p:cNvSpPr/>
          <p:nvPr/>
        </p:nvSpPr>
        <p:spPr>
          <a:xfrm>
            <a:off x="599850" y="5435301"/>
            <a:ext cx="3509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Four-point bending test of Sandwich panel 3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E7AC979-6F4C-4739-BF36-4239123D1C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029" y="2364839"/>
            <a:ext cx="4548399" cy="296112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AB5AA8B-8615-4B4B-AF7B-83B61B3D0BB1}"/>
              </a:ext>
            </a:extLst>
          </p:cNvPr>
          <p:cNvSpPr/>
          <p:nvPr/>
        </p:nvSpPr>
        <p:spPr>
          <a:xfrm>
            <a:off x="4494029" y="5457790"/>
            <a:ext cx="4464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Load-displacement curve of sandwich panel 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041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7"/>
            <a:ext cx="8096250" cy="1138554"/>
          </a:xfrm>
        </p:spPr>
        <p:txBody>
          <a:bodyPr>
            <a:normAutofit fontScale="90000"/>
          </a:bodyPr>
          <a:lstStyle/>
          <a:p>
            <a:r>
              <a:rPr lang="sv-SE" dirty="0"/>
              <a:t>Construction </a:t>
            </a:r>
            <a:r>
              <a:rPr lang="sv-SE" dirty="0" err="1"/>
              <a:t>Demolition</a:t>
            </a:r>
            <a:r>
              <a:rPr lang="sv-SE" dirty="0"/>
              <a:t> Waste - CDW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98D63-4910-6E40-9579-0747D253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" y="1822449"/>
            <a:ext cx="4088993" cy="4340226"/>
          </a:xfrm>
        </p:spPr>
        <p:txBody>
          <a:bodyPr>
            <a:noAutofit/>
          </a:bodyPr>
          <a:lstStyle/>
          <a:p>
            <a:r>
              <a:rPr lang="en-US" sz="1800" dirty="0"/>
              <a:t>25% - 30% of all waste generated in EU</a:t>
            </a:r>
          </a:p>
          <a:p>
            <a:r>
              <a:rPr lang="en-US" sz="1800" dirty="0"/>
              <a:t>Mixture of concrete, bricks, gypsum, wood, glass, metals, plastic, solvents, asbestos, excavated soil, etc.</a:t>
            </a:r>
          </a:p>
          <a:p>
            <a:r>
              <a:rPr lang="en-US" sz="1800" dirty="0"/>
              <a:t>Source: construction of buildings and civil infrastructure, total or partial demolition of buildings and civil infrastructure, road planning and maintenance</a:t>
            </a:r>
          </a:p>
          <a:p>
            <a:r>
              <a:rPr lang="en-US" sz="1800" dirty="0"/>
              <a:t>Low recycling levels!</a:t>
            </a:r>
          </a:p>
          <a:p>
            <a:r>
              <a:rPr lang="en-US" sz="1800" dirty="0"/>
              <a:t>Prefabrication industry: up to 50% less waste than conventional construction practices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550E7F9-11EC-4852-9785-20F1D5D175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623" y="1863725"/>
            <a:ext cx="4883884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9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3910" y="204941"/>
            <a:ext cx="8296344" cy="1325563"/>
          </a:xfrm>
        </p:spPr>
        <p:txBody>
          <a:bodyPr/>
          <a:lstStyle/>
          <a:p>
            <a:r>
              <a:rPr lang="en-US" dirty="0"/>
              <a:t>Sandwich element testing – accelerated weathering (ACCIONA)</a:t>
            </a:r>
            <a:endParaRPr lang="fr-FR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2C6E70-C515-4785-984A-1C4D35FC77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131" y="1649422"/>
            <a:ext cx="3388240" cy="22810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E654F7B-B096-4F03-85B1-1E0883086B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25" y="1666811"/>
            <a:ext cx="3465555" cy="230558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BD7C81-AE5B-4D32-8BB5-4D754B6F9B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16" y="4459883"/>
            <a:ext cx="8569638" cy="1680767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AB5A8B68-00ED-4E51-98E9-58184BE77711}"/>
              </a:ext>
            </a:extLst>
          </p:cNvPr>
          <p:cNvSpPr/>
          <p:nvPr/>
        </p:nvSpPr>
        <p:spPr>
          <a:xfrm>
            <a:off x="0" y="1993431"/>
            <a:ext cx="2076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Panels 1 &amp; 2:      1 month accelerated weathering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Panels 3 &amp; 4: reference</a:t>
            </a:r>
          </a:p>
        </p:txBody>
      </p:sp>
    </p:spTree>
    <p:extLst>
      <p:ext uri="{BB962C8B-B14F-4D97-AF65-F5344CB8AC3E}">
        <p14:creationId xmlns:p14="http://schemas.microsoft.com/office/powerpoint/2010/main" val="418327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3910" y="204941"/>
            <a:ext cx="8296344" cy="1325563"/>
          </a:xfrm>
        </p:spPr>
        <p:txBody>
          <a:bodyPr/>
          <a:lstStyle/>
          <a:p>
            <a:r>
              <a:rPr lang="en-US" dirty="0"/>
              <a:t>Sandwich element testing – accelerated weathering (ACCIONA)</a:t>
            </a:r>
            <a:endParaRPr lang="fr-FR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2C6E70-C515-4785-984A-1C4D35FC77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131" y="1649422"/>
            <a:ext cx="3388240" cy="22810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E654F7B-B096-4F03-85B1-1E0883086B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25" y="1666811"/>
            <a:ext cx="3465555" cy="230558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BD7C81-AE5B-4D32-8BB5-4D754B6F9B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16" y="4459883"/>
            <a:ext cx="8569638" cy="1680767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AB5A8B68-00ED-4E51-98E9-58184BE77711}"/>
              </a:ext>
            </a:extLst>
          </p:cNvPr>
          <p:cNvSpPr/>
          <p:nvPr/>
        </p:nvSpPr>
        <p:spPr>
          <a:xfrm>
            <a:off x="0" y="1993431"/>
            <a:ext cx="2076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Panels 1 &amp; 2:      1 month accelerated weathering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Panels 3 &amp; 4: reference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5E81B17-AD72-4347-B767-2D34CECF2EF6}"/>
              </a:ext>
            </a:extLst>
          </p:cNvPr>
          <p:cNvSpPr/>
          <p:nvPr/>
        </p:nvSpPr>
        <p:spPr>
          <a:xfrm>
            <a:off x="1956531" y="3886501"/>
            <a:ext cx="579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significant differences between panels subjected to accelerated weathering and those not exposed!</a:t>
            </a:r>
          </a:p>
        </p:txBody>
      </p:sp>
    </p:spTree>
    <p:extLst>
      <p:ext uri="{BB962C8B-B14F-4D97-AF65-F5344CB8AC3E}">
        <p14:creationId xmlns:p14="http://schemas.microsoft.com/office/powerpoint/2010/main" val="2977528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3910" y="204941"/>
            <a:ext cx="8296344" cy="1325563"/>
          </a:xfrm>
        </p:spPr>
        <p:txBody>
          <a:bodyPr/>
          <a:lstStyle/>
          <a:p>
            <a:r>
              <a:rPr lang="en-US" dirty="0"/>
              <a:t>Final remarks (part 1)</a:t>
            </a:r>
            <a:endParaRPr lang="fr-FR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2FDF18A-7019-471F-8F26-5532C970D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325" y="1638299"/>
            <a:ext cx="5019675" cy="471331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705C059-84B1-4DAD-80F4-81C063D9C96B}"/>
              </a:ext>
            </a:extLst>
          </p:cNvPr>
          <p:cNvSpPr/>
          <p:nvPr/>
        </p:nvSpPr>
        <p:spPr>
          <a:xfrm>
            <a:off x="104776" y="1754459"/>
            <a:ext cx="38957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of materials constituting high levels of CDW aggregates: vibrated concrete (OPC and AAB based), SCC, HPC, lightweight concrete, earth plaster and mortar, rammed earth,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and industrial scale production (upscaling from lab) of a range of components and elements 				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Concrete prefab elements based on SCC and/or HPC, and in some cases vibrated concrete</a:t>
            </a:r>
          </a:p>
        </p:txBody>
      </p:sp>
    </p:spTree>
    <p:extLst>
      <p:ext uri="{BB962C8B-B14F-4D97-AF65-F5344CB8AC3E}">
        <p14:creationId xmlns:p14="http://schemas.microsoft.com/office/powerpoint/2010/main" val="330784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3910" y="204941"/>
            <a:ext cx="8296344" cy="1325563"/>
          </a:xfrm>
        </p:spPr>
        <p:txBody>
          <a:bodyPr/>
          <a:lstStyle/>
          <a:p>
            <a:r>
              <a:rPr lang="en-US" dirty="0"/>
              <a:t>Final remarks (part 2)</a:t>
            </a:r>
            <a:endParaRPr lang="fr-FR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67A1BC-8B50-40F4-B6C3-653AE4721080}"/>
              </a:ext>
            </a:extLst>
          </p:cNvPr>
          <p:cNvSpPr/>
          <p:nvPr/>
        </p:nvSpPr>
        <p:spPr>
          <a:xfrm>
            <a:off x="364715" y="1783035"/>
            <a:ext cx="73314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on CDW aggregate characterization illustrates importance of the CDW quality and a robust quality assessment system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ambition level for aggregate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confirm the high flexibility of the RE4 approach, with a minimum replacement level at 50 %, even in the industrial environment (TRL7)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Modification of laboratory mix design to industry scale, restricted to small changes in amount of SPs (using different virgin aggregates, cement type, additives)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campaign revealed some challenges: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 of adoption to variations in CDW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difficulties working with two-layer textile reinforcement on industrial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overall it was very successful, paving the way for a reliable use of high ratios of CDW in the prefabrication industry!</a:t>
            </a:r>
          </a:p>
        </p:txBody>
      </p:sp>
    </p:spTree>
    <p:extLst>
      <p:ext uri="{BB962C8B-B14F-4D97-AF65-F5344CB8AC3E}">
        <p14:creationId xmlns:p14="http://schemas.microsoft.com/office/powerpoint/2010/main" val="1410115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72A28A15-5119-48C0-9ED0-AF12295C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7"/>
            <a:ext cx="7810500" cy="1044574"/>
          </a:xfrm>
        </p:spPr>
        <p:txBody>
          <a:bodyPr>
            <a:normAutofit/>
          </a:bodyPr>
          <a:lstStyle/>
          <a:p>
            <a:r>
              <a:rPr lang="en-US" sz="3300" b="0" i="1" dirty="0"/>
              <a:t>Thanks to partners for great cooperation!</a:t>
            </a:r>
            <a:endParaRPr lang="sv-SE" sz="3300" b="0" i="1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4A1E262-60E4-4A10-90D3-56DCA08E21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453" y="3792228"/>
            <a:ext cx="634039" cy="83522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EE23570-EE1E-4020-A3DA-A423D5D5E3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781" y="2262611"/>
            <a:ext cx="1642711" cy="616017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F31EB634-6765-4208-B25C-C14AD0D28A0A}"/>
              </a:ext>
            </a:extLst>
          </p:cNvPr>
          <p:cNvSpPr/>
          <p:nvPr/>
        </p:nvSpPr>
        <p:spPr>
          <a:xfrm>
            <a:off x="2563833" y="4739531"/>
            <a:ext cx="1262389" cy="64921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39237FB8-7C85-4F79-92C1-BF44F4A8A181}"/>
              </a:ext>
            </a:extLst>
          </p:cNvPr>
          <p:cNvSpPr/>
          <p:nvPr/>
        </p:nvSpPr>
        <p:spPr>
          <a:xfrm>
            <a:off x="1035777" y="2861160"/>
            <a:ext cx="1408276" cy="45010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3BC9FBE7-A727-49A4-8A10-EEF707FABDBF}"/>
              </a:ext>
            </a:extLst>
          </p:cNvPr>
          <p:cNvSpPr/>
          <p:nvPr/>
        </p:nvSpPr>
        <p:spPr>
          <a:xfrm>
            <a:off x="3358452" y="2379192"/>
            <a:ext cx="1339235" cy="36026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AB3CB4D3-C164-4886-A9BD-3D400ED4288F}"/>
              </a:ext>
            </a:extLst>
          </p:cNvPr>
          <p:cNvSpPr/>
          <p:nvPr/>
        </p:nvSpPr>
        <p:spPr>
          <a:xfrm>
            <a:off x="4429184" y="3653803"/>
            <a:ext cx="1213564" cy="36026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 59">
            <a:extLst>
              <a:ext uri="{FF2B5EF4-FFF2-40B4-BE49-F238E27FC236}">
                <a16:creationId xmlns:a16="http://schemas.microsoft.com/office/drawing/2014/main" id="{042612CA-73FF-4E66-B447-9924C45C68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977" y="3939697"/>
            <a:ext cx="1108163" cy="540287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B8E2AEC2-9E81-44EC-A29C-B37AEAFC19C8}"/>
              </a:ext>
            </a:extLst>
          </p:cNvPr>
          <p:cNvSpPr/>
          <p:nvPr/>
        </p:nvSpPr>
        <p:spPr>
          <a:xfrm>
            <a:off x="5245422" y="4790687"/>
            <a:ext cx="935359" cy="332043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599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BE38-B804-554F-A04D-E77F1865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Thank you for your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E632C-8E02-334F-99C7-EF2D579FD6F2}"/>
              </a:ext>
            </a:extLst>
          </p:cNvPr>
          <p:cNvSpPr txBox="1"/>
          <p:nvPr/>
        </p:nvSpPr>
        <p:spPr>
          <a:xfrm>
            <a:off x="626270" y="5272147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Linus Brander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86EC2-F02E-F04D-B215-2C0551AF57D2}"/>
              </a:ext>
            </a:extLst>
          </p:cNvPr>
          <p:cNvSpPr txBox="1"/>
          <p:nvPr/>
        </p:nvSpPr>
        <p:spPr>
          <a:xfrm>
            <a:off x="626270" y="5641479"/>
            <a:ext cx="346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Linus.Brander@ri.se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7BAF9-3487-5C42-9E95-6B6AFB66E9B4}"/>
              </a:ext>
            </a:extLst>
          </p:cNvPr>
          <p:cNvSpPr txBox="1"/>
          <p:nvPr/>
        </p:nvSpPr>
        <p:spPr>
          <a:xfrm>
            <a:off x="4372057" y="5272147"/>
            <a:ext cx="135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Insert company logo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DDCA3FD-9A95-411D-9DB6-C3AFC81F90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180" y="5355753"/>
            <a:ext cx="1555700" cy="8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7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Some</a:t>
            </a:r>
            <a:r>
              <a:rPr lang="sv-SE" dirty="0"/>
              <a:t> of the </a:t>
            </a:r>
            <a:r>
              <a:rPr lang="sv-SE" dirty="0" err="1"/>
              <a:t>objectives</a:t>
            </a:r>
            <a:r>
              <a:rPr lang="sv-SE" dirty="0"/>
              <a:t> in RE4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98D63-4910-6E40-9579-0747D253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822450"/>
            <a:ext cx="3617285" cy="4266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GB" dirty="0"/>
              <a:t>Development of prefab. elements integrating a high level of CDW-derived materials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en-GB" dirty="0"/>
              <a:t>Development of innovative design concepts for pre-fabricated building components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fr-FR" dirty="0"/>
              <a:t>RE</a:t>
            </a:r>
            <a:r>
              <a:rPr lang="fr-FR" baseline="30000" dirty="0"/>
              <a:t>4</a:t>
            </a:r>
            <a:r>
              <a:rPr lang="fr-FR" dirty="0"/>
              <a:t> </a:t>
            </a:r>
            <a:r>
              <a:rPr lang="fr-FR" dirty="0" err="1"/>
              <a:t>demonstration</a:t>
            </a:r>
            <a:r>
              <a:rPr lang="fr-FR" dirty="0"/>
              <a:t> in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, </a:t>
            </a:r>
            <a:r>
              <a:rPr lang="fr-FR" dirty="0" err="1"/>
              <a:t>testing</a:t>
            </a:r>
            <a:r>
              <a:rPr lang="fr-FR" dirty="0"/>
              <a:t> and </a:t>
            </a:r>
            <a:r>
              <a:rPr lang="fr-FR" dirty="0" err="1"/>
              <a:t>evaluation</a:t>
            </a:r>
            <a:r>
              <a:rPr lang="fr-FR" dirty="0"/>
              <a:t>, </a:t>
            </a:r>
            <a:r>
              <a:rPr lang="fr-FR" dirty="0" err="1"/>
              <a:t>replication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500DBA65-05AA-4B90-9FB4-C6E58A6A154A}"/>
              </a:ext>
            </a:extLst>
          </p:cNvPr>
          <p:cNvGrpSpPr/>
          <p:nvPr/>
        </p:nvGrpSpPr>
        <p:grpSpPr>
          <a:xfrm>
            <a:off x="4572000" y="1656862"/>
            <a:ext cx="4243754" cy="4699490"/>
            <a:chOff x="4617275" y="448251"/>
            <a:chExt cx="3943460" cy="6120166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C97A59F9-D36F-4701-AF8C-19D7B040CFBA}"/>
                </a:ext>
              </a:extLst>
            </p:cNvPr>
            <p:cNvSpPr/>
            <p:nvPr/>
          </p:nvSpPr>
          <p:spPr>
            <a:xfrm>
              <a:off x="4617275" y="448251"/>
              <a:ext cx="3931584" cy="6120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8ACF2864-F663-4444-B822-305D16F2C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7275" y="448251"/>
              <a:ext cx="3943460" cy="6120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28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Achievement</a:t>
            </a:r>
            <a:r>
              <a:rPr lang="sv-SE" dirty="0"/>
              <a:t>: Prefab elements </a:t>
            </a:r>
            <a:r>
              <a:rPr lang="sv-SE" dirty="0" err="1"/>
              <a:t>constituting</a:t>
            </a:r>
            <a:r>
              <a:rPr lang="sv-SE" dirty="0"/>
              <a:t> 30-95 % CDW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5A5031B-7C3D-48DC-B7E0-EB30FD8F43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960" y="4138761"/>
            <a:ext cx="3018307" cy="2012204"/>
          </a:xfrm>
          <a:prstGeom prst="rect">
            <a:avLst/>
          </a:prstGeom>
        </p:spPr>
      </p:pic>
      <p:pic>
        <p:nvPicPr>
          <p:cNvPr id="10" name="Immagine 14" descr="20180530_150333.jpg">
            <a:extLst>
              <a:ext uri="{FF2B5EF4-FFF2-40B4-BE49-F238E27FC236}">
                <a16:creationId xmlns:a16="http://schemas.microsoft.com/office/drawing/2014/main" id="{59FD8700-2BE9-4C35-A104-01E48C6364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944" y="4840132"/>
            <a:ext cx="1747777" cy="1310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magine 1">
            <a:extLst>
              <a:ext uri="{FF2B5EF4-FFF2-40B4-BE49-F238E27FC236}">
                <a16:creationId xmlns:a16="http://schemas.microsoft.com/office/drawing/2014/main" id="{4885F7B2-8612-4703-9B3B-F1A9C02671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884" y="4254131"/>
            <a:ext cx="1708787" cy="190312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2AFFEC9-5B57-4331-9385-F4A4B29364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85" y="4138761"/>
            <a:ext cx="2227529" cy="2012204"/>
          </a:xfrm>
          <a:prstGeom prst="rect">
            <a:avLst/>
          </a:prstGeom>
        </p:spPr>
      </p:pic>
      <p:pic>
        <p:nvPicPr>
          <p:cNvPr id="14" name="Bildobjekt 13" descr="En bild som visar byggnad, sitter, bänk, ställa in&#10;&#10;Automatiskt genererad beskrivning">
            <a:extLst>
              <a:ext uri="{FF2B5EF4-FFF2-40B4-BE49-F238E27FC236}">
                <a16:creationId xmlns:a16="http://schemas.microsoft.com/office/drawing/2014/main" id="{9B1C9C29-4E5F-4F16-831B-C13E4DD93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7130" y="1652309"/>
            <a:ext cx="2691479" cy="2160000"/>
          </a:xfrm>
          <a:prstGeom prst="rect">
            <a:avLst/>
          </a:prstGeom>
        </p:spPr>
      </p:pic>
      <p:pic>
        <p:nvPicPr>
          <p:cNvPr id="18" name="Bildobjekt 17" descr="En bild som visar byggnad, person, man, stående&#10;&#10;Automatiskt genererad beskrivning">
            <a:extLst>
              <a:ext uri="{FF2B5EF4-FFF2-40B4-BE49-F238E27FC236}">
                <a16:creationId xmlns:a16="http://schemas.microsoft.com/office/drawing/2014/main" id="{20797118-5DAB-4F9F-A4C1-4AF3296494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564" y="1652309"/>
            <a:ext cx="3217267" cy="2160000"/>
          </a:xfrm>
          <a:prstGeom prst="rect">
            <a:avLst/>
          </a:prstGeom>
        </p:spPr>
      </p:pic>
      <p:pic>
        <p:nvPicPr>
          <p:cNvPr id="16" name="Bildobjekt 15" descr="En bild som visar person, stående, stängsel, utomhus&#10;&#10;Automatiskt genererad beskrivning">
            <a:extLst>
              <a:ext uri="{FF2B5EF4-FFF2-40B4-BE49-F238E27FC236}">
                <a16:creationId xmlns:a16="http://schemas.microsoft.com/office/drawing/2014/main" id="{D26972EA-B2B8-402E-9494-BF31713D47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86" y="1651371"/>
            <a:ext cx="269147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1" y="2898777"/>
            <a:ext cx="8194919" cy="1138554"/>
          </a:xfrm>
        </p:spPr>
        <p:txBody>
          <a:bodyPr>
            <a:normAutofit/>
          </a:bodyPr>
          <a:lstStyle/>
          <a:p>
            <a:r>
              <a:rPr lang="sv-SE" dirty="0" err="1"/>
              <a:t>How</a:t>
            </a:r>
            <a:r>
              <a:rPr lang="sv-SE" dirty="0"/>
              <a:t> do </a:t>
            </a:r>
            <a:r>
              <a:rPr lang="sv-SE" dirty="0" err="1"/>
              <a:t>you</a:t>
            </a:r>
            <a:r>
              <a:rPr lang="sv-SE" dirty="0"/>
              <a:t> get </a:t>
            </a:r>
            <a:r>
              <a:rPr lang="sv-SE" dirty="0" err="1"/>
              <a:t>there</a:t>
            </a:r>
            <a:r>
              <a:rPr lang="sv-SE" dirty="0"/>
              <a:t>?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</p:spTree>
    <p:extLst>
      <p:ext uri="{BB962C8B-B14F-4D97-AF65-F5344CB8AC3E}">
        <p14:creationId xmlns:p14="http://schemas.microsoft.com/office/powerpoint/2010/main" val="179232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1" y="365127"/>
            <a:ext cx="8194919" cy="1138554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Sorting</a:t>
            </a:r>
            <a:r>
              <a:rPr lang="sv-SE" dirty="0"/>
              <a:t> of CDW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 err="1"/>
              <a:t>valuable</a:t>
            </a:r>
            <a:r>
              <a:rPr lang="sv-SE" dirty="0"/>
              <a:t> </a:t>
            </a:r>
            <a:r>
              <a:rPr lang="sv-SE" dirty="0" err="1"/>
              <a:t>resources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ECDD8BF-768B-49B9-9180-BF7D42A772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8" y="1737058"/>
            <a:ext cx="2357730" cy="418935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A1E669F-8291-4BF9-BCD7-6F81E67BE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505" y="1737059"/>
            <a:ext cx="3630936" cy="204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\\sp\cbi\03 FoU Projekt\EU\6P00590 RE4\06 WP4 Characterization of CDW\Task 4.1 Collection of representative CDW samples\Batch 1 M4\8-16.jpg">
            <a:extLst>
              <a:ext uri="{FF2B5EF4-FFF2-40B4-BE49-F238E27FC236}">
                <a16:creationId xmlns:a16="http://schemas.microsoft.com/office/drawing/2014/main" id="{57CB675C-9B5A-40A4-BAF5-6DB764D0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379" y="3886784"/>
            <a:ext cx="3631754" cy="20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6CA0174-1304-4868-82E9-7874E3DDE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0965" y="4829049"/>
            <a:ext cx="1349303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B39B7FB-EA16-4E08-822B-D1F0A99A7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9129" y="3205191"/>
            <a:ext cx="134166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1337D48-2229-4B19-87D3-8F00CEFF2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161" y="3205191"/>
            <a:ext cx="133567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657FDD4-F5D6-4DF4-A514-BD8203516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3774" y="4829049"/>
            <a:ext cx="130085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F3664D-286A-423A-91C3-9D62CE645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1" t="-2265" b="-1"/>
          <a:stretch/>
        </p:blipFill>
        <p:spPr bwMode="auto">
          <a:xfrm>
            <a:off x="6274559" y="1606430"/>
            <a:ext cx="125819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070AEA3-89FC-4771-8E98-0F60B5492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83" b="-208"/>
          <a:stretch/>
        </p:blipFill>
        <p:spPr bwMode="auto">
          <a:xfrm>
            <a:off x="7806989" y="1602030"/>
            <a:ext cx="123380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6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1" y="2965451"/>
            <a:ext cx="8194919" cy="1673224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and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allowed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CDW mineral </a:t>
            </a:r>
            <a:r>
              <a:rPr lang="sv-SE" dirty="0" err="1"/>
              <a:t>fraction</a:t>
            </a:r>
            <a:r>
              <a:rPr lang="sv-SE" dirty="0"/>
              <a:t> in </a:t>
            </a:r>
            <a:r>
              <a:rPr lang="sv-SE" dirty="0" err="1"/>
              <a:t>construction</a:t>
            </a:r>
            <a:r>
              <a:rPr lang="sv-SE" dirty="0"/>
              <a:t>?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</p:spTree>
    <p:extLst>
      <p:ext uri="{BB962C8B-B14F-4D97-AF65-F5344CB8AC3E}">
        <p14:creationId xmlns:p14="http://schemas.microsoft.com/office/powerpoint/2010/main" val="212898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65127"/>
            <a:ext cx="8143874" cy="1138554"/>
          </a:xfrm>
        </p:spPr>
        <p:txBody>
          <a:bodyPr>
            <a:normAutofit/>
          </a:bodyPr>
          <a:lstStyle/>
          <a:p>
            <a:r>
              <a:rPr lang="sv-SE" dirty="0"/>
              <a:t>CDW as </a:t>
            </a:r>
            <a:r>
              <a:rPr lang="sv-SE" dirty="0" err="1"/>
              <a:t>concrete</a:t>
            </a:r>
            <a:r>
              <a:rPr lang="sv-SE" dirty="0"/>
              <a:t> </a:t>
            </a:r>
            <a:r>
              <a:rPr lang="sv-SE" dirty="0" err="1"/>
              <a:t>aggregate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pic>
        <p:nvPicPr>
          <p:cNvPr id="7" name="Picture 2" descr="\\sp\cbi\03 FoU Projekt\EU\6P00590 RE4\06 WP4 Characterization of CDW\Task 4.2 Characterization of CDW\Resultat Ballast\RE4 S-SO-B1\Bild 0 2.JPG">
            <a:extLst>
              <a:ext uri="{FF2B5EF4-FFF2-40B4-BE49-F238E27FC236}">
                <a16:creationId xmlns:a16="http://schemas.microsoft.com/office/drawing/2014/main" id="{1B963436-4748-4132-BA75-72EAB0532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9735" y="1616513"/>
            <a:ext cx="3565896" cy="33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sp\cbi\03 FoU Projekt\EU\6P00590 RE4\06 WP4 Characterization of CDW\Task 4.2 Characterization of CDW\Resultat Ballast\RE4 S-SO-B1\Bild 8 16.JPG">
            <a:extLst>
              <a:ext uri="{FF2B5EF4-FFF2-40B4-BE49-F238E27FC236}">
                <a16:creationId xmlns:a16="http://schemas.microsoft.com/office/drawing/2014/main" id="{B4D9C0DC-F0F1-419E-B310-3D61A9637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69" y="1616513"/>
            <a:ext cx="3454763" cy="33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3692124-58CD-41F8-B95E-421759B74717}"/>
              </a:ext>
            </a:extLst>
          </p:cNvPr>
          <p:cNvSpPr txBox="1"/>
          <p:nvPr/>
        </p:nvSpPr>
        <p:spPr>
          <a:xfrm>
            <a:off x="192450" y="5064470"/>
            <a:ext cx="844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8/16				       2/8								               0/2</a:t>
            </a:r>
          </a:p>
          <a:p>
            <a:endParaRPr lang="sv-SE" dirty="0"/>
          </a:p>
          <a:p>
            <a:r>
              <a:rPr lang="sv-SE" dirty="0" err="1"/>
              <a:t>Recycled</a:t>
            </a:r>
            <a:r>
              <a:rPr lang="sv-SE" dirty="0"/>
              <a:t> </a:t>
            </a:r>
            <a:r>
              <a:rPr lang="sv-SE" dirty="0" err="1"/>
              <a:t>aggregates</a:t>
            </a:r>
            <a:r>
              <a:rPr lang="sv-SE" dirty="0"/>
              <a:t> from the CDE recycling </a:t>
            </a:r>
            <a:r>
              <a:rPr lang="sv-SE" dirty="0" err="1"/>
              <a:t>centre</a:t>
            </a:r>
            <a:r>
              <a:rPr lang="sv-SE" dirty="0"/>
              <a:t> </a:t>
            </a:r>
            <a:r>
              <a:rPr lang="sv-SE" dirty="0" err="1"/>
              <a:t>outside</a:t>
            </a:r>
            <a:r>
              <a:rPr lang="sv-SE" dirty="0"/>
              <a:t> Marseille, </a:t>
            </a:r>
            <a:r>
              <a:rPr lang="sv-SE" dirty="0" err="1"/>
              <a:t>southern</a:t>
            </a:r>
            <a:r>
              <a:rPr lang="sv-SE" dirty="0"/>
              <a:t> </a:t>
            </a:r>
            <a:r>
              <a:rPr lang="sv-SE" dirty="0" err="1"/>
              <a:t>France</a:t>
            </a:r>
            <a:endParaRPr lang="sv-SE" dirty="0"/>
          </a:p>
          <a:p>
            <a:r>
              <a:rPr lang="sv-SE" dirty="0"/>
              <a:t>  (</a:t>
            </a:r>
            <a:r>
              <a:rPr lang="sv-SE" dirty="0" err="1"/>
              <a:t>fraction</a:t>
            </a:r>
            <a:r>
              <a:rPr lang="sv-SE" dirty="0"/>
              <a:t> limits in mm)</a:t>
            </a:r>
          </a:p>
        </p:txBody>
      </p:sp>
      <p:pic>
        <p:nvPicPr>
          <p:cNvPr id="9" name="Picture 4" descr="\\sp\cbi\03 FoU Projekt\EU\6P00590 RE4\06 WP4 Characterization of CDW\Task 4.2 Characterization of CDW\Resultat Ballast\RE4 S-SO-B1\Bild 2 8.JPG">
            <a:extLst>
              <a:ext uri="{FF2B5EF4-FFF2-40B4-BE49-F238E27FC236}">
                <a16:creationId xmlns:a16="http://schemas.microsoft.com/office/drawing/2014/main" id="{D27B154D-A81B-46C6-9078-9CD967F52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6716" y="2183583"/>
            <a:ext cx="3565896" cy="33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4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47F0-35A5-C14A-A2FB-C4471F0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65127"/>
            <a:ext cx="8143874" cy="1138554"/>
          </a:xfrm>
        </p:spPr>
        <p:txBody>
          <a:bodyPr>
            <a:normAutofit/>
          </a:bodyPr>
          <a:lstStyle/>
          <a:p>
            <a:r>
              <a:rPr lang="sv-SE" dirty="0"/>
              <a:t>CDW as </a:t>
            </a:r>
            <a:r>
              <a:rPr lang="sv-SE" dirty="0" err="1"/>
              <a:t>concrete</a:t>
            </a:r>
            <a:r>
              <a:rPr lang="sv-SE" dirty="0"/>
              <a:t> </a:t>
            </a:r>
            <a:r>
              <a:rPr lang="sv-SE" dirty="0" err="1"/>
              <a:t>aggregate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BEC9-8B90-AA4F-8FDF-913A0330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C34-E916-3D48-ADFC-CA3073E5149A}" type="datetime1">
              <a:rPr lang="cs-CZ" smtClean="0"/>
              <a:t>23.10.2019</a:t>
            </a:fld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B8501-B716-204E-AEB4-247E0288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3A6-88B2-EE4C-BED9-6D28EB8261F6}" type="slidenum">
              <a:rPr lang="cs-CZ" smtClean="0"/>
              <a:t>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3C2F8-1709-B647-837F-71145195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24th October 2019, Bari, Italy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3692124-58CD-41F8-B95E-421759B74717}"/>
              </a:ext>
            </a:extLst>
          </p:cNvPr>
          <p:cNvSpPr txBox="1"/>
          <p:nvPr/>
        </p:nvSpPr>
        <p:spPr>
          <a:xfrm>
            <a:off x="184877" y="1671508"/>
            <a:ext cx="39870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Regulated</a:t>
            </a:r>
            <a:r>
              <a:rPr lang="sv-SE" sz="2000" dirty="0"/>
              <a:t> in EN 206:2013+A1:2016 (Concrete) and EN 12620+A1:2008 (</a:t>
            </a:r>
            <a:r>
              <a:rPr lang="sv-SE" sz="2000" dirty="0" err="1"/>
              <a:t>Aggregates</a:t>
            </a:r>
            <a:r>
              <a:rPr lang="sv-SE" sz="2000" dirty="0"/>
              <a:t> for </a:t>
            </a:r>
            <a:r>
              <a:rPr lang="sv-SE" sz="2000" dirty="0" err="1"/>
              <a:t>concrete</a:t>
            </a:r>
            <a:r>
              <a:rPr lang="sv-SE" sz="2000" dirty="0"/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applies to concrete mixed on site, ready-mixed or produced in a plant for precast concrete products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/>
              <a:t>Harmonized</a:t>
            </a:r>
            <a:r>
              <a:rPr lang="sv-SE" sz="2000" dirty="0"/>
              <a:t> in EU </a:t>
            </a:r>
            <a:r>
              <a:rPr lang="sv-SE" sz="2000" dirty="0">
                <a:sym typeface="Wingdings" panose="05000000000000000000" pitchFamily="2" charset="2"/>
              </a:rPr>
              <a:t> </a:t>
            </a:r>
            <a:r>
              <a:rPr lang="sv-SE" sz="2000" dirty="0"/>
              <a:t>CE-</a:t>
            </a:r>
            <a:r>
              <a:rPr lang="sv-SE" sz="2000" dirty="0" err="1"/>
              <a:t>marked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System 2+ </a:t>
            </a:r>
            <a:r>
              <a:rPr lang="sv-SE" sz="2000" dirty="0">
                <a:sym typeface="Wingdings" panose="05000000000000000000" pitchFamily="2" charset="2"/>
              </a:rPr>
              <a:t> </a:t>
            </a:r>
            <a:r>
              <a:rPr lang="sv-SE" sz="2000" dirty="0" err="1">
                <a:sym typeface="Wingdings" panose="05000000000000000000" pitchFamily="2" charset="2"/>
              </a:rPr>
              <a:t>certificate</a:t>
            </a:r>
            <a:r>
              <a:rPr lang="sv-SE" sz="2000" dirty="0">
                <a:sym typeface="Wingdings" panose="05000000000000000000" pitchFamily="2" charset="2"/>
              </a:rPr>
              <a:t> by </a:t>
            </a:r>
            <a:r>
              <a:rPr lang="sv-SE" sz="2000" dirty="0" err="1">
                <a:sym typeface="Wingdings" panose="05000000000000000000" pitchFamily="2" charset="2"/>
              </a:rPr>
              <a:t>notified</a:t>
            </a:r>
            <a:r>
              <a:rPr lang="sv-SE" sz="2000" dirty="0">
                <a:sym typeface="Wingdings" panose="05000000000000000000" pitchFamily="2" charset="2"/>
              </a:rPr>
              <a:t> </a:t>
            </a:r>
            <a:r>
              <a:rPr lang="sv-SE" sz="2000" dirty="0" err="1">
                <a:sym typeface="Wingdings" panose="05000000000000000000" pitchFamily="2" charset="2"/>
              </a:rPr>
              <a:t>body</a:t>
            </a:r>
            <a:endParaRPr lang="sv-SE" sz="20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202A7DA-D33D-4070-A45E-B2160DF2A494}"/>
              </a:ext>
            </a:extLst>
          </p:cNvPr>
          <p:cNvSpPr txBox="1"/>
          <p:nvPr/>
        </p:nvSpPr>
        <p:spPr>
          <a:xfrm>
            <a:off x="4705350" y="2089875"/>
            <a:ext cx="40576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General </a:t>
            </a:r>
            <a:r>
              <a:rPr lang="sv-SE" sz="2000" dirty="0" err="1"/>
              <a:t>requirements</a:t>
            </a:r>
            <a:r>
              <a:rPr lang="sv-SE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Properties</a:t>
            </a:r>
            <a:r>
              <a:rPr lang="sv-SE" sz="2000" dirty="0"/>
              <a:t> as for </a:t>
            </a:r>
            <a:r>
              <a:rPr lang="sv-SE" sz="2000" dirty="0" err="1"/>
              <a:t>virgin</a:t>
            </a:r>
            <a:r>
              <a:rPr lang="sv-SE" sz="2000" dirty="0"/>
              <a:t> </a:t>
            </a:r>
            <a:r>
              <a:rPr lang="sv-SE" sz="2000" dirty="0" err="1"/>
              <a:t>aggregates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Aggregate</a:t>
            </a:r>
            <a:r>
              <a:rPr lang="sv-SE" sz="2000" dirty="0"/>
              <a:t> </a:t>
            </a:r>
            <a:r>
              <a:rPr lang="sv-SE" sz="2000" dirty="0" err="1"/>
              <a:t>should</a:t>
            </a:r>
            <a:r>
              <a:rPr lang="sv-SE" sz="2000" dirty="0"/>
              <a:t> be </a:t>
            </a:r>
            <a:r>
              <a:rPr lang="sv-SE" sz="2000" dirty="0" err="1"/>
              <a:t>considered</a:t>
            </a:r>
            <a:r>
              <a:rPr lang="sv-SE" sz="2000" dirty="0"/>
              <a:t> Alkali-</a:t>
            </a:r>
            <a:r>
              <a:rPr lang="sv-SE" sz="2000" dirty="0" err="1"/>
              <a:t>Silica</a:t>
            </a:r>
            <a:r>
              <a:rPr lang="sv-SE" sz="2000" dirty="0"/>
              <a:t> </a:t>
            </a:r>
            <a:r>
              <a:rPr lang="sv-SE" sz="2000" dirty="0" err="1"/>
              <a:t>Reactive</a:t>
            </a:r>
            <a:r>
              <a:rPr lang="sv-SE" sz="2000" dirty="0"/>
              <a:t> (ASR), </a:t>
            </a:r>
            <a:r>
              <a:rPr lang="sv-SE" sz="2000" dirty="0" err="1"/>
              <a:t>until</a:t>
            </a:r>
            <a:r>
              <a:rPr lang="sv-SE" sz="2000" dirty="0"/>
              <a:t> </a:t>
            </a:r>
            <a:r>
              <a:rPr lang="sv-SE" sz="2000" dirty="0" err="1"/>
              <a:t>opposite</a:t>
            </a:r>
            <a:r>
              <a:rPr lang="sv-SE" sz="2000" dirty="0"/>
              <a:t> proven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Water</a:t>
            </a:r>
            <a:r>
              <a:rPr lang="sv-SE" sz="2000" dirty="0"/>
              <a:t> </a:t>
            </a:r>
            <a:r>
              <a:rPr lang="sv-SE" sz="2000" dirty="0" err="1"/>
              <a:t>soluble</a:t>
            </a:r>
            <a:r>
              <a:rPr lang="sv-SE" sz="2000" dirty="0"/>
              <a:t> </a:t>
            </a:r>
            <a:r>
              <a:rPr lang="sv-SE" sz="2000" dirty="0" err="1"/>
              <a:t>sulfates</a:t>
            </a:r>
            <a:r>
              <a:rPr lang="sv-SE" sz="2000" dirty="0"/>
              <a:t>: ≤ 0.7 </a:t>
            </a:r>
            <a:r>
              <a:rPr lang="sv-SE" sz="2000" dirty="0" err="1"/>
              <a:t>wt</a:t>
            </a:r>
            <a:r>
              <a:rPr lang="sv-SE" sz="2000" dirty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Classification</a:t>
            </a:r>
            <a:r>
              <a:rPr lang="sv-SE" sz="2000" dirty="0"/>
              <a:t> of </a:t>
            </a:r>
            <a:r>
              <a:rPr lang="sv-SE" sz="2000" dirty="0" err="1"/>
              <a:t>constituents</a:t>
            </a:r>
            <a:r>
              <a:rPr lang="sv-SE" sz="2000" dirty="0"/>
              <a:t> of </a:t>
            </a:r>
            <a:r>
              <a:rPr lang="sv-SE" sz="2000" dirty="0" err="1"/>
              <a:t>coarse</a:t>
            </a:r>
            <a:r>
              <a:rPr lang="sv-SE" sz="2000" dirty="0"/>
              <a:t> </a:t>
            </a:r>
            <a:r>
              <a:rPr lang="sv-SE" sz="2000" dirty="0" err="1"/>
              <a:t>recycled</a:t>
            </a:r>
            <a:r>
              <a:rPr lang="sv-SE" sz="2000" dirty="0"/>
              <a:t> </a:t>
            </a:r>
            <a:r>
              <a:rPr lang="sv-SE" sz="2000" dirty="0" err="1"/>
              <a:t>aggregates</a:t>
            </a:r>
            <a:r>
              <a:rPr lang="sv-SE" sz="2000" dirty="0"/>
              <a:t>, </a:t>
            </a:r>
            <a:r>
              <a:rPr lang="sv-SE" sz="2000" dirty="0" err="1"/>
              <a:t>following</a:t>
            </a:r>
            <a:r>
              <a:rPr lang="sv-SE" sz="2000" dirty="0"/>
              <a:t> EN 933-11:2009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Dangerous substances: emission of radioactivity, release of heavy metals, release of polycyclic aromatic hydrocarbons</a:t>
            </a:r>
            <a:endParaRPr lang="sv-SE" sz="2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37CF0A8-7B1C-402B-9502-47B4A63811E4}"/>
              </a:ext>
            </a:extLst>
          </p:cNvPr>
          <p:cNvSpPr/>
          <p:nvPr/>
        </p:nvSpPr>
        <p:spPr>
          <a:xfrm>
            <a:off x="4705350" y="2089875"/>
            <a:ext cx="4057651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F87BCE7-63FD-412A-B23A-41338C98ED72}"/>
              </a:ext>
            </a:extLst>
          </p:cNvPr>
          <p:cNvSpPr/>
          <p:nvPr/>
        </p:nvSpPr>
        <p:spPr>
          <a:xfrm>
            <a:off x="184876" y="1671509"/>
            <a:ext cx="3987074" cy="3337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959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1484</Words>
  <Application>Microsoft Office PowerPoint</Application>
  <PresentationFormat>Bildspel på skärmen (4:3)</PresentationFormat>
  <Paragraphs>479</Paragraphs>
  <Slides>25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Univers LT Std 45 Light</vt:lpstr>
      <vt:lpstr>Office Theme</vt:lpstr>
      <vt:lpstr>The recycling of buildings materials</vt:lpstr>
      <vt:lpstr>Construction Demolition Waste - CDW</vt:lpstr>
      <vt:lpstr>Some of the objectives in RE4</vt:lpstr>
      <vt:lpstr>Achievement: Prefab elements constituting 30-95 % CDW</vt:lpstr>
      <vt:lpstr>How do you get there?</vt:lpstr>
      <vt:lpstr>Sorting of CDW  valuable resources</vt:lpstr>
      <vt:lpstr>Can you and are you allowed to use CDW mineral fraction in construction?</vt:lpstr>
      <vt:lpstr>CDW as concrete aggregate</vt:lpstr>
      <vt:lpstr>CDW as concrete aggregate</vt:lpstr>
      <vt:lpstr>Classification of constituents of coarse RA (following EN 933-11)</vt:lpstr>
      <vt:lpstr>CDW quality – EN 206:2013</vt:lpstr>
      <vt:lpstr>CDW quality – EN 206:2013+A1:2016 and limits on use</vt:lpstr>
      <vt:lpstr>CDW quality – new proposal</vt:lpstr>
      <vt:lpstr>How does the CDW quality affect concrete performance?</vt:lpstr>
      <vt:lpstr>CDW quality assessment</vt:lpstr>
      <vt:lpstr>Quality vs replacement level – example from HPC</vt:lpstr>
      <vt:lpstr>CDW quality – proposal on new limits</vt:lpstr>
      <vt:lpstr>Sandwich element production – upscaling at Creagh Concrete</vt:lpstr>
      <vt:lpstr>Sandwich element testing – accelerated weathering (ACCIONA)</vt:lpstr>
      <vt:lpstr>Sandwich element testing – accelerated weathering (ACCIONA)</vt:lpstr>
      <vt:lpstr>Sandwich element testing – accelerated weathering (ACCIONA)</vt:lpstr>
      <vt:lpstr>Final remarks (part 1)</vt:lpstr>
      <vt:lpstr>Final remarks (part 2)</vt:lpstr>
      <vt:lpstr>Thanks to partners for great cooperation!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Colantonio</dc:creator>
  <cp:lastModifiedBy>Linus Brander</cp:lastModifiedBy>
  <cp:revision>47</cp:revision>
  <dcterms:created xsi:type="dcterms:W3CDTF">2019-10-07T11:36:03Z</dcterms:created>
  <dcterms:modified xsi:type="dcterms:W3CDTF">2019-10-23T20:50:22Z</dcterms:modified>
</cp:coreProperties>
</file>