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63" r:id="rId6"/>
    <p:sldId id="262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1"/>
    <p:restoredTop sz="94624"/>
  </p:normalViewPr>
  <p:slideViewPr>
    <p:cSldViewPr snapToGrid="0" snapToObjects="1">
      <p:cViewPr varScale="1">
        <p:scale>
          <a:sx n="97" d="100"/>
          <a:sy n="97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D62E8-8B6F-0E41-9653-242E5EAF111F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7C944-625E-C64C-9B16-6FA5BD946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">
            <a:extLst>
              <a:ext uri="{FF2B5EF4-FFF2-40B4-BE49-F238E27FC236}">
                <a16:creationId xmlns:a16="http://schemas.microsoft.com/office/drawing/2014/main" id="{75A7AA97-0486-6545-AC10-56A645E00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422"/>
          <a:stretch/>
        </p:blipFill>
        <p:spPr>
          <a:xfrm>
            <a:off x="4574380" y="1064398"/>
            <a:ext cx="4569620" cy="2236079"/>
          </a:xfrm>
          <a:prstGeom prst="rect">
            <a:avLst/>
          </a:prstGeom>
        </p:spPr>
      </p:pic>
      <p:pic>
        <p:nvPicPr>
          <p:cNvPr id="26" name="Image 1">
            <a:extLst>
              <a:ext uri="{FF2B5EF4-FFF2-40B4-BE49-F238E27FC236}">
                <a16:creationId xmlns:a16="http://schemas.microsoft.com/office/drawing/2014/main" id="{1EA465D5-8663-E246-868D-FEA37534B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b="28421"/>
          <a:stretch/>
        </p:blipFill>
        <p:spPr>
          <a:xfrm>
            <a:off x="1586" y="1064398"/>
            <a:ext cx="4572794" cy="2236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826" y="4293089"/>
            <a:ext cx="8435174" cy="796291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826" y="5174614"/>
            <a:ext cx="8435174" cy="4916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name, company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028D-D33E-EC4E-8391-0A5157423042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DF61BE1-7A8E-5749-B871-D968774A5B64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E0B61D0-011C-F443-B6F5-FACD0CFC048D}"/>
              </a:ext>
            </a:extLst>
          </p:cNvPr>
          <p:cNvSpPr/>
          <p:nvPr userDrawn="1"/>
        </p:nvSpPr>
        <p:spPr>
          <a:xfrm>
            <a:off x="0" y="5735638"/>
            <a:ext cx="9144000" cy="116840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 dirty="0">
              <a:pattFill prst="pct10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5617F201-7F0E-FE43-BD59-FF374B145C42}"/>
              </a:ext>
            </a:extLst>
          </p:cNvPr>
          <p:cNvSpPr txBox="1"/>
          <p:nvPr userDrawn="1"/>
        </p:nvSpPr>
        <p:spPr>
          <a:xfrm>
            <a:off x="1512331" y="6110985"/>
            <a:ext cx="4129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1200" noProof="0" dirty="0">
                <a:solidFill>
                  <a:schemeClr val="bg1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</a:p>
        </p:txBody>
      </p:sp>
      <p:grpSp>
        <p:nvGrpSpPr>
          <p:cNvPr id="12" name="Grouper 10">
            <a:extLst>
              <a:ext uri="{FF2B5EF4-FFF2-40B4-BE49-F238E27FC236}">
                <a16:creationId xmlns:a16="http://schemas.microsoft.com/office/drawing/2014/main" id="{2B66309D-EA14-0345-AB01-659453EC015E}"/>
              </a:ext>
            </a:extLst>
          </p:cNvPr>
          <p:cNvGrpSpPr/>
          <p:nvPr userDrawn="1"/>
        </p:nvGrpSpPr>
        <p:grpSpPr>
          <a:xfrm>
            <a:off x="-1698825" y="4391513"/>
            <a:ext cx="193502" cy="256315"/>
            <a:chOff x="593244" y="6127304"/>
            <a:chExt cx="258003" cy="256315"/>
          </a:xfrm>
        </p:grpSpPr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955953FE-2356-E24D-9311-4842FFD7FE07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3ABFEAD4-2220-0D45-9929-B20B39236F73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1ACDDF8D-0B7B-BD4C-958F-E439A8D6FDD6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19201E6F-3D4C-5B43-8A3D-8173CCBA1479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04EC7D47-B6F4-6545-A6DB-8B7DAAE0334B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9" name="object 23">
              <a:extLst>
                <a:ext uri="{FF2B5EF4-FFF2-40B4-BE49-F238E27FC236}">
                  <a16:creationId xmlns:a16="http://schemas.microsoft.com/office/drawing/2014/main" id="{54E28F5E-A0D9-7F4E-B1D6-A5A3865B6A89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CF1BB52F-063D-7F46-A8A8-57F2E5E27A63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1" name="object 25">
              <a:extLst>
                <a:ext uri="{FF2B5EF4-FFF2-40B4-BE49-F238E27FC236}">
                  <a16:creationId xmlns:a16="http://schemas.microsoft.com/office/drawing/2014/main" id="{09588249-AF29-0943-A621-DF9843E0B2D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2" name="object 26">
              <a:extLst>
                <a:ext uri="{FF2B5EF4-FFF2-40B4-BE49-F238E27FC236}">
                  <a16:creationId xmlns:a16="http://schemas.microsoft.com/office/drawing/2014/main" id="{AD05A473-86B5-EA4F-A3D9-F7A678BB6522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3" name="object 27">
              <a:extLst>
                <a:ext uri="{FF2B5EF4-FFF2-40B4-BE49-F238E27FC236}">
                  <a16:creationId xmlns:a16="http://schemas.microsoft.com/office/drawing/2014/main" id="{BC820E06-287B-944C-B2C2-2733384E6CF9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4" name="object 28">
              <a:extLst>
                <a:ext uri="{FF2B5EF4-FFF2-40B4-BE49-F238E27FC236}">
                  <a16:creationId xmlns:a16="http://schemas.microsoft.com/office/drawing/2014/main" id="{4567E936-7F1C-224C-AAD6-BFC6CED918E0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29">
              <a:extLst>
                <a:ext uri="{FF2B5EF4-FFF2-40B4-BE49-F238E27FC236}">
                  <a16:creationId xmlns:a16="http://schemas.microsoft.com/office/drawing/2014/main" id="{C66D2C48-090E-C144-9C90-F96A14ED1784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FF9C27C-AE5B-2C48-88DB-8AC92F7B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805" b="23250"/>
          <a:stretch/>
        </p:blipFill>
        <p:spPr>
          <a:xfrm>
            <a:off x="4662590" y="3476746"/>
            <a:ext cx="1375724" cy="7421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EFB6C4-2959-7744-B0B8-341D677B0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450" b="5973"/>
          <a:stretch/>
        </p:blipFill>
        <p:spPr>
          <a:xfrm>
            <a:off x="3113980" y="3340540"/>
            <a:ext cx="1367432" cy="897913"/>
          </a:xfrm>
          <a:prstGeom prst="rect">
            <a:avLst/>
          </a:prstGeom>
        </p:spPr>
      </p:pic>
      <p:sp>
        <p:nvSpPr>
          <p:cNvPr id="31" name="object 15">
            <a:extLst>
              <a:ext uri="{FF2B5EF4-FFF2-40B4-BE49-F238E27FC236}">
                <a16:creationId xmlns:a16="http://schemas.microsoft.com/office/drawing/2014/main" id="{21EB924B-598B-AD43-8284-C2447A985A08}"/>
              </a:ext>
            </a:extLst>
          </p:cNvPr>
          <p:cNvSpPr/>
          <p:nvPr userDrawn="1"/>
        </p:nvSpPr>
        <p:spPr>
          <a:xfrm>
            <a:off x="0" y="106439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1AA4BB93-5907-3C4E-87EB-DB83B4BD06F3}"/>
              </a:ext>
            </a:extLst>
          </p:cNvPr>
          <p:cNvSpPr/>
          <p:nvPr userDrawn="1"/>
        </p:nvSpPr>
        <p:spPr>
          <a:xfrm>
            <a:off x="4759" y="330047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er 10">
            <a:extLst>
              <a:ext uri="{FF2B5EF4-FFF2-40B4-BE49-F238E27FC236}">
                <a16:creationId xmlns:a16="http://schemas.microsoft.com/office/drawing/2014/main" id="{07ACF49A-213C-1645-896B-F616939F3E01}"/>
              </a:ext>
            </a:extLst>
          </p:cNvPr>
          <p:cNvGrpSpPr/>
          <p:nvPr userDrawn="1"/>
        </p:nvGrpSpPr>
        <p:grpSpPr>
          <a:xfrm>
            <a:off x="301156" y="6016345"/>
            <a:ext cx="1018748" cy="680011"/>
            <a:chOff x="467398" y="6086665"/>
            <a:chExt cx="509905" cy="340360"/>
          </a:xfrm>
        </p:grpSpPr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53970D39-DBB7-1C4D-A278-22FCA79B7B32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4EDF837D-72CB-5C4F-9622-39B852C38670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1B354FE2-BB69-2E45-B6F0-A02767B49DA0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88B023D1-BCA1-4146-8B2D-D16278E15E0E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8ED27393-F829-BB4A-BB8F-8B40311FA8E8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6FE7B957-626F-0D47-BF67-C3D467F61468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3">
              <a:extLst>
                <a:ext uri="{FF2B5EF4-FFF2-40B4-BE49-F238E27FC236}">
                  <a16:creationId xmlns:a16="http://schemas.microsoft.com/office/drawing/2014/main" id="{D7BD2558-03B5-6C47-B419-256B14A2A917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4">
              <a:extLst>
                <a:ext uri="{FF2B5EF4-FFF2-40B4-BE49-F238E27FC236}">
                  <a16:creationId xmlns:a16="http://schemas.microsoft.com/office/drawing/2014/main" id="{B2C57EF7-8D72-CA47-8BA8-C7A962AE13DE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5">
              <a:extLst>
                <a:ext uri="{FF2B5EF4-FFF2-40B4-BE49-F238E27FC236}">
                  <a16:creationId xmlns:a16="http://schemas.microsoft.com/office/drawing/2014/main" id="{D1484065-936F-6D48-AEF5-E716460E8A38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6">
              <a:extLst>
                <a:ext uri="{FF2B5EF4-FFF2-40B4-BE49-F238E27FC236}">
                  <a16:creationId xmlns:a16="http://schemas.microsoft.com/office/drawing/2014/main" id="{93D84305-951D-4F43-A194-A5B59A2FF2FD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7">
              <a:extLst>
                <a:ext uri="{FF2B5EF4-FFF2-40B4-BE49-F238E27FC236}">
                  <a16:creationId xmlns:a16="http://schemas.microsoft.com/office/drawing/2014/main" id="{BA28C216-91E9-8642-B3A1-F08BB1338F4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8">
              <a:extLst>
                <a:ext uri="{FF2B5EF4-FFF2-40B4-BE49-F238E27FC236}">
                  <a16:creationId xmlns:a16="http://schemas.microsoft.com/office/drawing/2014/main" id="{BA58F322-4EA9-D346-842E-233B8B28BF8A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9">
              <a:extLst>
                <a:ext uri="{FF2B5EF4-FFF2-40B4-BE49-F238E27FC236}">
                  <a16:creationId xmlns:a16="http://schemas.microsoft.com/office/drawing/2014/main" id="{BD5C580A-A0AD-0A4B-8CCB-FBC28ADFCC53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8E12655-D41D-454E-AEF8-402746751BF3}"/>
              </a:ext>
            </a:extLst>
          </p:cNvPr>
          <p:cNvSpPr/>
          <p:nvPr userDrawn="1"/>
        </p:nvSpPr>
        <p:spPr>
          <a:xfrm>
            <a:off x="172720" y="327444"/>
            <a:ext cx="879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0B050"/>
                </a:solidFill>
                <a:latin typeface="+mj-lt"/>
              </a:rPr>
              <a:t>“Sustainable Constructions: Solutions from Circular Economy”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74310A-3E1C-D64F-8FFF-867D514D4BCB}"/>
              </a:ext>
            </a:extLst>
          </p:cNvPr>
          <p:cNvSpPr/>
          <p:nvPr userDrawn="1"/>
        </p:nvSpPr>
        <p:spPr>
          <a:xfrm>
            <a:off x="1657350" y="691810"/>
            <a:ext cx="5445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noProof="0" dirty="0">
                <a:solidFill>
                  <a:schemeClr val="tx1"/>
                </a:solidFill>
              </a:rPr>
              <a:t>Joint workshop of RE</a:t>
            </a:r>
            <a:r>
              <a:rPr lang="en-GB" sz="1600" baseline="30000" noProof="0" dirty="0">
                <a:solidFill>
                  <a:schemeClr val="tx1"/>
                </a:solidFill>
              </a:rPr>
              <a:t>4</a:t>
            </a:r>
            <a:r>
              <a:rPr lang="en-GB" sz="1600" noProof="0" dirty="0">
                <a:solidFill>
                  <a:schemeClr val="tx1"/>
                </a:solidFill>
              </a:rPr>
              <a:t> &amp; Green Instruct projects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B2555D07-F6D8-4146-B270-F760A117A565}"/>
              </a:ext>
            </a:extLst>
          </p:cNvPr>
          <p:cNvSpPr txBox="1">
            <a:spLocks/>
          </p:cNvSpPr>
          <p:nvPr userDrawn="1"/>
        </p:nvSpPr>
        <p:spPr>
          <a:xfrm>
            <a:off x="5833942" y="5986552"/>
            <a:ext cx="2929057" cy="804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>
                <a:solidFill>
                  <a:schemeClr val="bg1"/>
                </a:solidFill>
              </a:rPr>
              <a:t>24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October 2019 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</a:rPr>
              <a:t>Bari, Italy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SAIE BARI (c/o Fiera del Levante)</a:t>
            </a:r>
          </a:p>
        </p:txBody>
      </p:sp>
    </p:spTree>
    <p:extLst>
      <p:ext uri="{BB962C8B-B14F-4D97-AF65-F5344CB8AC3E}">
        <p14:creationId xmlns:p14="http://schemas.microsoft.com/office/powerpoint/2010/main" val="33264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021D-D871-0D4F-A80F-0A944CE3E000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06C0-076B-0D47-82CC-B2CDC4F1B2F2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8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8554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6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027430" cy="365125"/>
          </a:xfrm>
        </p:spPr>
        <p:txBody>
          <a:bodyPr/>
          <a:lstStyle/>
          <a:p>
            <a:fld id="{D6FB4B4C-C61B-604F-929D-6902A32851CE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158490" cy="365125"/>
          </a:xfrm>
        </p:spPr>
        <p:txBody>
          <a:bodyPr/>
          <a:lstStyle/>
          <a:p>
            <a:r>
              <a:rPr lang="en-GB" noProof="0" dirty="0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1"/>
            <a:ext cx="895350" cy="365125"/>
          </a:xfrm>
        </p:spPr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9352960C-E86C-6349-882F-CB7137051557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3A3BB516-A487-7F49-BE44-B5D3706E7693}"/>
              </a:ext>
            </a:extLst>
          </p:cNvPr>
          <p:cNvSpPr/>
          <p:nvPr userDrawn="1"/>
        </p:nvSpPr>
        <p:spPr>
          <a:xfrm>
            <a:off x="-4759" y="158406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B7D591-09F3-9941-9DC0-1BB4AA339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5" b="23250"/>
          <a:stretch/>
        </p:blipFill>
        <p:spPr>
          <a:xfrm>
            <a:off x="6385898" y="6295274"/>
            <a:ext cx="903297" cy="487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BBB078-5E8A-5540-9C4E-05496F2C6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450" b="5973"/>
          <a:stretch/>
        </p:blipFill>
        <p:spPr>
          <a:xfrm>
            <a:off x="1854805" y="6172622"/>
            <a:ext cx="975420" cy="6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21A-4A2B-2646-843C-07B513DCA795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5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B6DC-1FEB-A543-BCBF-2967BB682412}" type="datetime1">
              <a:rPr lang="cs-CZ" smtClean="0"/>
              <a:t>11.11.2019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6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5C5-5A3C-7944-BEB4-C57BB2484579}" type="datetime1">
              <a:rPr lang="cs-CZ" smtClean="0"/>
              <a:t>11.11.2019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00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70" y="4247992"/>
            <a:ext cx="7886700" cy="8841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Thank you for your attention</a:t>
            </a:r>
            <a:endParaRPr lang="en-US" dirty="0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3E5DC636-B36A-654C-8B6D-3709F0EE3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7"/>
          <a:stretch/>
        </p:blipFill>
        <p:spPr>
          <a:xfrm>
            <a:off x="4572000" y="1378283"/>
            <a:ext cx="4569620" cy="2624798"/>
          </a:xfrm>
          <a:prstGeom prst="rect">
            <a:avLst/>
          </a:prstGeom>
        </p:spPr>
      </p:pic>
      <p:pic>
        <p:nvPicPr>
          <p:cNvPr id="7" name="Image 1">
            <a:extLst>
              <a:ext uri="{FF2B5EF4-FFF2-40B4-BE49-F238E27FC236}">
                <a16:creationId xmlns:a16="http://schemas.microsoft.com/office/drawing/2014/main" id="{F28927D2-6F36-2F44-AAC7-AB2AEF151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b="15978"/>
          <a:stretch/>
        </p:blipFill>
        <p:spPr>
          <a:xfrm>
            <a:off x="-794" y="1378283"/>
            <a:ext cx="4572794" cy="2624798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F15DE217-339A-5F41-A74C-1540BB0F7FCB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55F01-4E58-B14C-A003-F5103C160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805" b="23250"/>
          <a:stretch/>
        </p:blipFill>
        <p:spPr>
          <a:xfrm>
            <a:off x="4387692" y="541200"/>
            <a:ext cx="1097746" cy="592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FB241C-F5C6-5041-98C1-1661198AD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450" b="5973"/>
          <a:stretch/>
        </p:blipFill>
        <p:spPr>
          <a:xfrm>
            <a:off x="3008127" y="448098"/>
            <a:ext cx="1185391" cy="778377"/>
          </a:xfrm>
          <a:prstGeom prst="rect">
            <a:avLst/>
          </a:prstGeom>
        </p:spPr>
      </p:pic>
      <p:sp>
        <p:nvSpPr>
          <p:cNvPr id="11" name="object 15">
            <a:extLst>
              <a:ext uri="{FF2B5EF4-FFF2-40B4-BE49-F238E27FC236}">
                <a16:creationId xmlns:a16="http://schemas.microsoft.com/office/drawing/2014/main" id="{601E021B-10CF-7B4D-9402-E0DE3DA1ED9B}"/>
              </a:ext>
            </a:extLst>
          </p:cNvPr>
          <p:cNvSpPr/>
          <p:nvPr userDrawn="1"/>
        </p:nvSpPr>
        <p:spPr>
          <a:xfrm>
            <a:off x="-2380" y="13782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7447E70B-2E8A-0445-BC78-7AE1F411FA00}"/>
              </a:ext>
            </a:extLst>
          </p:cNvPr>
          <p:cNvSpPr txBox="1"/>
          <p:nvPr userDrawn="1"/>
        </p:nvSpPr>
        <p:spPr>
          <a:xfrm>
            <a:off x="1124417" y="6301709"/>
            <a:ext cx="315294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750" noProof="0">
                <a:solidFill>
                  <a:srgbClr val="001689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  <a:endParaRPr lang="en-GB" sz="750" noProof="0">
              <a:latin typeface="Arial"/>
              <a:cs typeface="Arial"/>
            </a:endParaRPr>
          </a:p>
        </p:txBody>
      </p:sp>
      <p:grpSp>
        <p:nvGrpSpPr>
          <p:cNvPr id="13" name="Grouper 10">
            <a:extLst>
              <a:ext uri="{FF2B5EF4-FFF2-40B4-BE49-F238E27FC236}">
                <a16:creationId xmlns:a16="http://schemas.microsoft.com/office/drawing/2014/main" id="{CFD68086-01B3-B747-B854-BAFC4A3289BC}"/>
              </a:ext>
            </a:extLst>
          </p:cNvPr>
          <p:cNvGrpSpPr/>
          <p:nvPr userDrawn="1"/>
        </p:nvGrpSpPr>
        <p:grpSpPr>
          <a:xfrm>
            <a:off x="518198" y="6323026"/>
            <a:ext cx="509905" cy="340360"/>
            <a:chOff x="467398" y="6086665"/>
            <a:chExt cx="509905" cy="340360"/>
          </a:xfrm>
        </p:grpSpPr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38D48E3B-E0A3-C847-B1E5-AB7FD9D98E2B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0BBA00AE-E434-324C-B42E-2B32FC7E1DF2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F2F6D332-2D4C-9348-8F91-5B8BEA22CEFE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2DBA087D-B1E9-084B-A4F7-0A26E0EA7419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D079C559-EC0E-D645-9B6C-7E66B003F843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EFC2C169-C8CF-2546-9518-A32625A8D85F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B7A60424-9248-DF4B-9F7D-2D42142AC3ED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48B48FCE-50D1-CA43-943F-C30A75D59CFC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2B9E2DBA-AC98-B142-B269-5A66F964A18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>
              <a:extLst>
                <a:ext uri="{FF2B5EF4-FFF2-40B4-BE49-F238E27FC236}">
                  <a16:creationId xmlns:a16="http://schemas.microsoft.com/office/drawing/2014/main" id="{2C253953-CF91-C94D-B0DD-BEF1124C11A6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7">
              <a:extLst>
                <a:ext uri="{FF2B5EF4-FFF2-40B4-BE49-F238E27FC236}">
                  <a16:creationId xmlns:a16="http://schemas.microsoft.com/office/drawing/2014/main" id="{6A8EEE1A-3B07-E344-B29A-350D85C184F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>
              <a:extLst>
                <a:ext uri="{FF2B5EF4-FFF2-40B4-BE49-F238E27FC236}">
                  <a16:creationId xmlns:a16="http://schemas.microsoft.com/office/drawing/2014/main" id="{89CEFD6B-D43E-3149-89EB-B93EB7262931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>
              <a:extLst>
                <a:ext uri="{FF2B5EF4-FFF2-40B4-BE49-F238E27FC236}">
                  <a16:creationId xmlns:a16="http://schemas.microsoft.com/office/drawing/2014/main" id="{5E4B98B3-8982-8D43-B2B8-CA60AB09F0BA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51">
            <a:extLst>
              <a:ext uri="{FF2B5EF4-FFF2-40B4-BE49-F238E27FC236}">
                <a16:creationId xmlns:a16="http://schemas.microsoft.com/office/drawing/2014/main" id="{24D4BF34-986E-8C47-9DFD-FFE4705CF39D}"/>
              </a:ext>
            </a:extLst>
          </p:cNvPr>
          <p:cNvSpPr txBox="1"/>
          <p:nvPr userDrawn="1"/>
        </p:nvSpPr>
        <p:spPr>
          <a:xfrm>
            <a:off x="5179208" y="6375433"/>
            <a:ext cx="35712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sole responsibility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publication lies with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10" dirty="0">
                <a:solidFill>
                  <a:srgbClr val="706F6F"/>
                </a:solidFill>
                <a:latin typeface="Arial"/>
                <a:cs typeface="Arial"/>
              </a:rPr>
              <a:t>author.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European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Union is  not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responsible for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any use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that may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be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made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information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contained</a:t>
            </a:r>
            <a:r>
              <a:rPr sz="750" spc="-70" dirty="0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therein.</a:t>
            </a:r>
            <a:endParaRPr sz="7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4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861-3BF2-5E46-B3A2-7BA9A7254D7C}" type="datetime1">
              <a:rPr lang="cs-CZ" smtClean="0"/>
              <a:t>11.11.2019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3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688-E790-F64C-9CBF-ACFC1A09BCEC}" type="datetime1">
              <a:rPr lang="cs-CZ" smtClean="0"/>
              <a:t>11.11.2019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6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217-6E42-864A-AD10-142D1A253867}" type="datetime1">
              <a:rPr lang="cs-CZ" smtClean="0"/>
              <a:t>11.11.2019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75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A23A-1BA7-1847-966D-E7E34776AB9E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85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E103-C2A9-7F40-A86A-902D12410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826" y="4119835"/>
            <a:ext cx="8435174" cy="796291"/>
          </a:xfrm>
        </p:spPr>
        <p:txBody>
          <a:bodyPr>
            <a:normAutofit/>
          </a:bodyPr>
          <a:lstStyle/>
          <a:p>
            <a:r>
              <a:rPr lang="en-US" sz="4000" dirty="0"/>
              <a:t>Bringing BIM into construction reality</a:t>
            </a:r>
            <a:endParaRPr lang="cs-CZ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04D90-CB79-9D4B-ADE0-135F50C1A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Nina Turull Puig, EXERGY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05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55B7-CAAE-4B65-B0C4-2AB37FA1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42" y="427008"/>
            <a:ext cx="7886700" cy="1138554"/>
          </a:xfrm>
        </p:spPr>
        <p:txBody>
          <a:bodyPr>
            <a:normAutofit/>
          </a:bodyPr>
          <a:lstStyle/>
          <a:p>
            <a:r>
              <a:rPr lang="en-US" sz="4000" dirty="0"/>
              <a:t>Construction challenges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9220-FCC8-4320-B6F9-D42C31B8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7D3-8F0D-4A3F-BDBB-3A47C616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24th October 2019, Bari, Italy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3D4F-624E-4BED-BFEB-AD21C20A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2</a:t>
            </a:fld>
            <a:endParaRPr lang="cs-CZ"/>
          </a:p>
        </p:txBody>
      </p:sp>
      <p:sp>
        <p:nvSpPr>
          <p:cNvPr id="8" name="Google Shape;111;p3">
            <a:extLst>
              <a:ext uri="{FF2B5EF4-FFF2-40B4-BE49-F238E27FC236}">
                <a16:creationId xmlns:a16="http://schemas.microsoft.com/office/drawing/2014/main" id="{3B971774-1216-479E-9B61-052FCDF31CA1}"/>
              </a:ext>
            </a:extLst>
          </p:cNvPr>
          <p:cNvSpPr/>
          <p:nvPr/>
        </p:nvSpPr>
        <p:spPr>
          <a:xfrm>
            <a:off x="2176580" y="5444495"/>
            <a:ext cx="2677097" cy="80645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52% of rework is caused by poor project data and communication</a:t>
            </a:r>
          </a:p>
        </p:txBody>
      </p:sp>
      <p:sp>
        <p:nvSpPr>
          <p:cNvPr id="9" name="Google Shape;109;p3">
            <a:extLst>
              <a:ext uri="{FF2B5EF4-FFF2-40B4-BE49-F238E27FC236}">
                <a16:creationId xmlns:a16="http://schemas.microsoft.com/office/drawing/2014/main" id="{95417A84-66AF-4A98-A336-93DA3547BC9E}"/>
              </a:ext>
            </a:extLst>
          </p:cNvPr>
          <p:cNvSpPr/>
          <p:nvPr/>
        </p:nvSpPr>
        <p:spPr>
          <a:xfrm>
            <a:off x="1005742" y="1888076"/>
            <a:ext cx="2790701" cy="80645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FB1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10;p3">
            <a:extLst>
              <a:ext uri="{FF2B5EF4-FFF2-40B4-BE49-F238E27FC236}">
                <a16:creationId xmlns:a16="http://schemas.microsoft.com/office/drawing/2014/main" id="{E2A0E37A-47C8-477F-A7F2-8FD49E66EDA5}"/>
              </a:ext>
            </a:extLst>
          </p:cNvPr>
          <p:cNvSpPr txBox="1"/>
          <p:nvPr/>
        </p:nvSpPr>
        <p:spPr>
          <a:xfrm>
            <a:off x="908054" y="1885501"/>
            <a:ext cx="27907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construction projects typically require 20% more time to complete</a:t>
            </a:r>
            <a:endParaRPr dirty="0"/>
          </a:p>
        </p:txBody>
      </p:sp>
      <p:sp>
        <p:nvSpPr>
          <p:cNvPr id="11" name="Google Shape;111;p3">
            <a:extLst>
              <a:ext uri="{FF2B5EF4-FFF2-40B4-BE49-F238E27FC236}">
                <a16:creationId xmlns:a16="http://schemas.microsoft.com/office/drawing/2014/main" id="{F967F23D-E23E-4835-BFF8-EFB95BB4831F}"/>
              </a:ext>
            </a:extLst>
          </p:cNvPr>
          <p:cNvSpPr/>
          <p:nvPr/>
        </p:nvSpPr>
        <p:spPr>
          <a:xfrm>
            <a:off x="5811582" y="1828676"/>
            <a:ext cx="3048000" cy="80645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12;p3">
            <a:extLst>
              <a:ext uri="{FF2B5EF4-FFF2-40B4-BE49-F238E27FC236}">
                <a16:creationId xmlns:a16="http://schemas.microsoft.com/office/drawing/2014/main" id="{706064ED-A3BD-43C2-BE0B-C291719A04A3}"/>
              </a:ext>
            </a:extLst>
          </p:cNvPr>
          <p:cNvSpPr txBox="1"/>
          <p:nvPr/>
        </p:nvSpPr>
        <p:spPr>
          <a:xfrm>
            <a:off x="5629493" y="1848044"/>
            <a:ext cx="310935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and built environment accounts for up to 40% of total manmade carbon emissions</a:t>
            </a:r>
            <a:endParaRPr dirty="0"/>
          </a:p>
        </p:txBody>
      </p:sp>
      <p:sp>
        <p:nvSpPr>
          <p:cNvPr id="13" name="Google Shape;113;p3">
            <a:extLst>
              <a:ext uri="{FF2B5EF4-FFF2-40B4-BE49-F238E27FC236}">
                <a16:creationId xmlns:a16="http://schemas.microsoft.com/office/drawing/2014/main" id="{F466AB87-1EF2-4494-ADFD-EB64C49B5232}"/>
              </a:ext>
            </a:extLst>
          </p:cNvPr>
          <p:cNvSpPr/>
          <p:nvPr/>
        </p:nvSpPr>
        <p:spPr>
          <a:xfrm>
            <a:off x="5692993" y="5087317"/>
            <a:ext cx="3199411" cy="88217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F59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14;p3">
            <a:extLst>
              <a:ext uri="{FF2B5EF4-FFF2-40B4-BE49-F238E27FC236}">
                <a16:creationId xmlns:a16="http://schemas.microsoft.com/office/drawing/2014/main" id="{01070823-0B78-43B4-8633-2B3692FFAC9A}"/>
              </a:ext>
            </a:extLst>
          </p:cNvPr>
          <p:cNvSpPr txBox="1"/>
          <p:nvPr/>
        </p:nvSpPr>
        <p:spPr>
          <a:xfrm>
            <a:off x="5844405" y="5138222"/>
            <a:ext cx="29886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95% of construction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labour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 comprises of sub-contracted small to medium enterprises (SMEs)</a:t>
            </a:r>
            <a:endParaRPr dirty="0"/>
          </a:p>
        </p:txBody>
      </p:sp>
      <p:sp>
        <p:nvSpPr>
          <p:cNvPr id="15" name="Google Shape;115;p3">
            <a:extLst>
              <a:ext uri="{FF2B5EF4-FFF2-40B4-BE49-F238E27FC236}">
                <a16:creationId xmlns:a16="http://schemas.microsoft.com/office/drawing/2014/main" id="{EDEC0491-0E6B-49F7-A33C-D112FE36A9A7}"/>
              </a:ext>
            </a:extLst>
          </p:cNvPr>
          <p:cNvSpPr/>
          <p:nvPr/>
        </p:nvSpPr>
        <p:spPr>
          <a:xfrm>
            <a:off x="363251" y="3569765"/>
            <a:ext cx="2964302" cy="121468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97C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16;p3">
            <a:extLst>
              <a:ext uri="{FF2B5EF4-FFF2-40B4-BE49-F238E27FC236}">
                <a16:creationId xmlns:a16="http://schemas.microsoft.com/office/drawing/2014/main" id="{72B1D172-C281-46BD-9360-634E58A950C4}"/>
              </a:ext>
            </a:extLst>
          </p:cNvPr>
          <p:cNvSpPr txBox="1"/>
          <p:nvPr/>
        </p:nvSpPr>
        <p:spPr>
          <a:xfrm>
            <a:off x="463562" y="3612324"/>
            <a:ext cx="296430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Nearly 80% of construction work ends up with re-work and </a:t>
            </a:r>
            <a:b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budget due to unforeseen errors and mis-management </a:t>
            </a:r>
            <a:b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works</a:t>
            </a:r>
            <a:endParaRPr dirty="0"/>
          </a:p>
        </p:txBody>
      </p:sp>
      <p:pic>
        <p:nvPicPr>
          <p:cNvPr id="7" name="Google Shape;117;p3">
            <a:extLst>
              <a:ext uri="{FF2B5EF4-FFF2-40B4-BE49-F238E27FC236}">
                <a16:creationId xmlns:a16="http://schemas.microsoft.com/office/drawing/2014/main" id="{0DD4F270-0586-428D-B763-D459C4AEAD0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687" y="1799732"/>
            <a:ext cx="7886701" cy="4345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59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0;p2">
            <a:extLst>
              <a:ext uri="{FF2B5EF4-FFF2-40B4-BE49-F238E27FC236}">
                <a16:creationId xmlns:a16="http://schemas.microsoft.com/office/drawing/2014/main" id="{D5C13962-B1AB-4E4C-823E-7305164662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2280" y="3310971"/>
            <a:ext cx="5118385" cy="24582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48" y="365127"/>
            <a:ext cx="7886700" cy="1138554"/>
          </a:xfrm>
        </p:spPr>
        <p:txBody>
          <a:bodyPr>
            <a:normAutofit/>
          </a:bodyPr>
          <a:lstStyle/>
          <a:p>
            <a:r>
              <a:rPr lang="en-US" sz="4000" dirty="0"/>
              <a:t>What is Stacker?</a:t>
            </a:r>
            <a:endParaRPr lang="cs-CZ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Google Shape;124;p4">
            <a:extLst>
              <a:ext uri="{FF2B5EF4-FFF2-40B4-BE49-F238E27FC236}">
                <a16:creationId xmlns:a16="http://schemas.microsoft.com/office/drawing/2014/main" id="{7C9BD03E-DD1C-488C-80C4-663C0881F6C4}"/>
              </a:ext>
            </a:extLst>
          </p:cNvPr>
          <p:cNvSpPr txBox="1"/>
          <p:nvPr/>
        </p:nvSpPr>
        <p:spPr>
          <a:xfrm>
            <a:off x="362465" y="1820650"/>
            <a:ext cx="413253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chemeClr val="accent1">
                  <a:lumMod val="75000"/>
                </a:schemeClr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 mobile app that aims to </a:t>
            </a:r>
            <a:r>
              <a:rPr lang="en-US" sz="2400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improve </a:t>
            </a:r>
            <a:r>
              <a:rPr lang="en-GB" sz="2400" dirty="0">
                <a:solidFill>
                  <a:srgbClr val="0070C0"/>
                </a:solidFill>
              </a:rPr>
              <a:t>the management and communication </a:t>
            </a:r>
            <a:r>
              <a:rPr lang="en-GB" sz="2400" dirty="0">
                <a:solidFill>
                  <a:schemeClr val="dk1"/>
                </a:solidFill>
              </a:rPr>
              <a:t>during installation of products for construction projects to ultimately </a:t>
            </a:r>
            <a:r>
              <a:rPr lang="en-GB" sz="2400" dirty="0">
                <a:solidFill>
                  <a:srgbClr val="0070C0"/>
                </a:solidFill>
              </a:rPr>
              <a:t>reduce reworks, time and associated costs.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5CF3"/>
              </a:buClr>
              <a:buSzPts val="2400"/>
              <a:buFont typeface="Noto Sans Symbols"/>
              <a:buChar char="❖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54FD52-103C-44DC-8945-5ED5B172BBA1}"/>
              </a:ext>
            </a:extLst>
          </p:cNvPr>
          <p:cNvCxnSpPr>
            <a:cxnSpLocks/>
          </p:cNvCxnSpPr>
          <p:nvPr/>
        </p:nvCxnSpPr>
        <p:spPr>
          <a:xfrm>
            <a:off x="2505733" y="4617327"/>
            <a:ext cx="6796" cy="5005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27E9C0-3A1F-4521-83ED-0D50E845722A}"/>
              </a:ext>
            </a:extLst>
          </p:cNvPr>
          <p:cNvSpPr txBox="1"/>
          <p:nvPr/>
        </p:nvSpPr>
        <p:spPr>
          <a:xfrm>
            <a:off x="551648" y="5124045"/>
            <a:ext cx="3972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Significant waste reduction</a:t>
            </a:r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90228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D821-2569-4651-B60B-7E9E0B88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2" y="372379"/>
            <a:ext cx="7886700" cy="1138554"/>
          </a:xfrm>
        </p:spPr>
        <p:txBody>
          <a:bodyPr>
            <a:normAutofit/>
          </a:bodyPr>
          <a:lstStyle/>
          <a:p>
            <a:r>
              <a:rPr lang="en-US" sz="4000" dirty="0"/>
              <a:t>Stacker’s value proposition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022D8-47A3-4260-8242-7213EDBC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1730F-A380-497D-95AA-33E5326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1AF5-0F64-41CD-942D-5E6BF809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4</a:t>
            </a:fld>
            <a:endParaRPr lang="cs-C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C73E46-AC76-40FB-98E1-E0340A16A961}"/>
              </a:ext>
            </a:extLst>
          </p:cNvPr>
          <p:cNvGrpSpPr/>
          <p:nvPr/>
        </p:nvGrpSpPr>
        <p:grpSpPr>
          <a:xfrm>
            <a:off x="1656080" y="1845108"/>
            <a:ext cx="7331528" cy="4215111"/>
            <a:chOff x="8137735" y="3566499"/>
            <a:chExt cx="16524178" cy="9204398"/>
          </a:xfrm>
        </p:grpSpPr>
        <p:sp>
          <p:nvSpPr>
            <p:cNvPr id="8" name="Rounded Rectangle 27">
              <a:extLst>
                <a:ext uri="{FF2B5EF4-FFF2-40B4-BE49-F238E27FC236}">
                  <a16:creationId xmlns:a16="http://schemas.microsoft.com/office/drawing/2014/main" id="{D3ABDAF9-1A4C-43EB-BE86-7FE98EAF9703}"/>
                </a:ext>
              </a:extLst>
            </p:cNvPr>
            <p:cNvSpPr/>
            <p:nvPr/>
          </p:nvSpPr>
          <p:spPr>
            <a:xfrm>
              <a:off x="8229973" y="10008421"/>
              <a:ext cx="3002844" cy="2762476"/>
            </a:xfrm>
            <a:prstGeom prst="roundRect">
              <a:avLst>
                <a:gd name="adj" fmla="val 10499"/>
              </a:avLst>
            </a:prstGeom>
            <a:solidFill>
              <a:srgbClr val="0499D3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Planning time and arrival</a:t>
              </a:r>
            </a:p>
          </p:txBody>
        </p:sp>
        <p:sp>
          <p:nvSpPr>
            <p:cNvPr id="9" name="Rounded Rectangle 27">
              <a:extLst>
                <a:ext uri="{FF2B5EF4-FFF2-40B4-BE49-F238E27FC236}">
                  <a16:creationId xmlns:a16="http://schemas.microsoft.com/office/drawing/2014/main" id="{38F24064-2CEF-4F05-9AF5-B0B918EDFD9E}"/>
                </a:ext>
              </a:extLst>
            </p:cNvPr>
            <p:cNvSpPr/>
            <p:nvPr/>
          </p:nvSpPr>
          <p:spPr>
            <a:xfrm>
              <a:off x="11401274" y="10008421"/>
              <a:ext cx="3002843" cy="2762476"/>
            </a:xfrm>
            <a:prstGeom prst="roundRect">
              <a:avLst>
                <a:gd name="adj" fmla="val 10499"/>
              </a:avLst>
            </a:prstGeom>
            <a:solidFill>
              <a:srgbClr val="0499D3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50" dirty="0"/>
                <a:t>Access documentation &amp; instructions</a:t>
              </a:r>
            </a:p>
          </p:txBody>
        </p:sp>
        <p:sp>
          <p:nvSpPr>
            <p:cNvPr id="10" name="Rounded Rectangle 27">
              <a:extLst>
                <a:ext uri="{FF2B5EF4-FFF2-40B4-BE49-F238E27FC236}">
                  <a16:creationId xmlns:a16="http://schemas.microsoft.com/office/drawing/2014/main" id="{D8EB41CB-930E-4E0F-8F51-6620A6996E73}"/>
                </a:ext>
              </a:extLst>
            </p:cNvPr>
            <p:cNvSpPr/>
            <p:nvPr/>
          </p:nvSpPr>
          <p:spPr>
            <a:xfrm>
              <a:off x="14594504" y="10008421"/>
              <a:ext cx="3002844" cy="2762476"/>
            </a:xfrm>
            <a:prstGeom prst="roundRect">
              <a:avLst>
                <a:gd name="adj" fmla="val 10499"/>
              </a:avLst>
            </a:prstGeom>
            <a:solidFill>
              <a:srgbClr val="0499D3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Less mistakes</a:t>
              </a:r>
            </a:p>
            <a:p>
              <a:r>
                <a:rPr lang="en-GB" sz="1400" dirty="0"/>
                <a:t>More efficiency</a:t>
              </a:r>
            </a:p>
          </p:txBody>
        </p:sp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96A2BD9D-88E7-4AFC-8FB6-DC960F7C6BAC}"/>
                </a:ext>
              </a:extLst>
            </p:cNvPr>
            <p:cNvSpPr/>
            <p:nvPr/>
          </p:nvSpPr>
          <p:spPr>
            <a:xfrm>
              <a:off x="17816498" y="9990965"/>
              <a:ext cx="3151427" cy="2762475"/>
            </a:xfrm>
            <a:prstGeom prst="roundRect">
              <a:avLst>
                <a:gd name="adj" fmla="val 10499"/>
              </a:avLst>
            </a:prstGeom>
            <a:solidFill>
              <a:srgbClr val="0499D3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Feedback on work</a:t>
              </a:r>
            </a:p>
            <a:p>
              <a:r>
                <a:rPr lang="en-GB" sz="1400" dirty="0"/>
                <a:t>Rating on workmanship</a:t>
              </a:r>
            </a:p>
          </p:txBody>
        </p:sp>
        <p:sp>
          <p:nvSpPr>
            <p:cNvPr id="12" name="Rounded Rectangle 27">
              <a:extLst>
                <a:ext uri="{FF2B5EF4-FFF2-40B4-BE49-F238E27FC236}">
                  <a16:creationId xmlns:a16="http://schemas.microsoft.com/office/drawing/2014/main" id="{3231552E-90CB-4364-A793-C47BFB7800F4}"/>
                </a:ext>
              </a:extLst>
            </p:cNvPr>
            <p:cNvSpPr/>
            <p:nvPr/>
          </p:nvSpPr>
          <p:spPr>
            <a:xfrm>
              <a:off x="8196325" y="6853921"/>
              <a:ext cx="3002844" cy="2762476"/>
            </a:xfrm>
            <a:prstGeom prst="roundRect">
              <a:avLst>
                <a:gd name="adj" fmla="val 10499"/>
              </a:avLst>
            </a:prstGeom>
            <a:solidFill>
              <a:srgbClr val="3AEFF0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Improve planning</a:t>
              </a:r>
            </a:p>
          </p:txBody>
        </p:sp>
        <p:sp>
          <p:nvSpPr>
            <p:cNvPr id="13" name="Rounded Rectangle 27">
              <a:extLst>
                <a:ext uri="{FF2B5EF4-FFF2-40B4-BE49-F238E27FC236}">
                  <a16:creationId xmlns:a16="http://schemas.microsoft.com/office/drawing/2014/main" id="{7D9846EA-248E-4692-AEE5-6660C79655F6}"/>
                </a:ext>
              </a:extLst>
            </p:cNvPr>
            <p:cNvSpPr/>
            <p:nvPr/>
          </p:nvSpPr>
          <p:spPr>
            <a:xfrm>
              <a:off x="11434382" y="6813881"/>
              <a:ext cx="3002844" cy="2762476"/>
            </a:xfrm>
            <a:prstGeom prst="roundRect">
              <a:avLst>
                <a:gd name="adj" fmla="val 10499"/>
              </a:avLst>
            </a:prstGeom>
            <a:solidFill>
              <a:srgbClr val="3AEFF0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Reduced risks of delays and associated costs</a:t>
              </a:r>
            </a:p>
          </p:txBody>
        </p:sp>
        <p:sp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6DA17B6D-8A91-4D75-8BA1-7500C1E5B40B}"/>
                </a:ext>
              </a:extLst>
            </p:cNvPr>
            <p:cNvSpPr/>
            <p:nvPr/>
          </p:nvSpPr>
          <p:spPr>
            <a:xfrm>
              <a:off x="14672438" y="6816604"/>
              <a:ext cx="3002843" cy="2762476"/>
            </a:xfrm>
            <a:prstGeom prst="roundRect">
              <a:avLst>
                <a:gd name="adj" fmla="val 10499"/>
              </a:avLst>
            </a:prstGeom>
            <a:solidFill>
              <a:srgbClr val="3AEFF0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Tracking and sharing project information</a:t>
              </a:r>
            </a:p>
          </p:txBody>
        </p:sp>
        <p:sp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662ECEB3-600F-402A-A472-AA6783DE9448}"/>
                </a:ext>
              </a:extLst>
            </p:cNvPr>
            <p:cNvSpPr/>
            <p:nvPr/>
          </p:nvSpPr>
          <p:spPr>
            <a:xfrm>
              <a:off x="17864839" y="6813881"/>
              <a:ext cx="3002844" cy="2762476"/>
            </a:xfrm>
            <a:prstGeom prst="roundRect">
              <a:avLst>
                <a:gd name="adj" fmla="val 10499"/>
              </a:avLst>
            </a:prstGeom>
            <a:solidFill>
              <a:srgbClr val="3AEFF0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Easy handover</a:t>
              </a:r>
            </a:p>
          </p:txBody>
        </p:sp>
        <p:sp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8A9185CC-4C98-4FD5-B680-42E319529CD1}"/>
                </a:ext>
              </a:extLst>
            </p:cNvPr>
            <p:cNvSpPr/>
            <p:nvPr/>
          </p:nvSpPr>
          <p:spPr>
            <a:xfrm>
              <a:off x="8137735" y="3599756"/>
              <a:ext cx="3030443" cy="2762476"/>
            </a:xfrm>
            <a:prstGeom prst="roundRect">
              <a:avLst>
                <a:gd name="adj" fmla="val 10499"/>
              </a:avLst>
            </a:prstGeom>
            <a:solidFill>
              <a:srgbClr val="4B5CF2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Get product specified at design stage</a:t>
              </a:r>
            </a:p>
          </p:txBody>
        </p:sp>
        <p:sp>
          <p:nvSpPr>
            <p:cNvPr id="17" name="Rounded Rectangle 27">
              <a:extLst>
                <a:ext uri="{FF2B5EF4-FFF2-40B4-BE49-F238E27FC236}">
                  <a16:creationId xmlns:a16="http://schemas.microsoft.com/office/drawing/2014/main" id="{E3ACDF4F-9BC1-497B-B95C-6CBFEAE799FF}"/>
                </a:ext>
              </a:extLst>
            </p:cNvPr>
            <p:cNvSpPr/>
            <p:nvPr/>
          </p:nvSpPr>
          <p:spPr>
            <a:xfrm>
              <a:off x="11411087" y="3620266"/>
              <a:ext cx="3030443" cy="2762476"/>
            </a:xfrm>
            <a:prstGeom prst="roundRect">
              <a:avLst>
                <a:gd name="adj" fmla="val 10499"/>
              </a:avLst>
            </a:prstGeom>
            <a:solidFill>
              <a:srgbClr val="4B5CF2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Packaged offer</a:t>
              </a:r>
            </a:p>
            <a:p>
              <a:r>
                <a:rPr lang="en-GB" sz="1400" dirty="0"/>
                <a:t>Product Installation</a:t>
              </a:r>
            </a:p>
            <a:p>
              <a:r>
                <a:rPr lang="en-GB" sz="1400" dirty="0"/>
                <a:t>Planning</a:t>
              </a:r>
            </a:p>
          </p:txBody>
        </p:sp>
        <p:sp>
          <p:nvSpPr>
            <p:cNvPr id="18" name="Rounded Rectangle 27">
              <a:extLst>
                <a:ext uri="{FF2B5EF4-FFF2-40B4-BE49-F238E27FC236}">
                  <a16:creationId xmlns:a16="http://schemas.microsoft.com/office/drawing/2014/main" id="{47422540-FA93-43C1-9E7C-17662EEBAEC5}"/>
                </a:ext>
              </a:extLst>
            </p:cNvPr>
            <p:cNvSpPr/>
            <p:nvPr/>
          </p:nvSpPr>
          <p:spPr>
            <a:xfrm>
              <a:off x="14649513" y="3645550"/>
              <a:ext cx="3025769" cy="2716682"/>
            </a:xfrm>
            <a:prstGeom prst="roundRect">
              <a:avLst>
                <a:gd name="adj" fmla="val 10499"/>
              </a:avLst>
            </a:prstGeom>
            <a:solidFill>
              <a:srgbClr val="4B5CF2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Tracking and</a:t>
              </a:r>
            </a:p>
            <a:p>
              <a:r>
                <a:rPr lang="en-GB" sz="1400" dirty="0"/>
                <a:t>quality control</a:t>
              </a:r>
            </a:p>
          </p:txBody>
        </p:sp>
        <p:sp>
          <p:nvSpPr>
            <p:cNvPr id="19" name="Rounded Rectangle 27">
              <a:extLst>
                <a:ext uri="{FF2B5EF4-FFF2-40B4-BE49-F238E27FC236}">
                  <a16:creationId xmlns:a16="http://schemas.microsoft.com/office/drawing/2014/main" id="{595A2CA0-38AE-4BE8-B38B-BDE724A257CA}"/>
                </a:ext>
              </a:extLst>
            </p:cNvPr>
            <p:cNvSpPr/>
            <p:nvPr/>
          </p:nvSpPr>
          <p:spPr>
            <a:xfrm>
              <a:off x="17883263" y="3599756"/>
              <a:ext cx="2984419" cy="2762476"/>
            </a:xfrm>
            <a:prstGeom prst="roundRect">
              <a:avLst>
                <a:gd name="adj" fmla="val 10499"/>
              </a:avLst>
            </a:prstGeom>
            <a:solidFill>
              <a:srgbClr val="4B5CF2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Improve your product base on real data</a:t>
              </a:r>
            </a:p>
          </p:txBody>
        </p:sp>
        <p:sp>
          <p:nvSpPr>
            <p:cNvPr id="20" name="Rounded Rectangle 27">
              <a:extLst>
                <a:ext uri="{FF2B5EF4-FFF2-40B4-BE49-F238E27FC236}">
                  <a16:creationId xmlns:a16="http://schemas.microsoft.com/office/drawing/2014/main" id="{597597FB-D388-4039-A19A-727640E7A39E}"/>
                </a:ext>
              </a:extLst>
            </p:cNvPr>
            <p:cNvSpPr/>
            <p:nvPr/>
          </p:nvSpPr>
          <p:spPr>
            <a:xfrm>
              <a:off x="21234186" y="3566499"/>
              <a:ext cx="3427727" cy="9204398"/>
            </a:xfrm>
            <a:prstGeom prst="roundRect">
              <a:avLst>
                <a:gd name="adj" fmla="val 10499"/>
              </a:avLst>
            </a:prstGeom>
            <a:solidFill>
              <a:srgbClr val="4B5CF2">
                <a:alpha val="69804"/>
              </a:srgbClr>
            </a:solidFill>
            <a:ln>
              <a:solidFill>
                <a:srgbClr val="BAB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Improved</a:t>
              </a:r>
            </a:p>
            <a:p>
              <a:r>
                <a:rPr lang="en-GB" sz="1400" dirty="0"/>
                <a:t>Management &amp; Communication</a:t>
              </a:r>
            </a:p>
            <a:p>
              <a:endParaRPr lang="en-GB" sz="1400" dirty="0"/>
            </a:p>
            <a:p>
              <a:r>
                <a:rPr lang="en-GB" sz="1400" dirty="0"/>
                <a:t>Better customer relationships</a:t>
              </a:r>
            </a:p>
          </p:txBody>
        </p:sp>
      </p:grpSp>
      <p:pic>
        <p:nvPicPr>
          <p:cNvPr id="21" name="Picture 20" descr="A picture containing hat, man&#10;&#10;Description automatically generated">
            <a:extLst>
              <a:ext uri="{FF2B5EF4-FFF2-40B4-BE49-F238E27FC236}">
                <a16:creationId xmlns:a16="http://schemas.microsoft.com/office/drawing/2014/main" id="{931DF2E3-7F49-41BA-8784-EA26099F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6641" y="3304566"/>
            <a:ext cx="1332315" cy="954555"/>
          </a:xfrm>
          <a:prstGeom prst="rect">
            <a:avLst/>
          </a:prstGeom>
        </p:spPr>
      </p:pic>
      <p:pic>
        <p:nvPicPr>
          <p:cNvPr id="22" name="Picture 21" descr="A picture containing building, man&#10;&#10;Description automatically generated">
            <a:extLst>
              <a:ext uri="{FF2B5EF4-FFF2-40B4-BE49-F238E27FC236}">
                <a16:creationId xmlns:a16="http://schemas.microsoft.com/office/drawing/2014/main" id="{E58DE16F-C3D9-4767-89C1-88B2CF44F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7" y="4785145"/>
            <a:ext cx="1492814" cy="930640"/>
          </a:xfrm>
          <a:prstGeom prst="rect">
            <a:avLst/>
          </a:prstGeom>
        </p:spPr>
      </p:pic>
      <p:pic>
        <p:nvPicPr>
          <p:cNvPr id="23" name="Picture 22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D328620-FDF4-43A6-964D-8F49F6E9D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3" y="1816590"/>
            <a:ext cx="1588168" cy="93063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2408853-38A5-45BC-8A9A-941D358679D7}"/>
              </a:ext>
            </a:extLst>
          </p:cNvPr>
          <p:cNvSpPr txBox="1">
            <a:spLocks/>
          </p:cNvSpPr>
          <p:nvPr/>
        </p:nvSpPr>
        <p:spPr>
          <a:xfrm>
            <a:off x="224820" y="2717453"/>
            <a:ext cx="1403658" cy="33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Manufacturer</a:t>
            </a:r>
            <a:endParaRPr lang="en-GB" sz="14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6503137-3F0C-4884-A965-D270E6A06951}"/>
              </a:ext>
            </a:extLst>
          </p:cNvPr>
          <p:cNvSpPr txBox="1">
            <a:spLocks/>
          </p:cNvSpPr>
          <p:nvPr/>
        </p:nvSpPr>
        <p:spPr>
          <a:xfrm>
            <a:off x="293347" y="4245000"/>
            <a:ext cx="1403658" cy="33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Constructor</a:t>
            </a:r>
            <a:endParaRPr lang="en-GB" sz="14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AABF262-63B9-4F3B-A156-65C4689A837F}"/>
              </a:ext>
            </a:extLst>
          </p:cNvPr>
          <p:cNvSpPr txBox="1">
            <a:spLocks/>
          </p:cNvSpPr>
          <p:nvPr/>
        </p:nvSpPr>
        <p:spPr>
          <a:xfrm>
            <a:off x="245925" y="5724786"/>
            <a:ext cx="1403658" cy="33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Subcontractor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8290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682639-42C2-4B65-916D-BD3B7447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12" y="4049196"/>
            <a:ext cx="3576456" cy="2144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36605-EBB1-46B8-B551-AA67EE8A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73" y="374119"/>
            <a:ext cx="7886700" cy="1138554"/>
          </a:xfrm>
        </p:spPr>
        <p:txBody>
          <a:bodyPr>
            <a:normAutofit/>
          </a:bodyPr>
          <a:lstStyle/>
          <a:p>
            <a:r>
              <a:rPr lang="en-US" sz="4000" dirty="0"/>
              <a:t>How does it work?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DFDB8-822B-4F22-9312-F405C1C0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03F9-C422-46DF-B67B-C121A7AE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518E-38F6-4F75-9385-0F304222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2305" y="6356351"/>
            <a:ext cx="895350" cy="365125"/>
          </a:xfrm>
        </p:spPr>
        <p:txBody>
          <a:bodyPr/>
          <a:lstStyle/>
          <a:p>
            <a:fld id="{E23E03A6-88B2-EE4C-BED9-6D28EB8261F6}" type="slidenum">
              <a:rPr lang="cs-CZ" smtClean="0"/>
              <a:t>5</a:t>
            </a:fld>
            <a:endParaRPr lang="cs-CZ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11CF7A-54E4-44E7-9239-865E6DFFB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8871" y="1790807"/>
            <a:ext cx="3576456" cy="20794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2" descr="transparent phone png - Mobile Png Clipart - Android Mobile Frame Png">
            <a:extLst>
              <a:ext uri="{FF2B5EF4-FFF2-40B4-BE49-F238E27FC236}">
                <a16:creationId xmlns:a16="http://schemas.microsoft.com/office/drawing/2014/main" id="{61A35319-01A3-4870-9939-AE11A96B8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t="2489" r="11740" b="3033"/>
          <a:stretch/>
        </p:blipFill>
        <p:spPr bwMode="auto">
          <a:xfrm>
            <a:off x="1158673" y="1600405"/>
            <a:ext cx="2392395" cy="459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7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7072-0710-49B6-86DC-EC5D8D1F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Prototype: The Green Instruct panel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2FE0D-C8BA-41F8-85E0-4C6D79EF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6F50-8AAD-4B4A-A262-9452C9A7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4914-E398-45F1-A60A-09DAF0EF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6</a:t>
            </a:fld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87C0F-8A26-48D7-B327-640E4DD81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3" y="1788333"/>
            <a:ext cx="3645812" cy="373331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13B97-31E5-4631-87B4-5FE6A92AB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49" y="1783042"/>
            <a:ext cx="3321419" cy="373860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5323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749D-2D20-4B17-961B-4A9388C4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for disassembly and panel circularity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E795A-92E2-4BFB-A12C-600C7923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11.11.2019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502AC-DABE-4C6D-BE33-97310ADF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552E-CA1E-42C7-8377-8DDF08F0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7</a:t>
            </a:fld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0F55B5-F81F-440E-A401-273F9DE3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1" y="1669025"/>
            <a:ext cx="7302568" cy="4516225"/>
          </a:xfrm>
          <a:prstGeom prst="rect">
            <a:avLst/>
          </a:prstGeom>
        </p:spPr>
      </p:pic>
      <p:pic>
        <p:nvPicPr>
          <p:cNvPr id="12" name="Picture 11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57A812D-9756-4DEF-8EB0-21DEC18FA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712" y="368641"/>
            <a:ext cx="1193533" cy="11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BE38-B804-554F-A04D-E77F1865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Thank you for your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E632C-8E02-334F-99C7-EF2D579FD6F2}"/>
              </a:ext>
            </a:extLst>
          </p:cNvPr>
          <p:cNvSpPr txBox="1"/>
          <p:nvPr/>
        </p:nvSpPr>
        <p:spPr>
          <a:xfrm>
            <a:off x="626270" y="5272147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Nina Turull Puig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86EC2-F02E-F04D-B215-2C0551AF57D2}"/>
              </a:ext>
            </a:extLst>
          </p:cNvPr>
          <p:cNvSpPr txBox="1"/>
          <p:nvPr/>
        </p:nvSpPr>
        <p:spPr>
          <a:xfrm>
            <a:off x="626270" y="5641479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nturull@exergy-global.com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CFBC69-107C-4772-93A6-4F80C070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1" y="5313874"/>
            <a:ext cx="1739206" cy="7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7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265</Words>
  <Application>Microsoft Macintosh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Noto Sans Symbols</vt:lpstr>
      <vt:lpstr>Wingdings</vt:lpstr>
      <vt:lpstr>Office Theme</vt:lpstr>
      <vt:lpstr>Bringing BIM into construction reality</vt:lpstr>
      <vt:lpstr>Construction challenges</vt:lpstr>
      <vt:lpstr>What is Stacker?</vt:lpstr>
      <vt:lpstr>Stacker’s value proposition</vt:lpstr>
      <vt:lpstr>How does it work?</vt:lpstr>
      <vt:lpstr>Prototype: The Green Instruct panel</vt:lpstr>
      <vt:lpstr>Design for disassembly and panel circularity</vt:lpstr>
      <vt:lpstr>Thank you for your attention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Colantonio</dc:creator>
  <cp:lastModifiedBy>Zuzana Tatakova</cp:lastModifiedBy>
  <cp:revision>25</cp:revision>
  <dcterms:created xsi:type="dcterms:W3CDTF">2019-10-07T11:36:03Z</dcterms:created>
  <dcterms:modified xsi:type="dcterms:W3CDTF">2019-11-11T09:51:48Z</dcterms:modified>
</cp:coreProperties>
</file>