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25"/>
  </p:notesMasterIdLst>
  <p:sldIdLst>
    <p:sldId id="256" r:id="rId2"/>
    <p:sldId id="257" r:id="rId3"/>
    <p:sldId id="260" r:id="rId4"/>
    <p:sldId id="261" r:id="rId5"/>
    <p:sldId id="262" r:id="rId6"/>
    <p:sldId id="265" r:id="rId7"/>
    <p:sldId id="263" r:id="rId8"/>
    <p:sldId id="264" r:id="rId9"/>
    <p:sldId id="266" r:id="rId10"/>
    <p:sldId id="271" r:id="rId11"/>
    <p:sldId id="281" r:id="rId12"/>
    <p:sldId id="268" r:id="rId13"/>
    <p:sldId id="269" r:id="rId14"/>
    <p:sldId id="270" r:id="rId15"/>
    <p:sldId id="272" r:id="rId16"/>
    <p:sldId id="273" r:id="rId17"/>
    <p:sldId id="282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3"/>
    <p:restoredTop sz="94624"/>
  </p:normalViewPr>
  <p:slideViewPr>
    <p:cSldViewPr snapToGrid="0" snapToObjects="1">
      <p:cViewPr varScale="1">
        <p:scale>
          <a:sx n="68" d="100"/>
          <a:sy n="68" d="100"/>
        </p:scale>
        <p:origin x="14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5350A-16C2-454F-A8BC-3D8A091E1923}" type="doc">
      <dgm:prSet loTypeId="urn:microsoft.com/office/officeart/2005/8/layout/cycle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DBA9CF-3BE6-4E8F-BF07-197A7022524B}">
      <dgm:prSet phldrT="[Text]" custT="1"/>
      <dgm:spPr/>
      <dgm:t>
        <a:bodyPr/>
        <a:lstStyle/>
        <a:p>
          <a:r>
            <a:rPr lang="en-US" altLang="es-ES" sz="1800" dirty="0">
              <a:latin typeface="+mn-lt"/>
              <a:cs typeface="Times New Roman" pitchFamily="18" charset="0"/>
            </a:rPr>
            <a:t>Efficient, robust, eco-friendly and replicable processes</a:t>
          </a:r>
          <a:endParaRPr lang="en-US" sz="1800" dirty="0"/>
        </a:p>
      </dgm:t>
    </dgm:pt>
    <dgm:pt modelId="{98837D4F-CA0E-4F3E-806B-A5DDDC62B13A}" type="parTrans" cxnId="{2491F1D2-EDA2-4C38-A353-DE0124F552BC}">
      <dgm:prSet/>
      <dgm:spPr/>
      <dgm:t>
        <a:bodyPr/>
        <a:lstStyle/>
        <a:p>
          <a:endParaRPr lang="en-US"/>
        </a:p>
      </dgm:t>
    </dgm:pt>
    <dgm:pt modelId="{0CDC2F20-F54B-471A-8751-CBA81DA43455}" type="sibTrans" cxnId="{2491F1D2-EDA2-4C38-A353-DE0124F552BC}">
      <dgm:prSet/>
      <dgm:spPr/>
      <dgm:t>
        <a:bodyPr/>
        <a:lstStyle/>
        <a:p>
          <a:endParaRPr lang="en-US"/>
        </a:p>
      </dgm:t>
    </dgm:pt>
    <dgm:pt modelId="{59D6D2C0-00B2-4AC8-99DB-1B3652ED8F17}">
      <dgm:prSet phldrT="[Text]" custT="1"/>
      <dgm:spPr/>
      <dgm:t>
        <a:bodyPr/>
        <a:lstStyle/>
        <a:p>
          <a:r>
            <a:rPr lang="en-US" altLang="es-ES" sz="1800" dirty="0">
              <a:latin typeface="Calibri" pitchFamily="34" charset="0"/>
              <a:cs typeface="Times New Roman" pitchFamily="18" charset="0"/>
            </a:rPr>
            <a:t>Cost efficient products and new supply chains</a:t>
          </a:r>
          <a:endParaRPr lang="en-US" sz="1800" dirty="0"/>
        </a:p>
      </dgm:t>
    </dgm:pt>
    <dgm:pt modelId="{5317B5CA-9A53-4E03-9E66-F3CF40C30205}" type="parTrans" cxnId="{2A3A9900-2A01-4C6F-880A-F6045F65AFBC}">
      <dgm:prSet/>
      <dgm:spPr/>
      <dgm:t>
        <a:bodyPr/>
        <a:lstStyle/>
        <a:p>
          <a:endParaRPr lang="en-US"/>
        </a:p>
      </dgm:t>
    </dgm:pt>
    <dgm:pt modelId="{8B54AE51-66B3-4B07-A04F-1328345038E6}" type="sibTrans" cxnId="{2A3A9900-2A01-4C6F-880A-F6045F65AFBC}">
      <dgm:prSet/>
      <dgm:spPr/>
      <dgm:t>
        <a:bodyPr/>
        <a:lstStyle/>
        <a:p>
          <a:endParaRPr lang="en-US"/>
        </a:p>
      </dgm:t>
    </dgm:pt>
    <dgm:pt modelId="{3B77AA0D-CFA8-4F40-B33C-D676BF103584}">
      <dgm:prSet phldrT="[Text]" custT="1"/>
      <dgm:spPr/>
      <dgm:t>
        <a:bodyPr/>
        <a:lstStyle/>
        <a:p>
          <a:r>
            <a:rPr lang="en-US" altLang="es-ES" sz="1800" dirty="0">
              <a:latin typeface="+mn-lt"/>
              <a:cs typeface="Times New Roman" pitchFamily="18" charset="0"/>
            </a:rPr>
            <a:t>Safe and energy efficient buildings</a:t>
          </a:r>
          <a:endParaRPr lang="en-US" sz="1800" dirty="0"/>
        </a:p>
      </dgm:t>
    </dgm:pt>
    <dgm:pt modelId="{08C24640-5F47-4BAE-AC36-7D98BFEE4FF4}" type="parTrans" cxnId="{7FF7D688-EC19-40FB-B94C-1C3DBE32D408}">
      <dgm:prSet/>
      <dgm:spPr/>
      <dgm:t>
        <a:bodyPr/>
        <a:lstStyle/>
        <a:p>
          <a:endParaRPr lang="en-US"/>
        </a:p>
      </dgm:t>
    </dgm:pt>
    <dgm:pt modelId="{AB9A9631-27D7-4A20-B350-F1CF690600B4}" type="sibTrans" cxnId="{7FF7D688-EC19-40FB-B94C-1C3DBE32D408}">
      <dgm:prSet/>
      <dgm:spPr/>
      <dgm:t>
        <a:bodyPr/>
        <a:lstStyle/>
        <a:p>
          <a:endParaRPr lang="en-US"/>
        </a:p>
      </dgm:t>
    </dgm:pt>
    <dgm:pt modelId="{A2B0DF51-F00B-454A-BEC4-95B43B2CA744}">
      <dgm:prSet phldrT="[Text]" custT="1"/>
      <dgm:spPr/>
      <dgm:t>
        <a:bodyPr/>
        <a:lstStyle/>
        <a:p>
          <a:r>
            <a:rPr lang="en-US" altLang="es-ES" sz="1800" dirty="0">
              <a:latin typeface="+mn-lt"/>
              <a:cs typeface="Times New Roman" pitchFamily="18" charset="0"/>
            </a:rPr>
            <a:t>Comfortable, healthy and productive environment</a:t>
          </a:r>
          <a:endParaRPr lang="en-US" sz="1800" dirty="0"/>
        </a:p>
      </dgm:t>
    </dgm:pt>
    <dgm:pt modelId="{2DC5A92B-664C-4172-9F6E-5DC55F2EF83B}" type="parTrans" cxnId="{D1D2E684-5F78-4F85-8A05-A4358E522799}">
      <dgm:prSet/>
      <dgm:spPr/>
      <dgm:t>
        <a:bodyPr/>
        <a:lstStyle/>
        <a:p>
          <a:endParaRPr lang="en-US"/>
        </a:p>
      </dgm:t>
    </dgm:pt>
    <dgm:pt modelId="{AD5B0374-66F7-481E-B5B7-B42E72BADAE7}" type="sibTrans" cxnId="{D1D2E684-5F78-4F85-8A05-A4358E522799}">
      <dgm:prSet/>
      <dgm:spPr/>
      <dgm:t>
        <a:bodyPr/>
        <a:lstStyle/>
        <a:p>
          <a:endParaRPr lang="en-US"/>
        </a:p>
      </dgm:t>
    </dgm:pt>
    <dgm:pt modelId="{8984AD43-11B6-4D5B-8A02-659AE5C307E8}">
      <dgm:prSet custT="1"/>
      <dgm:spPr/>
      <dgm:t>
        <a:bodyPr/>
        <a:lstStyle/>
        <a:p>
          <a:r>
            <a:rPr lang="en-US" altLang="es-ES" sz="1800" dirty="0">
              <a:latin typeface="+mn-lt"/>
              <a:cs typeface="Times New Roman" pitchFamily="18" charset="0"/>
            </a:rPr>
            <a:t>Sustainability and cost savings through CDW sourced materials &amp; C2C</a:t>
          </a:r>
        </a:p>
      </dgm:t>
    </dgm:pt>
    <dgm:pt modelId="{5E302EA3-406E-4F94-A6C9-D1B4F68C46BA}" type="parTrans" cxnId="{080238FF-2F3B-4FD1-A4BE-58B91E460CC7}">
      <dgm:prSet/>
      <dgm:spPr/>
      <dgm:t>
        <a:bodyPr/>
        <a:lstStyle/>
        <a:p>
          <a:endParaRPr lang="en-US"/>
        </a:p>
      </dgm:t>
    </dgm:pt>
    <dgm:pt modelId="{35D51F15-5A66-4846-AB61-3EACF44CF9B7}" type="sibTrans" cxnId="{080238FF-2F3B-4FD1-A4BE-58B91E460CC7}">
      <dgm:prSet/>
      <dgm:spPr/>
      <dgm:t>
        <a:bodyPr/>
        <a:lstStyle/>
        <a:p>
          <a:endParaRPr lang="en-US"/>
        </a:p>
      </dgm:t>
    </dgm:pt>
    <dgm:pt modelId="{B658B2B5-CB2F-4E52-9106-A8E39390D8C0}" type="pres">
      <dgm:prSet presAssocID="{25A5350A-16C2-454F-A8BC-3D8A091E1923}" presName="Name0" presStyleCnt="0">
        <dgm:presLayoutVars>
          <dgm:dir/>
          <dgm:resizeHandles val="exact"/>
        </dgm:presLayoutVars>
      </dgm:prSet>
      <dgm:spPr/>
    </dgm:pt>
    <dgm:pt modelId="{21057C5E-250D-4317-94B3-D3556F888EB9}" type="pres">
      <dgm:prSet presAssocID="{25A5350A-16C2-454F-A8BC-3D8A091E1923}" presName="cycle" presStyleCnt="0"/>
      <dgm:spPr/>
    </dgm:pt>
    <dgm:pt modelId="{CB7D3F27-C925-41DD-A4E7-294AD7E53B70}" type="pres">
      <dgm:prSet presAssocID="{7ADBA9CF-3BE6-4E8F-BF07-197A7022524B}" presName="nodeFirstNode" presStyleLbl="node1" presStyleIdx="0" presStyleCnt="5" custScaleX="106295" custRadScaleRad="100208" custRadScaleInc="-6144">
        <dgm:presLayoutVars>
          <dgm:bulletEnabled val="1"/>
        </dgm:presLayoutVars>
      </dgm:prSet>
      <dgm:spPr/>
    </dgm:pt>
    <dgm:pt modelId="{7AF5DD0F-BDE9-4FE2-8A6C-B0F3316C709C}" type="pres">
      <dgm:prSet presAssocID="{0CDC2F20-F54B-471A-8751-CBA81DA43455}" presName="sibTransFirstNode" presStyleLbl="bgShp" presStyleIdx="0" presStyleCnt="1"/>
      <dgm:spPr/>
    </dgm:pt>
    <dgm:pt modelId="{862EEDE6-374D-46F0-83DF-F70D58B8E085}" type="pres">
      <dgm:prSet presAssocID="{59D6D2C0-00B2-4AC8-99DB-1B3652ED8F17}" presName="nodeFollowingNodes" presStyleLbl="node1" presStyleIdx="1" presStyleCnt="5">
        <dgm:presLayoutVars>
          <dgm:bulletEnabled val="1"/>
        </dgm:presLayoutVars>
      </dgm:prSet>
      <dgm:spPr/>
    </dgm:pt>
    <dgm:pt modelId="{8BD595B0-F05D-492D-B709-27FF5A3E0810}" type="pres">
      <dgm:prSet presAssocID="{3B77AA0D-CFA8-4F40-B33C-D676BF103584}" presName="nodeFollowingNodes" presStyleLbl="node1" presStyleIdx="2" presStyleCnt="5">
        <dgm:presLayoutVars>
          <dgm:bulletEnabled val="1"/>
        </dgm:presLayoutVars>
      </dgm:prSet>
      <dgm:spPr/>
    </dgm:pt>
    <dgm:pt modelId="{68F18ACB-E874-4B1A-9A3D-BEE92B2F7844}" type="pres">
      <dgm:prSet presAssocID="{A2B0DF51-F00B-454A-BEC4-95B43B2CA744}" presName="nodeFollowingNodes" presStyleLbl="node1" presStyleIdx="3" presStyleCnt="5">
        <dgm:presLayoutVars>
          <dgm:bulletEnabled val="1"/>
        </dgm:presLayoutVars>
      </dgm:prSet>
      <dgm:spPr/>
    </dgm:pt>
    <dgm:pt modelId="{7EE56472-1CE6-4C32-9809-8BCDD21A802F}" type="pres">
      <dgm:prSet presAssocID="{8984AD43-11B6-4D5B-8A02-659AE5C307E8}" presName="nodeFollowingNodes" presStyleLbl="node1" presStyleIdx="4" presStyleCnt="5" custScaleX="139245" custScaleY="137882">
        <dgm:presLayoutVars>
          <dgm:bulletEnabled val="1"/>
        </dgm:presLayoutVars>
      </dgm:prSet>
      <dgm:spPr/>
    </dgm:pt>
  </dgm:ptLst>
  <dgm:cxnLst>
    <dgm:cxn modelId="{2A3A9900-2A01-4C6F-880A-F6045F65AFBC}" srcId="{25A5350A-16C2-454F-A8BC-3D8A091E1923}" destId="{59D6D2C0-00B2-4AC8-99DB-1B3652ED8F17}" srcOrd="1" destOrd="0" parTransId="{5317B5CA-9A53-4E03-9E66-F3CF40C30205}" sibTransId="{8B54AE51-66B3-4B07-A04F-1328345038E6}"/>
    <dgm:cxn modelId="{10FC4750-8368-429C-95E1-4792E1EBCB78}" type="presOf" srcId="{A2B0DF51-F00B-454A-BEC4-95B43B2CA744}" destId="{68F18ACB-E874-4B1A-9A3D-BEE92B2F7844}" srcOrd="0" destOrd="0" presId="urn:microsoft.com/office/officeart/2005/8/layout/cycle3"/>
    <dgm:cxn modelId="{C8226371-FDE2-4D31-B727-177CF71B363F}" type="presOf" srcId="{0CDC2F20-F54B-471A-8751-CBA81DA43455}" destId="{7AF5DD0F-BDE9-4FE2-8A6C-B0F3316C709C}" srcOrd="0" destOrd="0" presId="urn:microsoft.com/office/officeart/2005/8/layout/cycle3"/>
    <dgm:cxn modelId="{D1D2E684-5F78-4F85-8A05-A4358E522799}" srcId="{25A5350A-16C2-454F-A8BC-3D8A091E1923}" destId="{A2B0DF51-F00B-454A-BEC4-95B43B2CA744}" srcOrd="3" destOrd="0" parTransId="{2DC5A92B-664C-4172-9F6E-5DC55F2EF83B}" sibTransId="{AD5B0374-66F7-481E-B5B7-B42E72BADAE7}"/>
    <dgm:cxn modelId="{7FF7D688-EC19-40FB-B94C-1C3DBE32D408}" srcId="{25A5350A-16C2-454F-A8BC-3D8A091E1923}" destId="{3B77AA0D-CFA8-4F40-B33C-D676BF103584}" srcOrd="2" destOrd="0" parTransId="{08C24640-5F47-4BAE-AC36-7D98BFEE4FF4}" sibTransId="{AB9A9631-27D7-4A20-B350-F1CF690600B4}"/>
    <dgm:cxn modelId="{79819C9D-C1AE-4F93-BEFA-F71E1D4FA875}" type="presOf" srcId="{8984AD43-11B6-4D5B-8A02-659AE5C307E8}" destId="{7EE56472-1CE6-4C32-9809-8BCDD21A802F}" srcOrd="0" destOrd="0" presId="urn:microsoft.com/office/officeart/2005/8/layout/cycle3"/>
    <dgm:cxn modelId="{791041A7-D51E-4DB3-B170-4ACF6BAD5E67}" type="presOf" srcId="{59D6D2C0-00B2-4AC8-99DB-1B3652ED8F17}" destId="{862EEDE6-374D-46F0-83DF-F70D58B8E085}" srcOrd="0" destOrd="0" presId="urn:microsoft.com/office/officeart/2005/8/layout/cycle3"/>
    <dgm:cxn modelId="{B9B3D3C2-B0CB-4D70-8FAE-85BDDEFC28F6}" type="presOf" srcId="{7ADBA9CF-3BE6-4E8F-BF07-197A7022524B}" destId="{CB7D3F27-C925-41DD-A4E7-294AD7E53B70}" srcOrd="0" destOrd="0" presId="urn:microsoft.com/office/officeart/2005/8/layout/cycle3"/>
    <dgm:cxn modelId="{2491F1D2-EDA2-4C38-A353-DE0124F552BC}" srcId="{25A5350A-16C2-454F-A8BC-3D8A091E1923}" destId="{7ADBA9CF-3BE6-4E8F-BF07-197A7022524B}" srcOrd="0" destOrd="0" parTransId="{98837D4F-CA0E-4F3E-806B-A5DDDC62B13A}" sibTransId="{0CDC2F20-F54B-471A-8751-CBA81DA43455}"/>
    <dgm:cxn modelId="{73B8DFDD-D00B-411A-9B46-D1D90048D154}" type="presOf" srcId="{3B77AA0D-CFA8-4F40-B33C-D676BF103584}" destId="{8BD595B0-F05D-492D-B709-27FF5A3E0810}" srcOrd="0" destOrd="0" presId="urn:microsoft.com/office/officeart/2005/8/layout/cycle3"/>
    <dgm:cxn modelId="{5727FEE4-3549-4CC7-86F9-1938DBD52C38}" type="presOf" srcId="{25A5350A-16C2-454F-A8BC-3D8A091E1923}" destId="{B658B2B5-CB2F-4E52-9106-A8E39390D8C0}" srcOrd="0" destOrd="0" presId="urn:microsoft.com/office/officeart/2005/8/layout/cycle3"/>
    <dgm:cxn modelId="{080238FF-2F3B-4FD1-A4BE-58B91E460CC7}" srcId="{25A5350A-16C2-454F-A8BC-3D8A091E1923}" destId="{8984AD43-11B6-4D5B-8A02-659AE5C307E8}" srcOrd="4" destOrd="0" parTransId="{5E302EA3-406E-4F94-A6C9-D1B4F68C46BA}" sibTransId="{35D51F15-5A66-4846-AB61-3EACF44CF9B7}"/>
    <dgm:cxn modelId="{0C12B730-9C3F-4DAC-BDAE-08F6205DC190}" type="presParOf" srcId="{B658B2B5-CB2F-4E52-9106-A8E39390D8C0}" destId="{21057C5E-250D-4317-94B3-D3556F888EB9}" srcOrd="0" destOrd="0" presId="urn:microsoft.com/office/officeart/2005/8/layout/cycle3"/>
    <dgm:cxn modelId="{3CA1A35B-9D71-43FB-8808-386A3A66EC53}" type="presParOf" srcId="{21057C5E-250D-4317-94B3-D3556F888EB9}" destId="{CB7D3F27-C925-41DD-A4E7-294AD7E53B70}" srcOrd="0" destOrd="0" presId="urn:microsoft.com/office/officeart/2005/8/layout/cycle3"/>
    <dgm:cxn modelId="{7207D986-2D50-4847-8841-13FAD2F36AF3}" type="presParOf" srcId="{21057C5E-250D-4317-94B3-D3556F888EB9}" destId="{7AF5DD0F-BDE9-4FE2-8A6C-B0F3316C709C}" srcOrd="1" destOrd="0" presId="urn:microsoft.com/office/officeart/2005/8/layout/cycle3"/>
    <dgm:cxn modelId="{FA3A5344-A756-4661-BA2B-36FE122BA43A}" type="presParOf" srcId="{21057C5E-250D-4317-94B3-D3556F888EB9}" destId="{862EEDE6-374D-46F0-83DF-F70D58B8E085}" srcOrd="2" destOrd="0" presId="urn:microsoft.com/office/officeart/2005/8/layout/cycle3"/>
    <dgm:cxn modelId="{888D4DA2-D17E-4AFA-BEB6-EAC2DDBD3F12}" type="presParOf" srcId="{21057C5E-250D-4317-94B3-D3556F888EB9}" destId="{8BD595B0-F05D-492D-B709-27FF5A3E0810}" srcOrd="3" destOrd="0" presId="urn:microsoft.com/office/officeart/2005/8/layout/cycle3"/>
    <dgm:cxn modelId="{AF647DA8-50B2-4C3E-85FD-9B7D702F547F}" type="presParOf" srcId="{21057C5E-250D-4317-94B3-D3556F888EB9}" destId="{68F18ACB-E874-4B1A-9A3D-BEE92B2F7844}" srcOrd="4" destOrd="0" presId="urn:microsoft.com/office/officeart/2005/8/layout/cycle3"/>
    <dgm:cxn modelId="{5E863B58-CC2D-46B7-A5F8-063A40844098}" type="presParOf" srcId="{21057C5E-250D-4317-94B3-D3556F888EB9}" destId="{7EE56472-1CE6-4C32-9809-8BCDD21A802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A5350A-16C2-454F-A8BC-3D8A091E1923}" type="doc">
      <dgm:prSet loTypeId="urn:microsoft.com/office/officeart/2005/8/layout/cycle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DBA9CF-3BE6-4E8F-BF07-197A7022524B}">
      <dgm:prSet phldrT="[Text]" custT="1"/>
      <dgm:spPr/>
      <dgm:t>
        <a:bodyPr/>
        <a:lstStyle/>
        <a:p>
          <a:r>
            <a:rPr lang="en-GB" altLang="es-ES" sz="1600" dirty="0">
              <a:solidFill>
                <a:schemeClr val="tx1"/>
              </a:solidFill>
              <a:latin typeface="+mn-lt"/>
              <a:cs typeface="Times New Roman" pitchFamily="18" charset="0"/>
            </a:rPr>
            <a:t>High CO</a:t>
          </a:r>
          <a:r>
            <a:rPr lang="en-GB" altLang="es-ES" sz="1600" baseline="-25000" dirty="0">
              <a:solidFill>
                <a:schemeClr val="tx1"/>
              </a:solidFill>
              <a:latin typeface="+mn-lt"/>
              <a:cs typeface="Times New Roman" pitchFamily="18" charset="0"/>
            </a:rPr>
            <a:t>2</a:t>
          </a:r>
          <a:r>
            <a:rPr lang="en-GB" altLang="es-ES" sz="1600" dirty="0">
              <a:solidFill>
                <a:schemeClr val="tx1"/>
              </a:solidFill>
              <a:latin typeface="+mn-lt"/>
              <a:cs typeface="Times New Roman" pitchFamily="18" charset="0"/>
            </a:rPr>
            <a:t> and energy inputs savings during the fabrication and operation processes</a:t>
          </a:r>
          <a:endParaRPr lang="en-US" sz="1600" dirty="0">
            <a:solidFill>
              <a:schemeClr val="tx1"/>
            </a:solidFill>
          </a:endParaRPr>
        </a:p>
      </dgm:t>
    </dgm:pt>
    <dgm:pt modelId="{98837D4F-CA0E-4F3E-806B-A5DDDC62B13A}" type="parTrans" cxnId="{2491F1D2-EDA2-4C38-A353-DE0124F552BC}">
      <dgm:prSet/>
      <dgm:spPr/>
      <dgm:t>
        <a:bodyPr/>
        <a:lstStyle/>
        <a:p>
          <a:endParaRPr lang="en-US"/>
        </a:p>
      </dgm:t>
    </dgm:pt>
    <dgm:pt modelId="{0CDC2F20-F54B-471A-8751-CBA81DA43455}" type="sibTrans" cxnId="{2491F1D2-EDA2-4C38-A353-DE0124F552BC}">
      <dgm:prSet/>
      <dgm:spPr/>
      <dgm:t>
        <a:bodyPr/>
        <a:lstStyle/>
        <a:p>
          <a:endParaRPr lang="en-US"/>
        </a:p>
      </dgm:t>
    </dgm:pt>
    <dgm:pt modelId="{59D6D2C0-00B2-4AC8-99DB-1B3652ED8F17}">
      <dgm:prSet phldrT="[Text]" custT="1"/>
      <dgm:spPr/>
      <dgm:t>
        <a:bodyPr/>
        <a:lstStyle/>
        <a:p>
          <a:r>
            <a:rPr lang="en-GB" altLang="es-ES" sz="16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High rates of CDWs recycled and reused during building blocks fabrication</a:t>
          </a:r>
          <a:endParaRPr lang="en-US" sz="1600" dirty="0">
            <a:solidFill>
              <a:schemeClr val="tx1"/>
            </a:solidFill>
          </a:endParaRPr>
        </a:p>
      </dgm:t>
    </dgm:pt>
    <dgm:pt modelId="{5317B5CA-9A53-4E03-9E66-F3CF40C30205}" type="parTrans" cxnId="{2A3A9900-2A01-4C6F-880A-F6045F65AFBC}">
      <dgm:prSet/>
      <dgm:spPr/>
      <dgm:t>
        <a:bodyPr/>
        <a:lstStyle/>
        <a:p>
          <a:endParaRPr lang="en-US"/>
        </a:p>
      </dgm:t>
    </dgm:pt>
    <dgm:pt modelId="{8B54AE51-66B3-4B07-A04F-1328345038E6}" type="sibTrans" cxnId="{2A3A9900-2A01-4C6F-880A-F6045F65AFBC}">
      <dgm:prSet/>
      <dgm:spPr/>
      <dgm:t>
        <a:bodyPr/>
        <a:lstStyle/>
        <a:p>
          <a:endParaRPr lang="en-US"/>
        </a:p>
      </dgm:t>
    </dgm:pt>
    <dgm:pt modelId="{3B77AA0D-CFA8-4F40-B33C-D676BF103584}">
      <dgm:prSet phldrT="[Text]" custT="1"/>
      <dgm:spPr/>
      <dgm:t>
        <a:bodyPr/>
        <a:lstStyle/>
        <a:p>
          <a:r>
            <a:rPr lang="en-GB" altLang="es-ES" sz="1600" dirty="0">
              <a:solidFill>
                <a:schemeClr val="tx1"/>
              </a:solidFill>
              <a:latin typeface="+mn-lt"/>
              <a:cs typeface="Times New Roman" pitchFamily="18" charset="0"/>
            </a:rPr>
            <a:t>Re-entry into production lines with coherent design strategies</a:t>
          </a:r>
          <a:endParaRPr lang="en-US" sz="1600" dirty="0">
            <a:solidFill>
              <a:schemeClr val="tx1"/>
            </a:solidFill>
          </a:endParaRPr>
        </a:p>
      </dgm:t>
    </dgm:pt>
    <dgm:pt modelId="{08C24640-5F47-4BAE-AC36-7D98BFEE4FF4}" type="parTrans" cxnId="{7FF7D688-EC19-40FB-B94C-1C3DBE32D408}">
      <dgm:prSet/>
      <dgm:spPr/>
      <dgm:t>
        <a:bodyPr/>
        <a:lstStyle/>
        <a:p>
          <a:endParaRPr lang="en-US"/>
        </a:p>
      </dgm:t>
    </dgm:pt>
    <dgm:pt modelId="{AB9A9631-27D7-4A20-B350-F1CF690600B4}" type="sibTrans" cxnId="{7FF7D688-EC19-40FB-B94C-1C3DBE32D408}">
      <dgm:prSet/>
      <dgm:spPr/>
      <dgm:t>
        <a:bodyPr/>
        <a:lstStyle/>
        <a:p>
          <a:endParaRPr lang="en-US"/>
        </a:p>
      </dgm:t>
    </dgm:pt>
    <dgm:pt modelId="{A2B0DF51-F00B-454A-BEC4-95B43B2CA744}">
      <dgm:prSet phldrT="[Text]" custT="1"/>
      <dgm:spPr/>
      <dgm:t>
        <a:bodyPr/>
        <a:lstStyle/>
        <a:p>
          <a:r>
            <a:rPr lang="en-US" altLang="es-ES" sz="1600" dirty="0">
              <a:solidFill>
                <a:schemeClr val="tx1"/>
              </a:solidFill>
              <a:latin typeface="+mn-lt"/>
              <a:cs typeface="Times New Roman" pitchFamily="18" charset="0"/>
            </a:rPr>
            <a:t>Incorporation of the safety-by-design approach</a:t>
          </a:r>
          <a:endParaRPr lang="en-US" sz="1600" dirty="0">
            <a:solidFill>
              <a:schemeClr val="tx1"/>
            </a:solidFill>
          </a:endParaRPr>
        </a:p>
      </dgm:t>
    </dgm:pt>
    <dgm:pt modelId="{2DC5A92B-664C-4172-9F6E-5DC55F2EF83B}" type="parTrans" cxnId="{D1D2E684-5F78-4F85-8A05-A4358E522799}">
      <dgm:prSet/>
      <dgm:spPr/>
      <dgm:t>
        <a:bodyPr/>
        <a:lstStyle/>
        <a:p>
          <a:endParaRPr lang="en-US"/>
        </a:p>
      </dgm:t>
    </dgm:pt>
    <dgm:pt modelId="{AD5B0374-66F7-481E-B5B7-B42E72BADAE7}" type="sibTrans" cxnId="{D1D2E684-5F78-4F85-8A05-A4358E522799}">
      <dgm:prSet/>
      <dgm:spPr/>
      <dgm:t>
        <a:bodyPr/>
        <a:lstStyle/>
        <a:p>
          <a:endParaRPr lang="en-US"/>
        </a:p>
      </dgm:t>
    </dgm:pt>
    <dgm:pt modelId="{7C867813-B3E2-4BE3-9207-DF1ED404523C}">
      <dgm:prSet custT="1"/>
      <dgm:spPr/>
      <dgm:t>
        <a:bodyPr/>
        <a:lstStyle/>
        <a:p>
          <a:r>
            <a:rPr lang="en-GB" altLang="es-ES" sz="1600" dirty="0">
              <a:solidFill>
                <a:schemeClr val="tx1"/>
              </a:solidFill>
              <a:latin typeface="+mn-lt"/>
              <a:cs typeface="Times New Roman" pitchFamily="18" charset="0"/>
            </a:rPr>
            <a:t>Reduction of uncertainty linked to the use of recycled products</a:t>
          </a:r>
          <a:endParaRPr lang="en-US" altLang="es-ES" sz="160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35FBF718-6DB9-45D1-9393-03AF4686364F}" type="parTrans" cxnId="{4ED4DA6D-C5A7-44E8-8848-6599910BB840}">
      <dgm:prSet/>
      <dgm:spPr/>
      <dgm:t>
        <a:bodyPr/>
        <a:lstStyle/>
        <a:p>
          <a:endParaRPr lang="en-US"/>
        </a:p>
      </dgm:t>
    </dgm:pt>
    <dgm:pt modelId="{C008C4F7-D331-4B70-AD58-E494CF320527}" type="sibTrans" cxnId="{4ED4DA6D-C5A7-44E8-8848-6599910BB840}">
      <dgm:prSet/>
      <dgm:spPr/>
      <dgm:t>
        <a:bodyPr/>
        <a:lstStyle/>
        <a:p>
          <a:endParaRPr lang="en-US"/>
        </a:p>
      </dgm:t>
    </dgm:pt>
    <dgm:pt modelId="{B658B2B5-CB2F-4E52-9106-A8E39390D8C0}" type="pres">
      <dgm:prSet presAssocID="{25A5350A-16C2-454F-A8BC-3D8A091E1923}" presName="Name0" presStyleCnt="0">
        <dgm:presLayoutVars>
          <dgm:dir/>
          <dgm:resizeHandles val="exact"/>
        </dgm:presLayoutVars>
      </dgm:prSet>
      <dgm:spPr/>
    </dgm:pt>
    <dgm:pt modelId="{21057C5E-250D-4317-94B3-D3556F888EB9}" type="pres">
      <dgm:prSet presAssocID="{25A5350A-16C2-454F-A8BC-3D8A091E1923}" presName="cycle" presStyleCnt="0"/>
      <dgm:spPr/>
    </dgm:pt>
    <dgm:pt modelId="{CB7D3F27-C925-41DD-A4E7-294AD7E53B70}" type="pres">
      <dgm:prSet presAssocID="{7ADBA9CF-3BE6-4E8F-BF07-197A7022524B}" presName="nodeFirstNode" presStyleLbl="node1" presStyleIdx="0" presStyleCnt="5" custScaleX="131266">
        <dgm:presLayoutVars>
          <dgm:bulletEnabled val="1"/>
        </dgm:presLayoutVars>
      </dgm:prSet>
      <dgm:spPr/>
    </dgm:pt>
    <dgm:pt modelId="{7AF5DD0F-BDE9-4FE2-8A6C-B0F3316C709C}" type="pres">
      <dgm:prSet presAssocID="{0CDC2F20-F54B-471A-8751-CBA81DA43455}" presName="sibTransFirstNode" presStyleLbl="bgShp" presStyleIdx="0" presStyleCnt="1"/>
      <dgm:spPr/>
    </dgm:pt>
    <dgm:pt modelId="{862EEDE6-374D-46F0-83DF-F70D58B8E085}" type="pres">
      <dgm:prSet presAssocID="{59D6D2C0-00B2-4AC8-99DB-1B3652ED8F17}" presName="nodeFollowingNodes" presStyleLbl="node1" presStyleIdx="1" presStyleCnt="5" custScaleX="118420">
        <dgm:presLayoutVars>
          <dgm:bulletEnabled val="1"/>
        </dgm:presLayoutVars>
      </dgm:prSet>
      <dgm:spPr/>
    </dgm:pt>
    <dgm:pt modelId="{8BD595B0-F05D-492D-B709-27FF5A3E0810}" type="pres">
      <dgm:prSet presAssocID="{3B77AA0D-CFA8-4F40-B33C-D676BF103584}" presName="nodeFollowingNodes" presStyleLbl="node1" presStyleIdx="2" presStyleCnt="5" custScaleX="120451" custRadScaleRad="109584" custRadScaleInc="-11288">
        <dgm:presLayoutVars>
          <dgm:bulletEnabled val="1"/>
        </dgm:presLayoutVars>
      </dgm:prSet>
      <dgm:spPr/>
    </dgm:pt>
    <dgm:pt modelId="{4DA4677E-6A6D-4E42-B881-271544893F8B}" type="pres">
      <dgm:prSet presAssocID="{7C867813-B3E2-4BE3-9207-DF1ED404523C}" presName="nodeFollowingNodes" presStyleLbl="node1" presStyleIdx="3" presStyleCnt="5" custScaleX="123534" custRadScaleRad="104809" custRadScaleInc="5792">
        <dgm:presLayoutVars>
          <dgm:bulletEnabled val="1"/>
        </dgm:presLayoutVars>
      </dgm:prSet>
      <dgm:spPr/>
    </dgm:pt>
    <dgm:pt modelId="{68F18ACB-E874-4B1A-9A3D-BEE92B2F7844}" type="pres">
      <dgm:prSet presAssocID="{A2B0DF51-F00B-454A-BEC4-95B43B2CA744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2A3A9900-2A01-4C6F-880A-F6045F65AFBC}" srcId="{25A5350A-16C2-454F-A8BC-3D8A091E1923}" destId="{59D6D2C0-00B2-4AC8-99DB-1B3652ED8F17}" srcOrd="1" destOrd="0" parTransId="{5317B5CA-9A53-4E03-9E66-F3CF40C30205}" sibTransId="{8B54AE51-66B3-4B07-A04F-1328345038E6}"/>
    <dgm:cxn modelId="{62784207-EB33-43A6-9691-F78FC4413414}" type="presOf" srcId="{0CDC2F20-F54B-471A-8751-CBA81DA43455}" destId="{7AF5DD0F-BDE9-4FE2-8A6C-B0F3316C709C}" srcOrd="0" destOrd="0" presId="urn:microsoft.com/office/officeart/2005/8/layout/cycle3"/>
    <dgm:cxn modelId="{9F36730F-B5BC-491E-A4E7-8226153CC110}" type="presOf" srcId="{59D6D2C0-00B2-4AC8-99DB-1B3652ED8F17}" destId="{862EEDE6-374D-46F0-83DF-F70D58B8E085}" srcOrd="0" destOrd="0" presId="urn:microsoft.com/office/officeart/2005/8/layout/cycle3"/>
    <dgm:cxn modelId="{71F23545-8E8F-4301-8B41-8BAAC395C299}" type="presOf" srcId="{7C867813-B3E2-4BE3-9207-DF1ED404523C}" destId="{4DA4677E-6A6D-4E42-B881-271544893F8B}" srcOrd="0" destOrd="0" presId="urn:microsoft.com/office/officeart/2005/8/layout/cycle3"/>
    <dgm:cxn modelId="{4ED4DA6D-C5A7-44E8-8848-6599910BB840}" srcId="{25A5350A-16C2-454F-A8BC-3D8A091E1923}" destId="{7C867813-B3E2-4BE3-9207-DF1ED404523C}" srcOrd="3" destOrd="0" parTransId="{35FBF718-6DB9-45D1-9393-03AF4686364F}" sibTransId="{C008C4F7-D331-4B70-AD58-E494CF320527}"/>
    <dgm:cxn modelId="{9B417F82-54B5-4E4E-AC5C-058B1D9FECBC}" type="presOf" srcId="{7ADBA9CF-3BE6-4E8F-BF07-197A7022524B}" destId="{CB7D3F27-C925-41DD-A4E7-294AD7E53B70}" srcOrd="0" destOrd="0" presId="urn:microsoft.com/office/officeart/2005/8/layout/cycle3"/>
    <dgm:cxn modelId="{D1D2E684-5F78-4F85-8A05-A4358E522799}" srcId="{25A5350A-16C2-454F-A8BC-3D8A091E1923}" destId="{A2B0DF51-F00B-454A-BEC4-95B43B2CA744}" srcOrd="4" destOrd="0" parTransId="{2DC5A92B-664C-4172-9F6E-5DC55F2EF83B}" sibTransId="{AD5B0374-66F7-481E-B5B7-B42E72BADAE7}"/>
    <dgm:cxn modelId="{7FF7D688-EC19-40FB-B94C-1C3DBE32D408}" srcId="{25A5350A-16C2-454F-A8BC-3D8A091E1923}" destId="{3B77AA0D-CFA8-4F40-B33C-D676BF103584}" srcOrd="2" destOrd="0" parTransId="{08C24640-5F47-4BAE-AC36-7D98BFEE4FF4}" sibTransId="{AB9A9631-27D7-4A20-B350-F1CF690600B4}"/>
    <dgm:cxn modelId="{5C325D9B-B8DE-4314-8D66-0E2D3E43B48A}" type="presOf" srcId="{A2B0DF51-F00B-454A-BEC4-95B43B2CA744}" destId="{68F18ACB-E874-4B1A-9A3D-BEE92B2F7844}" srcOrd="0" destOrd="0" presId="urn:microsoft.com/office/officeart/2005/8/layout/cycle3"/>
    <dgm:cxn modelId="{A62DC8AD-B07F-40A3-919A-ADC3FAB7D99D}" type="presOf" srcId="{25A5350A-16C2-454F-A8BC-3D8A091E1923}" destId="{B658B2B5-CB2F-4E52-9106-A8E39390D8C0}" srcOrd="0" destOrd="0" presId="urn:microsoft.com/office/officeart/2005/8/layout/cycle3"/>
    <dgm:cxn modelId="{2491F1D2-EDA2-4C38-A353-DE0124F552BC}" srcId="{25A5350A-16C2-454F-A8BC-3D8A091E1923}" destId="{7ADBA9CF-3BE6-4E8F-BF07-197A7022524B}" srcOrd="0" destOrd="0" parTransId="{98837D4F-CA0E-4F3E-806B-A5DDDC62B13A}" sibTransId="{0CDC2F20-F54B-471A-8751-CBA81DA43455}"/>
    <dgm:cxn modelId="{7881BFD5-2B4B-4FAC-89D2-CA00081808C8}" type="presOf" srcId="{3B77AA0D-CFA8-4F40-B33C-D676BF103584}" destId="{8BD595B0-F05D-492D-B709-27FF5A3E0810}" srcOrd="0" destOrd="0" presId="urn:microsoft.com/office/officeart/2005/8/layout/cycle3"/>
    <dgm:cxn modelId="{F5474A04-2D80-4CB3-9C82-52EE7BEEEF08}" type="presParOf" srcId="{B658B2B5-CB2F-4E52-9106-A8E39390D8C0}" destId="{21057C5E-250D-4317-94B3-D3556F888EB9}" srcOrd="0" destOrd="0" presId="urn:microsoft.com/office/officeart/2005/8/layout/cycle3"/>
    <dgm:cxn modelId="{88DB12A1-83C5-481B-A2E3-BFCDFCF17A75}" type="presParOf" srcId="{21057C5E-250D-4317-94B3-D3556F888EB9}" destId="{CB7D3F27-C925-41DD-A4E7-294AD7E53B70}" srcOrd="0" destOrd="0" presId="urn:microsoft.com/office/officeart/2005/8/layout/cycle3"/>
    <dgm:cxn modelId="{861718E2-646B-4F81-9228-3899E719CA68}" type="presParOf" srcId="{21057C5E-250D-4317-94B3-D3556F888EB9}" destId="{7AF5DD0F-BDE9-4FE2-8A6C-B0F3316C709C}" srcOrd="1" destOrd="0" presId="urn:microsoft.com/office/officeart/2005/8/layout/cycle3"/>
    <dgm:cxn modelId="{054B5112-68B8-4CAF-861C-A8BF9A7B75D8}" type="presParOf" srcId="{21057C5E-250D-4317-94B3-D3556F888EB9}" destId="{862EEDE6-374D-46F0-83DF-F70D58B8E085}" srcOrd="2" destOrd="0" presId="urn:microsoft.com/office/officeart/2005/8/layout/cycle3"/>
    <dgm:cxn modelId="{5656780D-CAB4-4286-B2B5-DFD041B243DC}" type="presParOf" srcId="{21057C5E-250D-4317-94B3-D3556F888EB9}" destId="{8BD595B0-F05D-492D-B709-27FF5A3E0810}" srcOrd="3" destOrd="0" presId="urn:microsoft.com/office/officeart/2005/8/layout/cycle3"/>
    <dgm:cxn modelId="{84EA1A4D-1B79-4222-B1BE-726AAA6A0B22}" type="presParOf" srcId="{21057C5E-250D-4317-94B3-D3556F888EB9}" destId="{4DA4677E-6A6D-4E42-B881-271544893F8B}" srcOrd="4" destOrd="0" presId="urn:microsoft.com/office/officeart/2005/8/layout/cycle3"/>
    <dgm:cxn modelId="{D28086D4-2D0E-4F4B-8F64-F828AD126A58}" type="presParOf" srcId="{21057C5E-250D-4317-94B3-D3556F888EB9}" destId="{68F18ACB-E874-4B1A-9A3D-BEE92B2F784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6694CD-681D-44B3-AC77-1EDC7C47926B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D22DD4-E0FD-4FE5-8C47-3418382535DE}">
      <dgm:prSet phldrT="[Text]"/>
      <dgm:spPr/>
      <dgm:t>
        <a:bodyPr/>
        <a:lstStyle/>
        <a:p>
          <a:r>
            <a:rPr lang="en-GB" b="1" dirty="0">
              <a:solidFill>
                <a:srgbClr val="C00000"/>
              </a:solidFill>
            </a:rPr>
            <a:t>Prefab structural building block suitable both for retrofitting as well as new construction</a:t>
          </a:r>
          <a:endParaRPr lang="en-US" b="1" dirty="0">
            <a:solidFill>
              <a:srgbClr val="C00000"/>
            </a:solidFill>
          </a:endParaRPr>
        </a:p>
      </dgm:t>
    </dgm:pt>
    <dgm:pt modelId="{87616F5A-42F9-465B-8C36-CC55472C4380}" type="parTrans" cxnId="{79B340FE-8F0F-49A6-ABE2-EDAA7BD186B7}">
      <dgm:prSet/>
      <dgm:spPr/>
      <dgm:t>
        <a:bodyPr/>
        <a:lstStyle/>
        <a:p>
          <a:endParaRPr lang="en-US"/>
        </a:p>
      </dgm:t>
    </dgm:pt>
    <dgm:pt modelId="{DC4D4F4B-B82C-416A-891D-709137E79968}" type="sibTrans" cxnId="{79B340FE-8F0F-49A6-ABE2-EDAA7BD186B7}">
      <dgm:prSet/>
      <dgm:spPr/>
      <dgm:t>
        <a:bodyPr/>
        <a:lstStyle/>
        <a:p>
          <a:endParaRPr lang="en-US"/>
        </a:p>
      </dgm:t>
    </dgm:pt>
    <dgm:pt modelId="{46F83531-5F2A-4588-BB2D-CEE1E7199069}">
      <dgm:prSet phldrT="[Text]"/>
      <dgm:spPr/>
      <dgm:t>
        <a:bodyPr/>
        <a:lstStyle/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&gt;</a:t>
          </a:r>
          <a:r>
            <a:rPr lang="en-GB" dirty="0"/>
            <a:t>70% per weight of CDW</a:t>
          </a:r>
          <a:endParaRPr lang="en-US" dirty="0"/>
        </a:p>
      </dgm:t>
    </dgm:pt>
    <dgm:pt modelId="{FB594B92-437A-4CE2-8D08-E6A2A39A0A6E}" type="parTrans" cxnId="{CF4A34AF-BBA7-4849-9AD2-5B3A28370E26}">
      <dgm:prSet/>
      <dgm:spPr/>
      <dgm:t>
        <a:bodyPr/>
        <a:lstStyle/>
        <a:p>
          <a:endParaRPr lang="en-US"/>
        </a:p>
      </dgm:t>
    </dgm:pt>
    <dgm:pt modelId="{777A3192-D229-40E6-8952-B6A3CD3942B5}" type="sibTrans" cxnId="{CF4A34AF-BBA7-4849-9AD2-5B3A28370E26}">
      <dgm:prSet/>
      <dgm:spPr/>
      <dgm:t>
        <a:bodyPr/>
        <a:lstStyle/>
        <a:p>
          <a:endParaRPr lang="en-US"/>
        </a:p>
      </dgm:t>
    </dgm:pt>
    <dgm:pt modelId="{A2D09910-5F05-45A1-B645-A1236C90FC0B}">
      <dgm:prSet/>
      <dgm:spPr/>
      <dgm:t>
        <a:bodyPr/>
        <a:lstStyle/>
        <a:p>
          <a:r>
            <a:rPr lang="en-GB" dirty="0"/>
            <a:t> U-value of 0.14 W/m</a:t>
          </a:r>
          <a:r>
            <a:rPr lang="en-GB" baseline="30000" dirty="0"/>
            <a:t>2</a:t>
          </a:r>
          <a:r>
            <a:rPr lang="en-GB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º</a:t>
          </a:r>
          <a:r>
            <a:rPr lang="en-GB" dirty="0"/>
            <a:t>C</a:t>
          </a:r>
          <a:endParaRPr lang="en-US" dirty="0"/>
        </a:p>
      </dgm:t>
    </dgm:pt>
    <dgm:pt modelId="{FA8AC29A-9535-44BF-88C1-5228C089EDDD}" type="parTrans" cxnId="{7AB92C54-AA79-4631-B3AF-6546D11F840B}">
      <dgm:prSet/>
      <dgm:spPr/>
      <dgm:t>
        <a:bodyPr/>
        <a:lstStyle/>
        <a:p>
          <a:endParaRPr lang="en-US"/>
        </a:p>
      </dgm:t>
    </dgm:pt>
    <dgm:pt modelId="{2BFC4907-46A5-4D9C-A2C3-95F5196A36FD}" type="sibTrans" cxnId="{7AB92C54-AA79-4631-B3AF-6546D11F840B}">
      <dgm:prSet/>
      <dgm:spPr/>
      <dgm:t>
        <a:bodyPr/>
        <a:lstStyle/>
        <a:p>
          <a:endParaRPr lang="en-US"/>
        </a:p>
      </dgm:t>
    </dgm:pt>
    <dgm:pt modelId="{EBE27085-7474-4F30-87E0-BEBE53920055}">
      <dgm:prSet/>
      <dgm:spPr/>
      <dgm:t>
        <a:bodyPr/>
        <a:lstStyle/>
        <a:p>
          <a:r>
            <a:rPr lang="en-GB" dirty="0"/>
            <a:t> Acoustic insulation in the 55-60dB </a:t>
          </a:r>
          <a:endParaRPr lang="en-US" dirty="0"/>
        </a:p>
      </dgm:t>
    </dgm:pt>
    <dgm:pt modelId="{E5441D38-1545-42D3-9457-E0EE92D96F46}" type="parTrans" cxnId="{BB3FB9CD-99D1-4FF5-A736-64BCF0D8BD7E}">
      <dgm:prSet/>
      <dgm:spPr/>
      <dgm:t>
        <a:bodyPr/>
        <a:lstStyle/>
        <a:p>
          <a:endParaRPr lang="en-US"/>
        </a:p>
      </dgm:t>
    </dgm:pt>
    <dgm:pt modelId="{A7CDA95C-D740-4482-ADC9-530FCEE69E19}" type="sibTrans" cxnId="{BB3FB9CD-99D1-4FF5-A736-64BCF0D8BD7E}">
      <dgm:prSet/>
      <dgm:spPr/>
      <dgm:t>
        <a:bodyPr/>
        <a:lstStyle/>
        <a:p>
          <a:endParaRPr lang="en-US"/>
        </a:p>
      </dgm:t>
    </dgm:pt>
    <dgm:pt modelId="{CF64F429-B996-423C-B6E3-29630E5A1317}">
      <dgm:prSet/>
      <dgm:spPr/>
      <dgm:t>
        <a:bodyPr/>
        <a:lstStyle/>
        <a:p>
          <a:r>
            <a:rPr lang="en-US" dirty="0"/>
            <a:t>Vertical Green Wall</a:t>
          </a:r>
        </a:p>
      </dgm:t>
    </dgm:pt>
    <dgm:pt modelId="{D39DFF03-4EF8-4EF7-AFAE-592B64B851D9}" type="parTrans" cxnId="{1D75B130-AFFB-4B9F-AFFD-F7807A800EFB}">
      <dgm:prSet/>
      <dgm:spPr/>
      <dgm:t>
        <a:bodyPr/>
        <a:lstStyle/>
        <a:p>
          <a:endParaRPr lang="en-US"/>
        </a:p>
      </dgm:t>
    </dgm:pt>
    <dgm:pt modelId="{BB4C05C3-6481-4E4E-AF14-C28F0D82C2A2}" type="sibTrans" cxnId="{1D75B130-AFFB-4B9F-AFFD-F7807A800EFB}">
      <dgm:prSet/>
      <dgm:spPr/>
      <dgm:t>
        <a:bodyPr/>
        <a:lstStyle/>
        <a:p>
          <a:endParaRPr lang="en-US"/>
        </a:p>
      </dgm:t>
    </dgm:pt>
    <dgm:pt modelId="{250F4870-8D7F-4133-B833-113D82ECF5CE}">
      <dgm:prSet/>
      <dgm:spPr/>
      <dgm:t>
        <a:bodyPr/>
        <a:lstStyle/>
        <a:p>
          <a:r>
            <a:rPr lang="en-US" dirty="0"/>
            <a:t>Continuous manufacturing using extrusion</a:t>
          </a:r>
        </a:p>
      </dgm:t>
    </dgm:pt>
    <dgm:pt modelId="{3D408F09-892F-4EE7-B209-2EB08620E943}" type="parTrans" cxnId="{CAA4009B-5D54-412F-BBF8-E7F041D84814}">
      <dgm:prSet/>
      <dgm:spPr/>
      <dgm:t>
        <a:bodyPr/>
        <a:lstStyle/>
        <a:p>
          <a:endParaRPr lang="en-US"/>
        </a:p>
      </dgm:t>
    </dgm:pt>
    <dgm:pt modelId="{1A532C5E-3F49-424A-ABD4-E1571EE36FAB}" type="sibTrans" cxnId="{CAA4009B-5D54-412F-BBF8-E7F041D84814}">
      <dgm:prSet/>
      <dgm:spPr/>
      <dgm:t>
        <a:bodyPr/>
        <a:lstStyle/>
        <a:p>
          <a:endParaRPr lang="en-US"/>
        </a:p>
      </dgm:t>
    </dgm:pt>
    <dgm:pt modelId="{2A5A6E44-0427-4E34-889F-9003BCCC72E1}" type="pres">
      <dgm:prSet presAssocID="{9F6694CD-681D-44B3-AC77-1EDC7C47926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2147D08-7274-4B52-B9C1-447999B7E25D}" type="pres">
      <dgm:prSet presAssocID="{EED22DD4-E0FD-4FE5-8C47-3418382535DE}" presName="singleCycle" presStyleCnt="0"/>
      <dgm:spPr/>
    </dgm:pt>
    <dgm:pt modelId="{3B73C148-F331-43DF-B1F0-48084AEE433B}" type="pres">
      <dgm:prSet presAssocID="{EED22DD4-E0FD-4FE5-8C47-3418382535DE}" presName="singleCenter" presStyleLbl="node1" presStyleIdx="0" presStyleCnt="6" custScaleX="138821" custScaleY="133928">
        <dgm:presLayoutVars>
          <dgm:chMax val="7"/>
          <dgm:chPref val="7"/>
        </dgm:presLayoutVars>
      </dgm:prSet>
      <dgm:spPr/>
    </dgm:pt>
    <dgm:pt modelId="{00987FD0-29F3-434C-A18A-C5C251BF85E0}" type="pres">
      <dgm:prSet presAssocID="{FB594B92-437A-4CE2-8D08-E6A2A39A0A6E}" presName="Name56" presStyleLbl="parChTrans1D2" presStyleIdx="0" presStyleCnt="5"/>
      <dgm:spPr/>
    </dgm:pt>
    <dgm:pt modelId="{1398F8D0-E855-4C57-B35A-43F0B30AACAA}" type="pres">
      <dgm:prSet presAssocID="{46F83531-5F2A-4588-BB2D-CEE1E7199069}" presName="text0" presStyleLbl="node1" presStyleIdx="1" presStyleCnt="6">
        <dgm:presLayoutVars>
          <dgm:bulletEnabled val="1"/>
        </dgm:presLayoutVars>
      </dgm:prSet>
      <dgm:spPr/>
    </dgm:pt>
    <dgm:pt modelId="{C7B8A34A-8D69-47E2-A864-376432C72EE3}" type="pres">
      <dgm:prSet presAssocID="{FA8AC29A-9535-44BF-88C1-5228C089EDDD}" presName="Name56" presStyleLbl="parChTrans1D2" presStyleIdx="1" presStyleCnt="5"/>
      <dgm:spPr/>
    </dgm:pt>
    <dgm:pt modelId="{CB8A6DD7-DFB1-4B40-9817-2385C34E55AC}" type="pres">
      <dgm:prSet presAssocID="{A2D09910-5F05-45A1-B645-A1236C90FC0B}" presName="text0" presStyleLbl="node1" presStyleIdx="2" presStyleCnt="6" custScaleX="125063" custRadScaleRad="124702" custRadScaleInc="10616">
        <dgm:presLayoutVars>
          <dgm:bulletEnabled val="1"/>
        </dgm:presLayoutVars>
      </dgm:prSet>
      <dgm:spPr/>
    </dgm:pt>
    <dgm:pt modelId="{C283E5AB-7FCB-4F73-A2CD-FCE4F05B6B55}" type="pres">
      <dgm:prSet presAssocID="{E5441D38-1545-42D3-9457-E0EE92D96F46}" presName="Name56" presStyleLbl="parChTrans1D2" presStyleIdx="2" presStyleCnt="5"/>
      <dgm:spPr/>
    </dgm:pt>
    <dgm:pt modelId="{0043E01C-18FF-44FC-9595-720444B2CFD3}" type="pres">
      <dgm:prSet presAssocID="{EBE27085-7474-4F30-87E0-BEBE53920055}" presName="text0" presStyleLbl="node1" presStyleIdx="3" presStyleCnt="6" custScaleX="120988" custScaleY="119579" custRadScaleRad="111195" custRadScaleInc="15354">
        <dgm:presLayoutVars>
          <dgm:bulletEnabled val="1"/>
        </dgm:presLayoutVars>
      </dgm:prSet>
      <dgm:spPr/>
    </dgm:pt>
    <dgm:pt modelId="{0E9DB3B1-D8CE-49B9-BE9A-9C361BF2CEFC}" type="pres">
      <dgm:prSet presAssocID="{D39DFF03-4EF8-4EF7-AFAE-592B64B851D9}" presName="Name56" presStyleLbl="parChTrans1D2" presStyleIdx="3" presStyleCnt="5"/>
      <dgm:spPr/>
    </dgm:pt>
    <dgm:pt modelId="{88D20761-99D4-4B6C-A9BC-99C3E5F38A53}" type="pres">
      <dgm:prSet presAssocID="{CF64F429-B996-423C-B6E3-29630E5A1317}" presName="text0" presStyleLbl="node1" presStyleIdx="4" presStyleCnt="6" custRadScaleRad="113420" custRadScaleInc="-533">
        <dgm:presLayoutVars>
          <dgm:bulletEnabled val="1"/>
        </dgm:presLayoutVars>
      </dgm:prSet>
      <dgm:spPr/>
    </dgm:pt>
    <dgm:pt modelId="{23662CA3-A189-42E5-9275-834367034BB1}" type="pres">
      <dgm:prSet presAssocID="{3D408F09-892F-4EE7-B209-2EB08620E943}" presName="Name56" presStyleLbl="parChTrans1D2" presStyleIdx="4" presStyleCnt="5"/>
      <dgm:spPr/>
    </dgm:pt>
    <dgm:pt modelId="{6C9EC86C-B25F-4560-99BE-5D3E526C51F1}" type="pres">
      <dgm:prSet presAssocID="{250F4870-8D7F-4133-B833-113D82ECF5CE}" presName="text0" presStyleLbl="node1" presStyleIdx="5" presStyleCnt="6" custScaleX="129001" custScaleY="125358" custRadScaleRad="110547" custRadScaleInc="-3919">
        <dgm:presLayoutVars>
          <dgm:bulletEnabled val="1"/>
        </dgm:presLayoutVars>
      </dgm:prSet>
      <dgm:spPr/>
    </dgm:pt>
  </dgm:ptLst>
  <dgm:cxnLst>
    <dgm:cxn modelId="{6E264A0F-ABBB-42FE-810B-2C945BA8AE83}" type="presOf" srcId="{D39DFF03-4EF8-4EF7-AFAE-592B64B851D9}" destId="{0E9DB3B1-D8CE-49B9-BE9A-9C361BF2CEFC}" srcOrd="0" destOrd="0" presId="urn:microsoft.com/office/officeart/2008/layout/RadialCluster"/>
    <dgm:cxn modelId="{1D75B130-AFFB-4B9F-AFFD-F7807A800EFB}" srcId="{EED22DD4-E0FD-4FE5-8C47-3418382535DE}" destId="{CF64F429-B996-423C-B6E3-29630E5A1317}" srcOrd="3" destOrd="0" parTransId="{D39DFF03-4EF8-4EF7-AFAE-592B64B851D9}" sibTransId="{BB4C05C3-6481-4E4E-AF14-C28F0D82C2A2}"/>
    <dgm:cxn modelId="{0D485A3D-C7CB-4760-AA25-1CAA67B67D33}" type="presOf" srcId="{9F6694CD-681D-44B3-AC77-1EDC7C47926B}" destId="{2A5A6E44-0427-4E34-889F-9003BCCC72E1}" srcOrd="0" destOrd="0" presId="urn:microsoft.com/office/officeart/2008/layout/RadialCluster"/>
    <dgm:cxn modelId="{05B5F240-F301-427A-8002-AE381BDB9F72}" type="presOf" srcId="{FB594B92-437A-4CE2-8D08-E6A2A39A0A6E}" destId="{00987FD0-29F3-434C-A18A-C5C251BF85E0}" srcOrd="0" destOrd="0" presId="urn:microsoft.com/office/officeart/2008/layout/RadialCluster"/>
    <dgm:cxn modelId="{311D0661-08F9-48D0-BFE9-214F1B0BCB8A}" type="presOf" srcId="{46F83531-5F2A-4588-BB2D-CEE1E7199069}" destId="{1398F8D0-E855-4C57-B35A-43F0B30AACAA}" srcOrd="0" destOrd="0" presId="urn:microsoft.com/office/officeart/2008/layout/RadialCluster"/>
    <dgm:cxn modelId="{6ED0F365-F322-465D-AEA3-534397C8BCC0}" type="presOf" srcId="{EBE27085-7474-4F30-87E0-BEBE53920055}" destId="{0043E01C-18FF-44FC-9595-720444B2CFD3}" srcOrd="0" destOrd="0" presId="urn:microsoft.com/office/officeart/2008/layout/RadialCluster"/>
    <dgm:cxn modelId="{8E4F3447-256A-4755-961F-97ABE836B336}" type="presOf" srcId="{E5441D38-1545-42D3-9457-E0EE92D96F46}" destId="{C283E5AB-7FCB-4F73-A2CD-FCE4F05B6B55}" srcOrd="0" destOrd="0" presId="urn:microsoft.com/office/officeart/2008/layout/RadialCluster"/>
    <dgm:cxn modelId="{951B0973-6365-4AB7-B4F1-7D4ED828C5B8}" type="presOf" srcId="{250F4870-8D7F-4133-B833-113D82ECF5CE}" destId="{6C9EC86C-B25F-4560-99BE-5D3E526C51F1}" srcOrd="0" destOrd="0" presId="urn:microsoft.com/office/officeart/2008/layout/RadialCluster"/>
    <dgm:cxn modelId="{7AB92C54-AA79-4631-B3AF-6546D11F840B}" srcId="{EED22DD4-E0FD-4FE5-8C47-3418382535DE}" destId="{A2D09910-5F05-45A1-B645-A1236C90FC0B}" srcOrd="1" destOrd="0" parTransId="{FA8AC29A-9535-44BF-88C1-5228C089EDDD}" sibTransId="{2BFC4907-46A5-4D9C-A2C3-95F5196A36FD}"/>
    <dgm:cxn modelId="{E64C848B-6512-4598-A00B-297C57B18B40}" type="presOf" srcId="{A2D09910-5F05-45A1-B645-A1236C90FC0B}" destId="{CB8A6DD7-DFB1-4B40-9817-2385C34E55AC}" srcOrd="0" destOrd="0" presId="urn:microsoft.com/office/officeart/2008/layout/RadialCluster"/>
    <dgm:cxn modelId="{981D8A97-6634-4321-9398-4E67F56646EC}" type="presOf" srcId="{CF64F429-B996-423C-B6E3-29630E5A1317}" destId="{88D20761-99D4-4B6C-A9BC-99C3E5F38A53}" srcOrd="0" destOrd="0" presId="urn:microsoft.com/office/officeart/2008/layout/RadialCluster"/>
    <dgm:cxn modelId="{CAA4009B-5D54-412F-BBF8-E7F041D84814}" srcId="{EED22DD4-E0FD-4FE5-8C47-3418382535DE}" destId="{250F4870-8D7F-4133-B833-113D82ECF5CE}" srcOrd="4" destOrd="0" parTransId="{3D408F09-892F-4EE7-B209-2EB08620E943}" sibTransId="{1A532C5E-3F49-424A-ABD4-E1571EE36FAB}"/>
    <dgm:cxn modelId="{58726CA0-4E4A-4AF9-AC3E-0778CAF185EE}" type="presOf" srcId="{EED22DD4-E0FD-4FE5-8C47-3418382535DE}" destId="{3B73C148-F331-43DF-B1F0-48084AEE433B}" srcOrd="0" destOrd="0" presId="urn:microsoft.com/office/officeart/2008/layout/RadialCluster"/>
    <dgm:cxn modelId="{CF4A34AF-BBA7-4849-9AD2-5B3A28370E26}" srcId="{EED22DD4-E0FD-4FE5-8C47-3418382535DE}" destId="{46F83531-5F2A-4588-BB2D-CEE1E7199069}" srcOrd="0" destOrd="0" parTransId="{FB594B92-437A-4CE2-8D08-E6A2A39A0A6E}" sibTransId="{777A3192-D229-40E6-8952-B6A3CD3942B5}"/>
    <dgm:cxn modelId="{E43F76C6-74C6-46CC-9A8D-D86FD88F5E2B}" type="presOf" srcId="{3D408F09-892F-4EE7-B209-2EB08620E943}" destId="{23662CA3-A189-42E5-9275-834367034BB1}" srcOrd="0" destOrd="0" presId="urn:microsoft.com/office/officeart/2008/layout/RadialCluster"/>
    <dgm:cxn modelId="{BB3FB9CD-99D1-4FF5-A736-64BCF0D8BD7E}" srcId="{EED22DD4-E0FD-4FE5-8C47-3418382535DE}" destId="{EBE27085-7474-4F30-87E0-BEBE53920055}" srcOrd="2" destOrd="0" parTransId="{E5441D38-1545-42D3-9457-E0EE92D96F46}" sibTransId="{A7CDA95C-D740-4482-ADC9-530FCEE69E19}"/>
    <dgm:cxn modelId="{DDB44FE2-8696-4072-B6D0-C235DEE90357}" type="presOf" srcId="{FA8AC29A-9535-44BF-88C1-5228C089EDDD}" destId="{C7B8A34A-8D69-47E2-A864-376432C72EE3}" srcOrd="0" destOrd="0" presId="urn:microsoft.com/office/officeart/2008/layout/RadialCluster"/>
    <dgm:cxn modelId="{79B340FE-8F0F-49A6-ABE2-EDAA7BD186B7}" srcId="{9F6694CD-681D-44B3-AC77-1EDC7C47926B}" destId="{EED22DD4-E0FD-4FE5-8C47-3418382535DE}" srcOrd="0" destOrd="0" parTransId="{87616F5A-42F9-465B-8C36-CC55472C4380}" sibTransId="{DC4D4F4B-B82C-416A-891D-709137E79968}"/>
    <dgm:cxn modelId="{4A4B6EAB-7FA8-4265-A8A6-80924CBB6511}" type="presParOf" srcId="{2A5A6E44-0427-4E34-889F-9003BCCC72E1}" destId="{F2147D08-7274-4B52-B9C1-447999B7E25D}" srcOrd="0" destOrd="0" presId="urn:microsoft.com/office/officeart/2008/layout/RadialCluster"/>
    <dgm:cxn modelId="{482C9386-BE62-4DAE-AB17-6021F87E90AB}" type="presParOf" srcId="{F2147D08-7274-4B52-B9C1-447999B7E25D}" destId="{3B73C148-F331-43DF-B1F0-48084AEE433B}" srcOrd="0" destOrd="0" presId="urn:microsoft.com/office/officeart/2008/layout/RadialCluster"/>
    <dgm:cxn modelId="{ED2EFE63-84E9-46D3-AA5C-2E78D9110CA2}" type="presParOf" srcId="{F2147D08-7274-4B52-B9C1-447999B7E25D}" destId="{00987FD0-29F3-434C-A18A-C5C251BF85E0}" srcOrd="1" destOrd="0" presId="urn:microsoft.com/office/officeart/2008/layout/RadialCluster"/>
    <dgm:cxn modelId="{49E1C9A5-B849-406F-BF9A-BAA785689C96}" type="presParOf" srcId="{F2147D08-7274-4B52-B9C1-447999B7E25D}" destId="{1398F8D0-E855-4C57-B35A-43F0B30AACAA}" srcOrd="2" destOrd="0" presId="urn:microsoft.com/office/officeart/2008/layout/RadialCluster"/>
    <dgm:cxn modelId="{714AD3D3-4759-4A6C-A490-2A2CDF02CEC5}" type="presParOf" srcId="{F2147D08-7274-4B52-B9C1-447999B7E25D}" destId="{C7B8A34A-8D69-47E2-A864-376432C72EE3}" srcOrd="3" destOrd="0" presId="urn:microsoft.com/office/officeart/2008/layout/RadialCluster"/>
    <dgm:cxn modelId="{41A06CE2-67AD-4E55-9FA3-4E74D04A148C}" type="presParOf" srcId="{F2147D08-7274-4B52-B9C1-447999B7E25D}" destId="{CB8A6DD7-DFB1-4B40-9817-2385C34E55AC}" srcOrd="4" destOrd="0" presId="urn:microsoft.com/office/officeart/2008/layout/RadialCluster"/>
    <dgm:cxn modelId="{A9DA8C87-1A11-4E6D-9626-AA6F5ED8287C}" type="presParOf" srcId="{F2147D08-7274-4B52-B9C1-447999B7E25D}" destId="{C283E5AB-7FCB-4F73-A2CD-FCE4F05B6B55}" srcOrd="5" destOrd="0" presId="urn:microsoft.com/office/officeart/2008/layout/RadialCluster"/>
    <dgm:cxn modelId="{C6F964CF-5976-47F6-A112-21A6238679C6}" type="presParOf" srcId="{F2147D08-7274-4B52-B9C1-447999B7E25D}" destId="{0043E01C-18FF-44FC-9595-720444B2CFD3}" srcOrd="6" destOrd="0" presId="urn:microsoft.com/office/officeart/2008/layout/RadialCluster"/>
    <dgm:cxn modelId="{88945BBD-1281-4AB3-BFCD-30179251A941}" type="presParOf" srcId="{F2147D08-7274-4B52-B9C1-447999B7E25D}" destId="{0E9DB3B1-D8CE-49B9-BE9A-9C361BF2CEFC}" srcOrd="7" destOrd="0" presId="urn:microsoft.com/office/officeart/2008/layout/RadialCluster"/>
    <dgm:cxn modelId="{B634D365-A8F8-425F-A9DF-696CF841DA6D}" type="presParOf" srcId="{F2147D08-7274-4B52-B9C1-447999B7E25D}" destId="{88D20761-99D4-4B6C-A9BC-99C3E5F38A53}" srcOrd="8" destOrd="0" presId="urn:microsoft.com/office/officeart/2008/layout/RadialCluster"/>
    <dgm:cxn modelId="{1C82B415-64F3-45E9-B304-9EB5012067D8}" type="presParOf" srcId="{F2147D08-7274-4B52-B9C1-447999B7E25D}" destId="{23662CA3-A189-42E5-9275-834367034BB1}" srcOrd="9" destOrd="0" presId="urn:microsoft.com/office/officeart/2008/layout/RadialCluster"/>
    <dgm:cxn modelId="{24B86D00-CD5C-40C4-B971-0AE0F444393A}" type="presParOf" srcId="{F2147D08-7274-4B52-B9C1-447999B7E25D}" destId="{6C9EC86C-B25F-4560-99BE-5D3E526C51F1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5DD0F-BDE9-4FE2-8A6C-B0F3316C709C}">
      <dsp:nvSpPr>
        <dsp:cNvPr id="0" name=""/>
        <dsp:cNvSpPr/>
      </dsp:nvSpPr>
      <dsp:spPr>
        <a:xfrm>
          <a:off x="1134349" y="-59439"/>
          <a:ext cx="4047140" cy="4047140"/>
        </a:xfrm>
        <a:prstGeom prst="circularArrow">
          <a:avLst>
            <a:gd name="adj1" fmla="val 5544"/>
            <a:gd name="adj2" fmla="val 330680"/>
            <a:gd name="adj3" fmla="val 13667573"/>
            <a:gd name="adj4" fmla="val 1745226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7D3F27-C925-41DD-A4E7-294AD7E53B70}">
      <dsp:nvSpPr>
        <dsp:cNvPr id="0" name=""/>
        <dsp:cNvSpPr/>
      </dsp:nvSpPr>
      <dsp:spPr>
        <a:xfrm>
          <a:off x="2166445" y="1549"/>
          <a:ext cx="1982948" cy="9327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s-ES" sz="1800" kern="1200" dirty="0">
              <a:latin typeface="+mn-lt"/>
              <a:cs typeface="Times New Roman" pitchFamily="18" charset="0"/>
            </a:rPr>
            <a:t>Efficient, robust, eco-friendly and replicable processes</a:t>
          </a:r>
          <a:endParaRPr lang="en-US" sz="1800" kern="1200" dirty="0"/>
        </a:p>
      </dsp:txBody>
      <dsp:txXfrm>
        <a:off x="2211978" y="47082"/>
        <a:ext cx="1891882" cy="841691"/>
      </dsp:txXfrm>
    </dsp:sp>
    <dsp:sp modelId="{862EEDE6-374D-46F0-83DF-F70D58B8E085}">
      <dsp:nvSpPr>
        <dsp:cNvPr id="0" name=""/>
        <dsp:cNvSpPr/>
      </dsp:nvSpPr>
      <dsp:spPr>
        <a:xfrm>
          <a:off x="3977748" y="1194100"/>
          <a:ext cx="1865514" cy="9327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s-ES" sz="1800" kern="1200" dirty="0">
              <a:latin typeface="Calibri" pitchFamily="34" charset="0"/>
              <a:cs typeface="Times New Roman" pitchFamily="18" charset="0"/>
            </a:rPr>
            <a:t>Cost efficient products and new supply chains</a:t>
          </a:r>
          <a:endParaRPr lang="en-US" sz="1800" kern="1200" dirty="0"/>
        </a:p>
      </dsp:txBody>
      <dsp:txXfrm>
        <a:off x="4023281" y="1239633"/>
        <a:ext cx="1774448" cy="841691"/>
      </dsp:txXfrm>
    </dsp:sp>
    <dsp:sp modelId="{8BD595B0-F05D-492D-B709-27FF5A3E0810}">
      <dsp:nvSpPr>
        <dsp:cNvPr id="0" name=""/>
        <dsp:cNvSpPr/>
      </dsp:nvSpPr>
      <dsp:spPr>
        <a:xfrm>
          <a:off x="3350793" y="3123670"/>
          <a:ext cx="1865514" cy="9327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s-ES" sz="1800" kern="1200" dirty="0">
              <a:latin typeface="+mn-lt"/>
              <a:cs typeface="Times New Roman" pitchFamily="18" charset="0"/>
            </a:rPr>
            <a:t>Safe and energy efficient buildings</a:t>
          </a:r>
          <a:endParaRPr lang="en-US" sz="1800" kern="1200" dirty="0"/>
        </a:p>
      </dsp:txBody>
      <dsp:txXfrm>
        <a:off x="3396326" y="3169203"/>
        <a:ext cx="1774448" cy="841691"/>
      </dsp:txXfrm>
    </dsp:sp>
    <dsp:sp modelId="{68F18ACB-E874-4B1A-9A3D-BEE92B2F7844}">
      <dsp:nvSpPr>
        <dsp:cNvPr id="0" name=""/>
        <dsp:cNvSpPr/>
      </dsp:nvSpPr>
      <dsp:spPr>
        <a:xfrm>
          <a:off x="1321923" y="3123670"/>
          <a:ext cx="1865514" cy="9327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s-ES" sz="1800" kern="1200" dirty="0">
              <a:latin typeface="+mn-lt"/>
              <a:cs typeface="Times New Roman" pitchFamily="18" charset="0"/>
            </a:rPr>
            <a:t>Comfortable, healthy and productive environment</a:t>
          </a:r>
          <a:endParaRPr lang="en-US" sz="1800" kern="1200" dirty="0"/>
        </a:p>
      </dsp:txBody>
      <dsp:txXfrm>
        <a:off x="1367456" y="3169203"/>
        <a:ext cx="1774448" cy="841691"/>
      </dsp:txXfrm>
    </dsp:sp>
    <dsp:sp modelId="{7EE56472-1CE6-4C32-9809-8BCDD21A802F}">
      <dsp:nvSpPr>
        <dsp:cNvPr id="0" name=""/>
        <dsp:cNvSpPr/>
      </dsp:nvSpPr>
      <dsp:spPr>
        <a:xfrm>
          <a:off x="328907" y="1017426"/>
          <a:ext cx="2597635" cy="12861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s-ES" sz="1800" kern="1200" dirty="0">
              <a:latin typeface="+mn-lt"/>
              <a:cs typeface="Times New Roman" pitchFamily="18" charset="0"/>
            </a:rPr>
            <a:t>Sustainability and cost savings through CDW sourced materials &amp; C2C</a:t>
          </a:r>
        </a:p>
      </dsp:txBody>
      <dsp:txXfrm>
        <a:off x="391689" y="1080208"/>
        <a:ext cx="2472071" cy="1160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5DD0F-BDE9-4FE2-8A6C-B0F3316C709C}">
      <dsp:nvSpPr>
        <dsp:cNvPr id="0" name=""/>
        <dsp:cNvSpPr/>
      </dsp:nvSpPr>
      <dsp:spPr>
        <a:xfrm>
          <a:off x="936671" y="-269651"/>
          <a:ext cx="4421569" cy="4421569"/>
        </a:xfrm>
        <a:prstGeom prst="circularArrow">
          <a:avLst>
            <a:gd name="adj1" fmla="val 5544"/>
            <a:gd name="adj2" fmla="val 330680"/>
            <a:gd name="adj3" fmla="val 13042406"/>
            <a:gd name="adj4" fmla="val 1785040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7D3F27-C925-41DD-A4E7-294AD7E53B70}">
      <dsp:nvSpPr>
        <dsp:cNvPr id="0" name=""/>
        <dsp:cNvSpPr/>
      </dsp:nvSpPr>
      <dsp:spPr>
        <a:xfrm>
          <a:off x="1805253" y="256"/>
          <a:ext cx="2684405" cy="10225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s-ES" sz="1600" kern="1200" dirty="0">
              <a:solidFill>
                <a:schemeClr val="tx1"/>
              </a:solidFill>
              <a:latin typeface="+mn-lt"/>
              <a:cs typeface="Times New Roman" pitchFamily="18" charset="0"/>
            </a:rPr>
            <a:t>High CO</a:t>
          </a:r>
          <a:r>
            <a:rPr lang="en-GB" altLang="es-ES" sz="1600" kern="1200" baseline="-25000" dirty="0">
              <a:solidFill>
                <a:schemeClr val="tx1"/>
              </a:solidFill>
              <a:latin typeface="+mn-lt"/>
              <a:cs typeface="Times New Roman" pitchFamily="18" charset="0"/>
            </a:rPr>
            <a:t>2</a:t>
          </a:r>
          <a:r>
            <a:rPr lang="en-GB" altLang="es-ES" sz="1600" kern="1200" dirty="0">
              <a:solidFill>
                <a:schemeClr val="tx1"/>
              </a:solidFill>
              <a:latin typeface="+mn-lt"/>
              <a:cs typeface="Times New Roman" pitchFamily="18" charset="0"/>
            </a:rPr>
            <a:t> and energy inputs savings during the fabrication and operation processes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855168" y="50171"/>
        <a:ext cx="2584575" cy="922676"/>
      </dsp:txXfrm>
    </dsp:sp>
    <dsp:sp modelId="{862EEDE6-374D-46F0-83DF-F70D58B8E085}">
      <dsp:nvSpPr>
        <dsp:cNvPr id="0" name=""/>
        <dsp:cNvSpPr/>
      </dsp:nvSpPr>
      <dsp:spPr>
        <a:xfrm>
          <a:off x="3729851" y="1303126"/>
          <a:ext cx="2421703" cy="10225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s-ES" sz="1600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High rates of CDWs recycled and reused during building blocks fabrication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779766" y="1353041"/>
        <a:ext cx="2321873" cy="922676"/>
      </dsp:txXfrm>
    </dsp:sp>
    <dsp:sp modelId="{8BD595B0-F05D-492D-B709-27FF5A3E0810}">
      <dsp:nvSpPr>
        <dsp:cNvPr id="0" name=""/>
        <dsp:cNvSpPr/>
      </dsp:nvSpPr>
      <dsp:spPr>
        <a:xfrm>
          <a:off x="3319006" y="3402515"/>
          <a:ext cx="2463237" cy="10225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s-ES" sz="1600" kern="1200" dirty="0">
              <a:solidFill>
                <a:schemeClr val="tx1"/>
              </a:solidFill>
              <a:latin typeface="+mn-lt"/>
              <a:cs typeface="Times New Roman" pitchFamily="18" charset="0"/>
            </a:rPr>
            <a:t>Re-entry into production lines with coherent design strategies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368921" y="3452430"/>
        <a:ext cx="2363407" cy="922676"/>
      </dsp:txXfrm>
    </dsp:sp>
    <dsp:sp modelId="{4DA4677E-6A6D-4E42-B881-271544893F8B}">
      <dsp:nvSpPr>
        <dsp:cNvPr id="0" name=""/>
        <dsp:cNvSpPr/>
      </dsp:nvSpPr>
      <dsp:spPr>
        <a:xfrm>
          <a:off x="627952" y="3411220"/>
          <a:ext cx="2526285" cy="10225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s-ES" sz="1600" kern="1200" dirty="0">
              <a:solidFill>
                <a:schemeClr val="tx1"/>
              </a:solidFill>
              <a:latin typeface="+mn-lt"/>
              <a:cs typeface="Times New Roman" pitchFamily="18" charset="0"/>
            </a:rPr>
            <a:t>Reduction of uncertainty linked to the use of recycled products</a:t>
          </a:r>
          <a:endParaRPr lang="en-US" altLang="es-ES" sz="1600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>
        <a:off x="677867" y="3461135"/>
        <a:ext cx="2426455" cy="922676"/>
      </dsp:txXfrm>
    </dsp:sp>
    <dsp:sp modelId="{68F18ACB-E874-4B1A-9A3D-BEE92B2F7844}">
      <dsp:nvSpPr>
        <dsp:cNvPr id="0" name=""/>
        <dsp:cNvSpPr/>
      </dsp:nvSpPr>
      <dsp:spPr>
        <a:xfrm>
          <a:off x="331704" y="1303126"/>
          <a:ext cx="2045012" cy="10225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s-ES" sz="1600" kern="1200" dirty="0">
              <a:solidFill>
                <a:schemeClr val="tx1"/>
              </a:solidFill>
              <a:latin typeface="+mn-lt"/>
              <a:cs typeface="Times New Roman" pitchFamily="18" charset="0"/>
            </a:rPr>
            <a:t>Incorporation of the safety-by-design approach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81619" y="1353041"/>
        <a:ext cx="1945182" cy="9226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3C148-F331-43DF-B1F0-48084AEE433B}">
      <dsp:nvSpPr>
        <dsp:cNvPr id="0" name=""/>
        <dsp:cNvSpPr/>
      </dsp:nvSpPr>
      <dsp:spPr>
        <a:xfrm>
          <a:off x="2024645" y="1330269"/>
          <a:ext cx="1682030" cy="16227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C00000"/>
              </a:solidFill>
            </a:rPr>
            <a:t>Prefab structural building block suitable both for retrofitting as well as new construction</a:t>
          </a:r>
          <a:endParaRPr lang="en-US" sz="1600" b="1" kern="1200" dirty="0">
            <a:solidFill>
              <a:srgbClr val="C00000"/>
            </a:solidFill>
          </a:endParaRPr>
        </a:p>
      </dsp:txBody>
      <dsp:txXfrm>
        <a:off x="2103861" y="1409485"/>
        <a:ext cx="1523598" cy="1464312"/>
      </dsp:txXfrm>
    </dsp:sp>
    <dsp:sp modelId="{00987FD0-29F3-434C-A18A-C5C251BF85E0}">
      <dsp:nvSpPr>
        <dsp:cNvPr id="0" name=""/>
        <dsp:cNvSpPr/>
      </dsp:nvSpPr>
      <dsp:spPr>
        <a:xfrm rot="16200000">
          <a:off x="2626298" y="1090907"/>
          <a:ext cx="4787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872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8F8D0-E855-4C57-B35A-43F0B30AACAA}">
      <dsp:nvSpPr>
        <dsp:cNvPr id="0" name=""/>
        <dsp:cNvSpPr/>
      </dsp:nvSpPr>
      <dsp:spPr>
        <a:xfrm>
          <a:off x="2459756" y="39736"/>
          <a:ext cx="811808" cy="8118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&gt;</a:t>
          </a:r>
          <a:r>
            <a:rPr lang="en-GB" sz="1300" kern="1200" dirty="0"/>
            <a:t>70% per weight of CDW</a:t>
          </a:r>
          <a:endParaRPr lang="en-US" sz="1300" kern="1200" dirty="0"/>
        </a:p>
      </dsp:txBody>
      <dsp:txXfrm>
        <a:off x="2499385" y="79365"/>
        <a:ext cx="732550" cy="732550"/>
      </dsp:txXfrm>
    </dsp:sp>
    <dsp:sp modelId="{C7B8A34A-8D69-47E2-A864-376432C72EE3}">
      <dsp:nvSpPr>
        <dsp:cNvPr id="0" name=""/>
        <dsp:cNvSpPr/>
      </dsp:nvSpPr>
      <dsp:spPr>
        <a:xfrm rot="20749306">
          <a:off x="3695650" y="1840513"/>
          <a:ext cx="7239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392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A6DD7-DFB1-4B40-9817-2385C34E55AC}">
      <dsp:nvSpPr>
        <dsp:cNvPr id="0" name=""/>
        <dsp:cNvSpPr/>
      </dsp:nvSpPr>
      <dsp:spPr>
        <a:xfrm>
          <a:off x="4408546" y="1217704"/>
          <a:ext cx="1015271" cy="8118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 U-value of 0.14 W/m</a:t>
          </a:r>
          <a:r>
            <a:rPr lang="en-GB" sz="1500" kern="1200" baseline="30000" dirty="0"/>
            <a:t>2</a:t>
          </a:r>
          <a:r>
            <a:rPr lang="en-GB" sz="15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º</a:t>
          </a:r>
          <a:r>
            <a:rPr lang="en-GB" sz="1500" kern="1200" dirty="0"/>
            <a:t>C</a:t>
          </a:r>
          <a:endParaRPr lang="en-US" sz="1500" kern="1200" dirty="0"/>
        </a:p>
      </dsp:txBody>
      <dsp:txXfrm>
        <a:off x="4448175" y="1257333"/>
        <a:ext cx="936013" cy="732550"/>
      </dsp:txXfrm>
    </dsp:sp>
    <dsp:sp modelId="{C283E5AB-7FCB-4F73-A2CD-FCE4F05B6B55}">
      <dsp:nvSpPr>
        <dsp:cNvPr id="0" name=""/>
        <dsp:cNvSpPr/>
      </dsp:nvSpPr>
      <dsp:spPr>
        <a:xfrm rot="3353180">
          <a:off x="3384761" y="3010554"/>
          <a:ext cx="1389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99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43E01C-18FF-44FC-9595-720444B2CFD3}">
      <dsp:nvSpPr>
        <dsp:cNvPr id="0" name=""/>
        <dsp:cNvSpPr/>
      </dsp:nvSpPr>
      <dsp:spPr>
        <a:xfrm>
          <a:off x="3330937" y="3068095"/>
          <a:ext cx="982190" cy="9707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 Acoustic insulation in the 55-60dB </a:t>
          </a:r>
          <a:endParaRPr lang="en-US" sz="1400" kern="1200" dirty="0"/>
        </a:p>
      </dsp:txBody>
      <dsp:txXfrm>
        <a:off x="3378325" y="3115483"/>
        <a:ext cx="887414" cy="875976"/>
      </dsp:txXfrm>
    </dsp:sp>
    <dsp:sp modelId="{0E9DB3B1-D8CE-49B9-BE9A-9C361BF2CEFC}">
      <dsp:nvSpPr>
        <dsp:cNvPr id="0" name=""/>
        <dsp:cNvSpPr/>
      </dsp:nvSpPr>
      <dsp:spPr>
        <a:xfrm rot="7622456">
          <a:off x="1978287" y="3090026"/>
          <a:ext cx="3433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330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20761-99D4-4B6C-A9BC-99C3E5F38A53}">
      <dsp:nvSpPr>
        <dsp:cNvPr id="0" name=""/>
        <dsp:cNvSpPr/>
      </dsp:nvSpPr>
      <dsp:spPr>
        <a:xfrm>
          <a:off x="1334308" y="3227039"/>
          <a:ext cx="811808" cy="8118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Vertical Green Wall</a:t>
          </a:r>
        </a:p>
      </dsp:txBody>
      <dsp:txXfrm>
        <a:off x="1373937" y="3266668"/>
        <a:ext cx="732550" cy="732550"/>
      </dsp:txXfrm>
    </dsp:sp>
    <dsp:sp modelId="{23662CA3-A189-42E5-9275-834367034BB1}">
      <dsp:nvSpPr>
        <dsp:cNvPr id="0" name=""/>
        <dsp:cNvSpPr/>
      </dsp:nvSpPr>
      <dsp:spPr>
        <a:xfrm rot="11795350">
          <a:off x="1583056" y="1826719"/>
          <a:ext cx="4509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097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EC86C-B25F-4560-99BE-5D3E526C51F1}">
      <dsp:nvSpPr>
        <dsp:cNvPr id="0" name=""/>
        <dsp:cNvSpPr/>
      </dsp:nvSpPr>
      <dsp:spPr>
        <a:xfrm>
          <a:off x="545201" y="1097517"/>
          <a:ext cx="1047241" cy="10176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Continuous manufacturing using extrusion</a:t>
          </a:r>
        </a:p>
      </dsp:txBody>
      <dsp:txXfrm>
        <a:off x="594879" y="1147195"/>
        <a:ext cx="947885" cy="918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D62E8-8B6F-0E41-9653-242E5EAF111F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7C944-625E-C64C-9B16-6FA5BD946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24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">
            <a:extLst>
              <a:ext uri="{FF2B5EF4-FFF2-40B4-BE49-F238E27FC236}">
                <a16:creationId xmlns:a16="http://schemas.microsoft.com/office/drawing/2014/main" id="{75A7AA97-0486-6545-AC10-56A645E00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422"/>
          <a:stretch/>
        </p:blipFill>
        <p:spPr>
          <a:xfrm>
            <a:off x="4574380" y="1064398"/>
            <a:ext cx="4569620" cy="2236079"/>
          </a:xfrm>
          <a:prstGeom prst="rect">
            <a:avLst/>
          </a:prstGeom>
        </p:spPr>
      </p:pic>
      <p:pic>
        <p:nvPicPr>
          <p:cNvPr id="26" name="Image 1">
            <a:extLst>
              <a:ext uri="{FF2B5EF4-FFF2-40B4-BE49-F238E27FC236}">
                <a16:creationId xmlns:a16="http://schemas.microsoft.com/office/drawing/2014/main" id="{1EA465D5-8663-E246-868D-FEA37534B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b="28421"/>
          <a:stretch/>
        </p:blipFill>
        <p:spPr>
          <a:xfrm>
            <a:off x="1586" y="1064398"/>
            <a:ext cx="4572794" cy="2236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826" y="4293089"/>
            <a:ext cx="8435174" cy="796291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7826" y="5174614"/>
            <a:ext cx="8435174" cy="4916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name, company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3028D-D33E-EC4E-8391-0A5157423042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DDF61BE1-7A8E-5749-B871-D968774A5B64}"/>
              </a:ext>
            </a:extLst>
          </p:cNvPr>
          <p:cNvSpPr/>
          <p:nvPr userDrawn="1"/>
        </p:nvSpPr>
        <p:spPr>
          <a:xfrm>
            <a:off x="0" y="0"/>
            <a:ext cx="9144000" cy="229042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E0B61D0-011C-F443-B6F5-FACD0CFC048D}"/>
              </a:ext>
            </a:extLst>
          </p:cNvPr>
          <p:cNvSpPr/>
          <p:nvPr userDrawn="1"/>
        </p:nvSpPr>
        <p:spPr>
          <a:xfrm>
            <a:off x="0" y="5735638"/>
            <a:ext cx="9144000" cy="116840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 dirty="0">
              <a:pattFill prst="pct10">
                <a:fgClr>
                  <a:schemeClr val="tx1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5617F201-7F0E-FE43-BD59-FF374B145C42}"/>
              </a:ext>
            </a:extLst>
          </p:cNvPr>
          <p:cNvSpPr txBox="1"/>
          <p:nvPr userDrawn="1"/>
        </p:nvSpPr>
        <p:spPr>
          <a:xfrm>
            <a:off x="1512331" y="6110985"/>
            <a:ext cx="412918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1200" noProof="0" dirty="0">
                <a:solidFill>
                  <a:schemeClr val="bg1"/>
                </a:solidFill>
                <a:latin typeface="Arial"/>
                <a:cs typeface="Arial"/>
              </a:rPr>
              <a:t>These projects have received funding from the European Union’s Horizon 2020 research and innovation programme under grant agreement No. 723583 &amp; No. 723825</a:t>
            </a:r>
          </a:p>
        </p:txBody>
      </p:sp>
      <p:grpSp>
        <p:nvGrpSpPr>
          <p:cNvPr id="12" name="Grouper 10">
            <a:extLst>
              <a:ext uri="{FF2B5EF4-FFF2-40B4-BE49-F238E27FC236}">
                <a16:creationId xmlns:a16="http://schemas.microsoft.com/office/drawing/2014/main" id="{2B66309D-EA14-0345-AB01-659453EC015E}"/>
              </a:ext>
            </a:extLst>
          </p:cNvPr>
          <p:cNvGrpSpPr/>
          <p:nvPr userDrawn="1"/>
        </p:nvGrpSpPr>
        <p:grpSpPr>
          <a:xfrm>
            <a:off x="-1698825" y="4391513"/>
            <a:ext cx="193502" cy="256315"/>
            <a:chOff x="593244" y="6127304"/>
            <a:chExt cx="258003" cy="256315"/>
          </a:xfrm>
        </p:grpSpPr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955953FE-2356-E24D-9311-4842FFD7FE07}"/>
                </a:ext>
              </a:extLst>
            </p:cNvPr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3ABFEAD4-2220-0D45-9929-B20B39236F73}"/>
                </a:ext>
              </a:extLst>
            </p:cNvPr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1ACDDF8D-0B7B-BD4C-958F-E439A8D6FDD6}"/>
                </a:ext>
              </a:extLst>
            </p:cNvPr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19201E6F-3D4C-5B43-8A3D-8173CCBA1479}"/>
                </a:ext>
              </a:extLst>
            </p:cNvPr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04EC7D47-B6F4-6545-A6DB-8B7DAAE0334B}"/>
                </a:ext>
              </a:extLst>
            </p:cNvPr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54E28F5E-A0D9-7F4E-B1D6-A5A3865B6A89}"/>
                </a:ext>
              </a:extLst>
            </p:cNvPr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0" name="object 24">
              <a:extLst>
                <a:ext uri="{FF2B5EF4-FFF2-40B4-BE49-F238E27FC236}">
                  <a16:creationId xmlns:a16="http://schemas.microsoft.com/office/drawing/2014/main" id="{CF1BB52F-063D-7F46-A8A8-57F2E5E27A63}"/>
                </a:ext>
              </a:extLst>
            </p:cNvPr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1" name="object 25">
              <a:extLst>
                <a:ext uri="{FF2B5EF4-FFF2-40B4-BE49-F238E27FC236}">
                  <a16:creationId xmlns:a16="http://schemas.microsoft.com/office/drawing/2014/main" id="{09588249-AF29-0943-A621-DF9843E0B2DB}"/>
                </a:ext>
              </a:extLst>
            </p:cNvPr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AD05A473-86B5-EA4F-A3D9-F7A678BB6522}"/>
                </a:ext>
              </a:extLst>
            </p:cNvPr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BC820E06-287B-944C-B2C2-2733384E6CF9}"/>
                </a:ext>
              </a:extLst>
            </p:cNvPr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4" name="object 28">
              <a:extLst>
                <a:ext uri="{FF2B5EF4-FFF2-40B4-BE49-F238E27FC236}">
                  <a16:creationId xmlns:a16="http://schemas.microsoft.com/office/drawing/2014/main" id="{4567E936-7F1C-224C-AAD6-BFC6CED918E0}"/>
                </a:ext>
              </a:extLst>
            </p:cNvPr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5" name="object 29">
              <a:extLst>
                <a:ext uri="{FF2B5EF4-FFF2-40B4-BE49-F238E27FC236}">
                  <a16:creationId xmlns:a16="http://schemas.microsoft.com/office/drawing/2014/main" id="{C66D2C48-090E-C144-9C90-F96A14ED1784}"/>
                </a:ext>
              </a:extLst>
            </p:cNvPr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FF9C27C-AE5B-2C48-88DB-8AC92F7B6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805" b="23250"/>
          <a:stretch/>
        </p:blipFill>
        <p:spPr>
          <a:xfrm>
            <a:off x="4662590" y="3476746"/>
            <a:ext cx="1375724" cy="7421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EFB6C4-2959-7744-B0B8-341D677B0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450" b="5973"/>
          <a:stretch/>
        </p:blipFill>
        <p:spPr>
          <a:xfrm>
            <a:off x="3113980" y="3340540"/>
            <a:ext cx="1367432" cy="897913"/>
          </a:xfrm>
          <a:prstGeom prst="rect">
            <a:avLst/>
          </a:prstGeom>
        </p:spPr>
      </p:pic>
      <p:sp>
        <p:nvSpPr>
          <p:cNvPr id="31" name="object 15">
            <a:extLst>
              <a:ext uri="{FF2B5EF4-FFF2-40B4-BE49-F238E27FC236}">
                <a16:creationId xmlns:a16="http://schemas.microsoft.com/office/drawing/2014/main" id="{21EB924B-598B-AD43-8284-C2447A985A08}"/>
              </a:ext>
            </a:extLst>
          </p:cNvPr>
          <p:cNvSpPr/>
          <p:nvPr userDrawn="1"/>
        </p:nvSpPr>
        <p:spPr>
          <a:xfrm>
            <a:off x="0" y="106439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1AA4BB93-5907-3C4E-87EB-DB83B4BD06F3}"/>
              </a:ext>
            </a:extLst>
          </p:cNvPr>
          <p:cNvSpPr/>
          <p:nvPr userDrawn="1"/>
        </p:nvSpPr>
        <p:spPr>
          <a:xfrm>
            <a:off x="4759" y="330047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Grouper 10">
            <a:extLst>
              <a:ext uri="{FF2B5EF4-FFF2-40B4-BE49-F238E27FC236}">
                <a16:creationId xmlns:a16="http://schemas.microsoft.com/office/drawing/2014/main" id="{07ACF49A-213C-1645-896B-F616939F3E01}"/>
              </a:ext>
            </a:extLst>
          </p:cNvPr>
          <p:cNvGrpSpPr/>
          <p:nvPr userDrawn="1"/>
        </p:nvGrpSpPr>
        <p:grpSpPr>
          <a:xfrm>
            <a:off x="301156" y="6016345"/>
            <a:ext cx="1018748" cy="680011"/>
            <a:chOff x="467398" y="6086665"/>
            <a:chExt cx="509905" cy="340360"/>
          </a:xfrm>
        </p:grpSpPr>
        <p:sp>
          <p:nvSpPr>
            <p:cNvPr id="34" name="object 17">
              <a:extLst>
                <a:ext uri="{FF2B5EF4-FFF2-40B4-BE49-F238E27FC236}">
                  <a16:creationId xmlns:a16="http://schemas.microsoft.com/office/drawing/2014/main" id="{53970D39-DBB7-1C4D-A278-22FCA79B7B32}"/>
                </a:ext>
              </a:extLst>
            </p:cNvPr>
            <p:cNvSpPr/>
            <p:nvPr/>
          </p:nvSpPr>
          <p:spPr>
            <a:xfrm>
              <a:off x="467398" y="6086665"/>
              <a:ext cx="509905" cy="340360"/>
            </a:xfrm>
            <a:custGeom>
              <a:avLst/>
              <a:gdLst/>
              <a:ahLst/>
              <a:cxnLst/>
              <a:rect l="l" t="t" r="r" b="b"/>
              <a:pathLst>
                <a:path w="509905" h="340360">
                  <a:moveTo>
                    <a:pt x="0" y="339750"/>
                  </a:moveTo>
                  <a:lnTo>
                    <a:pt x="509600" y="339750"/>
                  </a:lnTo>
                  <a:lnTo>
                    <a:pt x="509600" y="0"/>
                  </a:lnTo>
                  <a:lnTo>
                    <a:pt x="0" y="0"/>
                  </a:lnTo>
                  <a:lnTo>
                    <a:pt x="0" y="33975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8">
              <a:extLst>
                <a:ext uri="{FF2B5EF4-FFF2-40B4-BE49-F238E27FC236}">
                  <a16:creationId xmlns:a16="http://schemas.microsoft.com/office/drawing/2014/main" id="{4EDF837D-72CB-5C4F-9622-39B852C38670}"/>
                </a:ext>
              </a:extLst>
            </p:cNvPr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9">
              <a:extLst>
                <a:ext uri="{FF2B5EF4-FFF2-40B4-BE49-F238E27FC236}">
                  <a16:creationId xmlns:a16="http://schemas.microsoft.com/office/drawing/2014/main" id="{1B354FE2-BB69-2E45-B6F0-A02767B49DA0}"/>
                </a:ext>
              </a:extLst>
            </p:cNvPr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0">
              <a:extLst>
                <a:ext uri="{FF2B5EF4-FFF2-40B4-BE49-F238E27FC236}">
                  <a16:creationId xmlns:a16="http://schemas.microsoft.com/office/drawing/2014/main" id="{88B023D1-BCA1-4146-8B2D-D16278E15E0E}"/>
                </a:ext>
              </a:extLst>
            </p:cNvPr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1">
              <a:extLst>
                <a:ext uri="{FF2B5EF4-FFF2-40B4-BE49-F238E27FC236}">
                  <a16:creationId xmlns:a16="http://schemas.microsoft.com/office/drawing/2014/main" id="{8ED27393-F829-BB4A-BB8F-8B40311FA8E8}"/>
                </a:ext>
              </a:extLst>
            </p:cNvPr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2">
              <a:extLst>
                <a:ext uri="{FF2B5EF4-FFF2-40B4-BE49-F238E27FC236}">
                  <a16:creationId xmlns:a16="http://schemas.microsoft.com/office/drawing/2014/main" id="{6FE7B957-626F-0D47-BF67-C3D467F61468}"/>
                </a:ext>
              </a:extLst>
            </p:cNvPr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3">
              <a:extLst>
                <a:ext uri="{FF2B5EF4-FFF2-40B4-BE49-F238E27FC236}">
                  <a16:creationId xmlns:a16="http://schemas.microsoft.com/office/drawing/2014/main" id="{D7BD2558-03B5-6C47-B419-256B14A2A917}"/>
                </a:ext>
              </a:extLst>
            </p:cNvPr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4">
              <a:extLst>
                <a:ext uri="{FF2B5EF4-FFF2-40B4-BE49-F238E27FC236}">
                  <a16:creationId xmlns:a16="http://schemas.microsoft.com/office/drawing/2014/main" id="{B2C57EF7-8D72-CA47-8BA8-C7A962AE13DE}"/>
                </a:ext>
              </a:extLst>
            </p:cNvPr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5">
              <a:extLst>
                <a:ext uri="{FF2B5EF4-FFF2-40B4-BE49-F238E27FC236}">
                  <a16:creationId xmlns:a16="http://schemas.microsoft.com/office/drawing/2014/main" id="{D1484065-936F-6D48-AEF5-E716460E8A38}"/>
                </a:ext>
              </a:extLst>
            </p:cNvPr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6">
              <a:extLst>
                <a:ext uri="{FF2B5EF4-FFF2-40B4-BE49-F238E27FC236}">
                  <a16:creationId xmlns:a16="http://schemas.microsoft.com/office/drawing/2014/main" id="{93D84305-951D-4F43-A194-A5B59A2FF2FD}"/>
                </a:ext>
              </a:extLst>
            </p:cNvPr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7">
              <a:extLst>
                <a:ext uri="{FF2B5EF4-FFF2-40B4-BE49-F238E27FC236}">
                  <a16:creationId xmlns:a16="http://schemas.microsoft.com/office/drawing/2014/main" id="{BA28C216-91E9-8642-B3A1-F08BB1338F4B}"/>
                </a:ext>
              </a:extLst>
            </p:cNvPr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8">
              <a:extLst>
                <a:ext uri="{FF2B5EF4-FFF2-40B4-BE49-F238E27FC236}">
                  <a16:creationId xmlns:a16="http://schemas.microsoft.com/office/drawing/2014/main" id="{BA58F322-4EA9-D346-842E-233B8B28BF8A}"/>
                </a:ext>
              </a:extLst>
            </p:cNvPr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9">
              <a:extLst>
                <a:ext uri="{FF2B5EF4-FFF2-40B4-BE49-F238E27FC236}">
                  <a16:creationId xmlns:a16="http://schemas.microsoft.com/office/drawing/2014/main" id="{BD5C580A-A0AD-0A4B-8CCB-FBC28ADFCC53}"/>
                </a:ext>
              </a:extLst>
            </p:cNvPr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8E12655-D41D-454E-AEF8-402746751BF3}"/>
              </a:ext>
            </a:extLst>
          </p:cNvPr>
          <p:cNvSpPr/>
          <p:nvPr userDrawn="1"/>
        </p:nvSpPr>
        <p:spPr>
          <a:xfrm>
            <a:off x="172720" y="327444"/>
            <a:ext cx="879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noProof="0" dirty="0">
                <a:solidFill>
                  <a:srgbClr val="00B050"/>
                </a:solidFill>
                <a:latin typeface="+mj-lt"/>
              </a:rPr>
              <a:t>“Sustainable Constructions: Solutions from Circular Economy”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974310A-3E1C-D64F-8FFF-867D514D4BCB}"/>
              </a:ext>
            </a:extLst>
          </p:cNvPr>
          <p:cNvSpPr/>
          <p:nvPr userDrawn="1"/>
        </p:nvSpPr>
        <p:spPr>
          <a:xfrm>
            <a:off x="1657350" y="691810"/>
            <a:ext cx="5445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solidFill>
                  <a:schemeClr val="tx1"/>
                </a:solidFill>
              </a:rPr>
              <a:t>Joint workshop of RE</a:t>
            </a:r>
            <a:r>
              <a:rPr lang="en-GB" sz="1600" baseline="30000" noProof="0" dirty="0">
                <a:solidFill>
                  <a:schemeClr val="tx1"/>
                </a:solidFill>
              </a:rPr>
              <a:t>4</a:t>
            </a:r>
            <a:r>
              <a:rPr lang="en-GB" sz="1600" noProof="0" dirty="0">
                <a:solidFill>
                  <a:schemeClr val="tx1"/>
                </a:solidFill>
              </a:rPr>
              <a:t> &amp; Green Instruct projects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B2555D07-F6D8-4146-B270-F760A117A565}"/>
              </a:ext>
            </a:extLst>
          </p:cNvPr>
          <p:cNvSpPr txBox="1">
            <a:spLocks/>
          </p:cNvSpPr>
          <p:nvPr userDrawn="1"/>
        </p:nvSpPr>
        <p:spPr>
          <a:xfrm>
            <a:off x="5833942" y="5986552"/>
            <a:ext cx="2929057" cy="804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bg1"/>
                </a:solidFill>
              </a:rPr>
              <a:t>24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October 2019 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</a:rPr>
              <a:t>Bari, Italy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SAIE BARI (c/o Fiera del Levante)</a:t>
            </a:r>
          </a:p>
        </p:txBody>
      </p:sp>
    </p:spTree>
    <p:extLst>
      <p:ext uri="{BB962C8B-B14F-4D97-AF65-F5344CB8AC3E}">
        <p14:creationId xmlns:p14="http://schemas.microsoft.com/office/powerpoint/2010/main" val="332645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1021D-D871-0D4F-A80F-0A944CE3E000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66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06C0-076B-0D47-82CC-B2CDC4F1B2F2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98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38554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027430" cy="365125"/>
          </a:xfrm>
        </p:spPr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158490" cy="365125"/>
          </a:xfrm>
        </p:spPr>
        <p:txBody>
          <a:bodyPr/>
          <a:lstStyle/>
          <a:p>
            <a:r>
              <a:rPr lang="en-GB" noProof="0" dirty="0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1"/>
            <a:ext cx="895350" cy="365125"/>
          </a:xfrm>
        </p:spPr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9352960C-E86C-6349-882F-CB7137051557}"/>
              </a:ext>
            </a:extLst>
          </p:cNvPr>
          <p:cNvSpPr/>
          <p:nvPr userDrawn="1"/>
        </p:nvSpPr>
        <p:spPr>
          <a:xfrm>
            <a:off x="0" y="0"/>
            <a:ext cx="9144000" cy="229042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3A3BB516-A487-7F49-BE44-B5D3706E7693}"/>
              </a:ext>
            </a:extLst>
          </p:cNvPr>
          <p:cNvSpPr/>
          <p:nvPr userDrawn="1"/>
        </p:nvSpPr>
        <p:spPr>
          <a:xfrm>
            <a:off x="-4759" y="158406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B7D591-09F3-9941-9DC0-1BB4AA339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805" b="23250"/>
          <a:stretch/>
        </p:blipFill>
        <p:spPr>
          <a:xfrm>
            <a:off x="6385898" y="6295274"/>
            <a:ext cx="903297" cy="487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BB078-5E8A-5540-9C4E-05496F2C6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450" b="5973"/>
          <a:stretch/>
        </p:blipFill>
        <p:spPr>
          <a:xfrm>
            <a:off x="1854805" y="6172622"/>
            <a:ext cx="975420" cy="6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6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F21A-4A2B-2646-843C-07B513DCA795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54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B6DC-1FEB-A543-BCBF-2967BB682412}" type="datetime1">
              <a:rPr lang="cs-CZ" smtClean="0"/>
              <a:t>24.10.2019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36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55C5-5A3C-7944-BEB4-C57BB2484579}" type="datetime1">
              <a:rPr lang="cs-CZ" smtClean="0"/>
              <a:t>24.10.2019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00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270" y="4247992"/>
            <a:ext cx="7886700" cy="88414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Thank you for your attention</a:t>
            </a:r>
            <a:endParaRPr lang="en-US" dirty="0"/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3E5DC636-B36A-654C-8B6D-3709F0EE3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7"/>
          <a:stretch/>
        </p:blipFill>
        <p:spPr>
          <a:xfrm>
            <a:off x="4572000" y="1378283"/>
            <a:ext cx="4569620" cy="2624798"/>
          </a:xfrm>
          <a:prstGeom prst="rect">
            <a:avLst/>
          </a:prstGeom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F28927D2-6F36-2F44-AAC7-AB2AEF151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b="15978"/>
          <a:stretch/>
        </p:blipFill>
        <p:spPr>
          <a:xfrm>
            <a:off x="-794" y="1378283"/>
            <a:ext cx="4572794" cy="2624798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F15DE217-339A-5F41-A74C-1540BB0F7FCB}"/>
              </a:ext>
            </a:extLst>
          </p:cNvPr>
          <p:cNvSpPr/>
          <p:nvPr userDrawn="1"/>
        </p:nvSpPr>
        <p:spPr>
          <a:xfrm>
            <a:off x="0" y="0"/>
            <a:ext cx="9144000" cy="229042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55F01-4E58-B14C-A003-F5103C160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805" b="23250"/>
          <a:stretch/>
        </p:blipFill>
        <p:spPr>
          <a:xfrm>
            <a:off x="4387692" y="541200"/>
            <a:ext cx="1097746" cy="592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B241C-F5C6-5041-98C1-1661198AD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450" b="5973"/>
          <a:stretch/>
        </p:blipFill>
        <p:spPr>
          <a:xfrm>
            <a:off x="3008127" y="448098"/>
            <a:ext cx="1185391" cy="778377"/>
          </a:xfrm>
          <a:prstGeom prst="rect">
            <a:avLst/>
          </a:prstGeom>
        </p:spPr>
      </p:pic>
      <p:sp>
        <p:nvSpPr>
          <p:cNvPr id="11" name="object 15">
            <a:extLst>
              <a:ext uri="{FF2B5EF4-FFF2-40B4-BE49-F238E27FC236}">
                <a16:creationId xmlns:a16="http://schemas.microsoft.com/office/drawing/2014/main" id="{601E021B-10CF-7B4D-9402-E0DE3DA1ED9B}"/>
              </a:ext>
            </a:extLst>
          </p:cNvPr>
          <p:cNvSpPr/>
          <p:nvPr userDrawn="1"/>
        </p:nvSpPr>
        <p:spPr>
          <a:xfrm>
            <a:off x="-2380" y="137828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7447E70B-2E8A-0445-BC78-7AE1F411FA00}"/>
              </a:ext>
            </a:extLst>
          </p:cNvPr>
          <p:cNvSpPr txBox="1"/>
          <p:nvPr userDrawn="1"/>
        </p:nvSpPr>
        <p:spPr>
          <a:xfrm>
            <a:off x="1124417" y="6301709"/>
            <a:ext cx="3152943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750" noProof="0">
                <a:solidFill>
                  <a:srgbClr val="001689"/>
                </a:solidFill>
                <a:latin typeface="Arial"/>
                <a:cs typeface="Arial"/>
              </a:rPr>
              <a:t>These projects have received funding from the European Union’s Horizon 2020 research and innovation programme under grant agreement No. 723583 &amp; No. 723825</a:t>
            </a:r>
            <a:endParaRPr lang="en-GB" sz="750" noProof="0">
              <a:latin typeface="Arial"/>
              <a:cs typeface="Arial"/>
            </a:endParaRPr>
          </a:p>
        </p:txBody>
      </p:sp>
      <p:grpSp>
        <p:nvGrpSpPr>
          <p:cNvPr id="13" name="Grouper 10">
            <a:extLst>
              <a:ext uri="{FF2B5EF4-FFF2-40B4-BE49-F238E27FC236}">
                <a16:creationId xmlns:a16="http://schemas.microsoft.com/office/drawing/2014/main" id="{CFD68086-01B3-B747-B854-BAFC4A3289BC}"/>
              </a:ext>
            </a:extLst>
          </p:cNvPr>
          <p:cNvGrpSpPr/>
          <p:nvPr userDrawn="1"/>
        </p:nvGrpSpPr>
        <p:grpSpPr>
          <a:xfrm>
            <a:off x="518198" y="6323026"/>
            <a:ext cx="509905" cy="340360"/>
            <a:chOff x="467398" y="6086665"/>
            <a:chExt cx="509905" cy="340360"/>
          </a:xfrm>
        </p:grpSpPr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38D48E3B-E0A3-C847-B1E5-AB7FD9D98E2B}"/>
                </a:ext>
              </a:extLst>
            </p:cNvPr>
            <p:cNvSpPr/>
            <p:nvPr/>
          </p:nvSpPr>
          <p:spPr>
            <a:xfrm>
              <a:off x="467398" y="6086665"/>
              <a:ext cx="509905" cy="340360"/>
            </a:xfrm>
            <a:custGeom>
              <a:avLst/>
              <a:gdLst/>
              <a:ahLst/>
              <a:cxnLst/>
              <a:rect l="l" t="t" r="r" b="b"/>
              <a:pathLst>
                <a:path w="509905" h="340360">
                  <a:moveTo>
                    <a:pt x="0" y="339750"/>
                  </a:moveTo>
                  <a:lnTo>
                    <a:pt x="509600" y="339750"/>
                  </a:lnTo>
                  <a:lnTo>
                    <a:pt x="509600" y="0"/>
                  </a:lnTo>
                  <a:lnTo>
                    <a:pt x="0" y="0"/>
                  </a:lnTo>
                  <a:lnTo>
                    <a:pt x="0" y="33975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0BBA00AE-E434-324C-B42E-2B32FC7E1DF2}"/>
                </a:ext>
              </a:extLst>
            </p:cNvPr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F2F6D332-2D4C-9348-8F91-5B8BEA22CEFE}"/>
                </a:ext>
              </a:extLst>
            </p:cNvPr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2DBA087D-B1E9-084B-A4F7-0A26E0EA7419}"/>
                </a:ext>
              </a:extLst>
            </p:cNvPr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D079C559-EC0E-D645-9B6C-7E66B003F843}"/>
                </a:ext>
              </a:extLst>
            </p:cNvPr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EFC2C169-C8CF-2546-9518-A32625A8D85F}"/>
                </a:ext>
              </a:extLst>
            </p:cNvPr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B7A60424-9248-DF4B-9F7D-2D42142AC3ED}"/>
                </a:ext>
              </a:extLst>
            </p:cNvPr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4">
              <a:extLst>
                <a:ext uri="{FF2B5EF4-FFF2-40B4-BE49-F238E27FC236}">
                  <a16:creationId xmlns:a16="http://schemas.microsoft.com/office/drawing/2014/main" id="{48B48FCE-50D1-CA43-943F-C30A75D59CFC}"/>
                </a:ext>
              </a:extLst>
            </p:cNvPr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5">
              <a:extLst>
                <a:ext uri="{FF2B5EF4-FFF2-40B4-BE49-F238E27FC236}">
                  <a16:creationId xmlns:a16="http://schemas.microsoft.com/office/drawing/2014/main" id="{2B9E2DBA-AC98-B142-B269-5A66F964A18B}"/>
                </a:ext>
              </a:extLst>
            </p:cNvPr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6">
              <a:extLst>
                <a:ext uri="{FF2B5EF4-FFF2-40B4-BE49-F238E27FC236}">
                  <a16:creationId xmlns:a16="http://schemas.microsoft.com/office/drawing/2014/main" id="{2C253953-CF91-C94D-B0DD-BEF1124C11A6}"/>
                </a:ext>
              </a:extLst>
            </p:cNvPr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7">
              <a:extLst>
                <a:ext uri="{FF2B5EF4-FFF2-40B4-BE49-F238E27FC236}">
                  <a16:creationId xmlns:a16="http://schemas.microsoft.com/office/drawing/2014/main" id="{6A8EEE1A-3B07-E344-B29A-350D85C184FB}"/>
                </a:ext>
              </a:extLst>
            </p:cNvPr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8">
              <a:extLst>
                <a:ext uri="{FF2B5EF4-FFF2-40B4-BE49-F238E27FC236}">
                  <a16:creationId xmlns:a16="http://schemas.microsoft.com/office/drawing/2014/main" id="{89CEFD6B-D43E-3149-89EB-B93EB7262931}"/>
                </a:ext>
              </a:extLst>
            </p:cNvPr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9">
              <a:extLst>
                <a:ext uri="{FF2B5EF4-FFF2-40B4-BE49-F238E27FC236}">
                  <a16:creationId xmlns:a16="http://schemas.microsoft.com/office/drawing/2014/main" id="{5E4B98B3-8982-8D43-B2B8-CA60AB09F0BA}"/>
                </a:ext>
              </a:extLst>
            </p:cNvPr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51">
            <a:extLst>
              <a:ext uri="{FF2B5EF4-FFF2-40B4-BE49-F238E27FC236}">
                <a16:creationId xmlns:a16="http://schemas.microsoft.com/office/drawing/2014/main" id="{24D4BF34-986E-8C47-9DFD-FFE4705CF39D}"/>
              </a:ext>
            </a:extLst>
          </p:cNvPr>
          <p:cNvSpPr txBox="1"/>
          <p:nvPr userDrawn="1"/>
        </p:nvSpPr>
        <p:spPr>
          <a:xfrm>
            <a:off x="5179208" y="6375433"/>
            <a:ext cx="357124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" marR="5080" indent="-67310">
              <a:lnSpc>
                <a:spcPct val="100000"/>
              </a:lnSpc>
            </a:pP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sole responsibility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of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this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publication lies with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</a:t>
            </a:r>
            <a:r>
              <a:rPr sz="750" spc="-10" dirty="0">
                <a:solidFill>
                  <a:srgbClr val="706F6F"/>
                </a:solidFill>
                <a:latin typeface="Arial"/>
                <a:cs typeface="Arial"/>
              </a:rPr>
              <a:t>author.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European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Union is  not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responsible for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any use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that may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be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made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of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information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contained</a:t>
            </a:r>
            <a:r>
              <a:rPr sz="750" spc="-70" dirty="0">
                <a:solidFill>
                  <a:srgbClr val="706F6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therein.</a:t>
            </a:r>
            <a:endParaRPr sz="7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42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87861-3BF2-5E46-B3A2-7BA9A7254D7C}" type="datetime1">
              <a:rPr lang="cs-CZ" smtClean="0"/>
              <a:t>24.10.2019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83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5688-E790-F64C-9CBF-ACFC1A09BCEC}" type="datetime1">
              <a:rPr lang="cs-CZ" smtClean="0"/>
              <a:t>24.10.2019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56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1217-6E42-864A-AD10-142D1A253867}" type="datetime1">
              <a:rPr lang="cs-CZ" smtClean="0"/>
              <a:t>24.10.2019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75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4A23A-1BA7-1847-966D-E7E34776AB9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85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4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E103-C2A9-7F40-A86A-902D12410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GREEN</a:t>
            </a:r>
            <a:r>
              <a:rPr lang="en-GB" sz="2800" dirty="0"/>
              <a:t> </a:t>
            </a:r>
            <a:r>
              <a:rPr lang="en-GB" sz="2800" b="1" dirty="0" err="1"/>
              <a:t>IN</a:t>
            </a:r>
            <a:r>
              <a:rPr lang="en-GB" sz="2800" dirty="0" err="1"/>
              <a:t>tegrated</a:t>
            </a:r>
            <a:r>
              <a:rPr lang="en-GB" sz="2800" dirty="0"/>
              <a:t> </a:t>
            </a:r>
            <a:r>
              <a:rPr lang="en-GB" sz="2800" b="1" dirty="0" err="1"/>
              <a:t>STRUCT</a:t>
            </a:r>
            <a:r>
              <a:rPr lang="en-GB" sz="2800" dirty="0" err="1"/>
              <a:t>ural</a:t>
            </a:r>
            <a:r>
              <a:rPr lang="en-GB" sz="2800" dirty="0"/>
              <a:t> Elements for Retrofitting and New Construction of Buildings</a:t>
            </a:r>
            <a:endParaRPr lang="cs-CZ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204D90-CB79-9D4B-ADE0-135F50C1A4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Xiangming Zhou, Brunel University London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05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10</a:t>
            </a:fld>
            <a:endParaRPr lang="cs-CZ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/>
        </p:blipFill>
        <p:spPr bwMode="auto">
          <a:xfrm>
            <a:off x="37708" y="1851129"/>
            <a:ext cx="4044099" cy="2711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2365" y="4670908"/>
            <a:ext cx="6677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Gill Sans MT" panose="020B0502020104020203" pitchFamily="34" charset="0"/>
              </a:rPr>
              <a:t>A clear collection, separation, sorting and characterisation strategy</a:t>
            </a:r>
            <a:endParaRPr lang="en-GB" sz="1600" dirty="0">
              <a:latin typeface="Gill Sans MT" panose="020B0502020104020203" pitchFamily="34" charset="0"/>
            </a:endParaRPr>
          </a:p>
        </p:txBody>
      </p:sp>
      <p:pic>
        <p:nvPicPr>
          <p:cNvPr id="13" name="Obraz 1">
            <a:extLst>
              <a:ext uri="{FF2B5EF4-FFF2-40B4-BE49-F238E27FC236}">
                <a16:creationId xmlns:a16="http://schemas.microsoft.com/office/drawing/2014/main" id="{22406F0D-2B82-444E-99B0-E9289A893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14" y="1980086"/>
            <a:ext cx="5143841" cy="22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9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34029-4C31-4133-AC22-0D9CDB08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97A4F-7E5F-4C21-AE7F-4280B1A1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54AAB-4695-434E-8450-814D4C0D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2309F-E918-43C7-B6AA-1C0D758F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11</a:t>
            </a:fld>
            <a:endParaRPr lang="cs-CZ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4F4E55-195F-4FFB-9A55-59407D733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81133"/>
            <a:ext cx="7588578" cy="53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00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12</a:t>
            </a:fld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46649" y="5382195"/>
            <a:ext cx="885070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Gill Sans MT" panose="020B0502020104020203" pitchFamily="34" charset="0"/>
              </a:rPr>
              <a:t>Manufactured fibres from CDW (plastic, textile, wood) for reinforcing </a:t>
            </a:r>
            <a:r>
              <a:rPr lang="en-GB" sz="1600" dirty="0" err="1">
                <a:latin typeface="Gill Sans MT" panose="020B0502020104020203" pitchFamily="34" charset="0"/>
              </a:rPr>
              <a:t>geopolymer</a:t>
            </a:r>
            <a:r>
              <a:rPr lang="en-GB" sz="1600" dirty="0">
                <a:latin typeface="Gill Sans MT" panose="020B0502020104020203" pitchFamily="34" charset="0"/>
              </a:rPr>
              <a:t>, MOC, PU, structural adhesive etc.</a:t>
            </a:r>
          </a:p>
        </p:txBody>
      </p:sp>
      <p:pic>
        <p:nvPicPr>
          <p:cNvPr id="8" name="Imagen 3" descr="IMG_20180309_1459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74" y="1804641"/>
            <a:ext cx="2057001" cy="2014884"/>
          </a:xfrm>
          <a:prstGeom prst="rect">
            <a:avLst/>
          </a:prstGeom>
          <a:noFill/>
          <a:ln>
            <a:solidFill>
              <a:srgbClr val="EEECE1"/>
            </a:solidFill>
          </a:ln>
        </p:spPr>
      </p:pic>
      <p:pic>
        <p:nvPicPr>
          <p:cNvPr id="9" name="Picture 2" descr="9bde708d-cdce-4c4e-af01-24e5fb16057c@EURPRD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10507" r="22298" b="8075"/>
          <a:stretch/>
        </p:blipFill>
        <p:spPr bwMode="auto">
          <a:xfrm>
            <a:off x="6115049" y="2625660"/>
            <a:ext cx="2213610" cy="221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2">
            <a:extLst>
              <a:ext uri="{FF2B5EF4-FFF2-40B4-BE49-F238E27FC236}">
                <a16:creationId xmlns:a16="http://schemas.microsoft.com/office/drawing/2014/main" id="{B2218239-6687-4006-B45D-03F29526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476" y="2237499"/>
            <a:ext cx="2395298" cy="17964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604" y="3797319"/>
            <a:ext cx="151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Extruded PU fibres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8950" y="4085625"/>
            <a:ext cx="239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Recycled textile fibres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048" y="4867384"/>
            <a:ext cx="22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Recycled wood fibres</a:t>
            </a:r>
          </a:p>
        </p:txBody>
      </p:sp>
    </p:spTree>
    <p:extLst>
      <p:ext uri="{BB962C8B-B14F-4D97-AF65-F5344CB8AC3E}">
        <p14:creationId xmlns:p14="http://schemas.microsoft.com/office/powerpoint/2010/main" val="36792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13</a:t>
            </a:fld>
            <a:endParaRPr lang="cs-CZ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000" y1="43750" x2="16042" y2="85625"/>
                        <a14:foregroundMark x1="26875" y1="88125" x2="68125" y2="88125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15465" r="11644" b="8890"/>
          <a:stretch/>
        </p:blipFill>
        <p:spPr bwMode="auto">
          <a:xfrm rot="5400000">
            <a:off x="3453524" y="1347077"/>
            <a:ext cx="2364647" cy="3213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10835" y="5552174"/>
            <a:ext cx="51625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Gill Sans MT" panose="020B0502020104020203" pitchFamily="34" charset="0"/>
              </a:rPr>
              <a:t>Magnesium Oxychloride (MOC) cement with sawdust and PCM aggregates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01211-0B1F-4637-9029-2609CE49FFCE}"/>
              </a:ext>
            </a:extLst>
          </p:cNvPr>
          <p:cNvPicPr/>
          <p:nvPr/>
        </p:nvPicPr>
        <p:blipFill rotWithShape="1">
          <a:blip r:embed="rId4"/>
          <a:srcRect l="39650" r="39063"/>
          <a:stretch/>
        </p:blipFill>
        <p:spPr bwMode="auto">
          <a:xfrm rot="5400000">
            <a:off x="4133692" y="2288326"/>
            <a:ext cx="1116836" cy="5162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850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14</a:t>
            </a:fld>
            <a:endParaRPr lang="cs-CZ"/>
          </a:p>
        </p:txBody>
      </p:sp>
      <p:sp>
        <p:nvSpPr>
          <p:cNvPr id="8" name="TextBox 7"/>
          <p:cNvSpPr txBox="1"/>
          <p:nvPr/>
        </p:nvSpPr>
        <p:spPr>
          <a:xfrm>
            <a:off x="317021" y="4613015"/>
            <a:ext cx="322897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Gill Sans MT" panose="020B0502020104020203" pitchFamily="34" charset="0"/>
              </a:rPr>
              <a:t>Rigid and soft PU Foam with inclusion of </a:t>
            </a:r>
            <a:r>
              <a:rPr lang="en-GB" b="1" i="1" dirty="0">
                <a:latin typeface="Gill Sans MT" panose="020B0502020104020203" pitchFamily="34" charset="0"/>
              </a:rPr>
              <a:t>waste PU foam</a:t>
            </a:r>
            <a:r>
              <a:rPr lang="en-GB" dirty="0">
                <a:latin typeface="Gill Sans MT" panose="020B0502020104020203" pitchFamily="34" charset="0"/>
              </a:rPr>
              <a:t> and </a:t>
            </a:r>
            <a:r>
              <a:rPr lang="en-GB" b="1" i="1" dirty="0">
                <a:latin typeface="Gill Sans MT" panose="020B0502020104020203" pitchFamily="34" charset="0"/>
              </a:rPr>
              <a:t>waste wood fibres </a:t>
            </a:r>
          </a:p>
        </p:txBody>
      </p:sp>
      <p:pic>
        <p:nvPicPr>
          <p:cNvPr id="9" name="Imagen 6" descr="U:\carpeta JAalduncin\Proyecto EeB4-GREEN INSTRUCT\Green Instruct WP8  - Integartion and validation\Fotos envío placas PU Agosto 2019\IMG_16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23" y="1811664"/>
            <a:ext cx="1884680" cy="2514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392519"/>
              </p:ext>
            </p:extLst>
          </p:nvPr>
        </p:nvGraphicFramePr>
        <p:xfrm>
          <a:off x="3799589" y="3804248"/>
          <a:ext cx="4502772" cy="19792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9693">
                  <a:extLst>
                    <a:ext uri="{9D8B030D-6E8A-4147-A177-3AD203B41FA5}">
                      <a16:colId xmlns:a16="http://schemas.microsoft.com/office/drawing/2014/main" val="3751706057"/>
                    </a:ext>
                  </a:extLst>
                </a:gridCol>
                <a:gridCol w="564172">
                  <a:extLst>
                    <a:ext uri="{9D8B030D-6E8A-4147-A177-3AD203B41FA5}">
                      <a16:colId xmlns:a16="http://schemas.microsoft.com/office/drawing/2014/main" val="957273917"/>
                    </a:ext>
                  </a:extLst>
                </a:gridCol>
                <a:gridCol w="1033543">
                  <a:extLst>
                    <a:ext uri="{9D8B030D-6E8A-4147-A177-3AD203B41FA5}">
                      <a16:colId xmlns:a16="http://schemas.microsoft.com/office/drawing/2014/main" val="2295406296"/>
                    </a:ext>
                  </a:extLst>
                </a:gridCol>
                <a:gridCol w="657649">
                  <a:extLst>
                    <a:ext uri="{9D8B030D-6E8A-4147-A177-3AD203B41FA5}">
                      <a16:colId xmlns:a16="http://schemas.microsoft.com/office/drawing/2014/main" val="403144165"/>
                    </a:ext>
                  </a:extLst>
                </a:gridCol>
                <a:gridCol w="658312">
                  <a:extLst>
                    <a:ext uri="{9D8B030D-6E8A-4147-A177-3AD203B41FA5}">
                      <a16:colId xmlns:a16="http://schemas.microsoft.com/office/drawing/2014/main" val="3865834070"/>
                    </a:ext>
                  </a:extLst>
                </a:gridCol>
                <a:gridCol w="939403">
                  <a:extLst>
                    <a:ext uri="{9D8B030D-6E8A-4147-A177-3AD203B41FA5}">
                      <a16:colId xmlns:a16="http://schemas.microsoft.com/office/drawing/2014/main" val="252350877"/>
                    </a:ext>
                  </a:extLst>
                </a:gridCol>
              </a:tblGrid>
              <a:tr h="571195">
                <a:tc gridSpan="6">
                  <a:txBody>
                    <a:bodyPr/>
                    <a:lstStyle/>
                    <a:p>
                      <a:pPr marL="138430" marR="137795" indent="-69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Hard PU Foam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66675" marR="66040" indent="6350">
                        <a:lnSpc>
                          <a:spcPts val="107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263525" marR="158750" indent="-104140">
                        <a:lnSpc>
                          <a:spcPts val="107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197485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40970" marR="138430" indent="93980">
                        <a:lnSpc>
                          <a:spcPts val="107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29176895"/>
                  </a:ext>
                </a:extLst>
              </a:tr>
              <a:tr h="571195">
                <a:tc>
                  <a:txBody>
                    <a:bodyPr/>
                    <a:lstStyle/>
                    <a:p>
                      <a:pPr marL="146050" marR="137795" indent="-6985">
                        <a:lnSpc>
                          <a:spcPts val="107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 dirty="0">
                          <a:effectLst/>
                        </a:rPr>
                        <a:t>Wood</a:t>
                      </a:r>
                      <a:r>
                        <a:rPr lang="en-US" sz="1000" dirty="0">
                          <a:effectLst/>
                        </a:rPr>
                        <a:t> fibres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marR="66040" indent="6350">
                        <a:lnSpc>
                          <a:spcPts val="107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Density (g/cm</a:t>
                      </a:r>
                      <a:r>
                        <a:rPr lang="en-US" sz="1000" baseline="30000" dirty="0">
                          <a:effectLst/>
                        </a:rPr>
                        <a:t>3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3525" marR="158750" indent="-104140">
                        <a:lnSpc>
                          <a:spcPts val="107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Compression Strength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marL="197485">
                        <a:spcAft>
                          <a:spcPts val="0"/>
                        </a:spcAft>
                      </a:pPr>
                      <a:r>
                        <a:rPr lang="en-US" sz="1000" spc="-15" dirty="0">
                          <a:effectLst/>
                        </a:rPr>
                        <a:t>Tensile</a:t>
                      </a:r>
                      <a:r>
                        <a:rPr lang="en-US" sz="1000" spc="-90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strength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0970" marR="138430" indent="93980">
                        <a:lnSpc>
                          <a:spcPts val="107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Thermal</a:t>
                      </a:r>
                      <a:r>
                        <a:rPr lang="en-US" sz="1000" spc="-5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conductivity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4672560"/>
                  </a:ext>
                </a:extLst>
              </a:tr>
              <a:tr h="530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marL="67310"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Em</a:t>
                      </a:r>
                      <a:r>
                        <a:rPr lang="en-US" sz="1000" dirty="0">
                          <a:effectLst/>
                        </a:rPr>
                        <a:t> (MPa) at</a:t>
                      </a:r>
                      <a:r>
                        <a:rPr lang="en-US" sz="1000" spc="-120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10%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9060" marR="97155" algn="ctr">
                        <a:lnSpc>
                          <a:spcPts val="1070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 dirty="0">
                          <a:effectLst/>
                        </a:rPr>
                        <a:t>Young</a:t>
                      </a:r>
                      <a:r>
                        <a:rPr lang="en-US" sz="1000" dirty="0">
                          <a:effectLst/>
                        </a:rPr>
                        <a:t> modulus</a:t>
                      </a:r>
                      <a:r>
                        <a:rPr lang="en-US" sz="1000" spc="-145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(MPa)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6680" marR="105410" indent="35560" algn="ctr">
                        <a:lnSpc>
                          <a:spcPts val="1070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Max.</a:t>
                      </a:r>
                      <a:r>
                        <a:rPr lang="en-US" sz="1000" spc="-5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Resist. (MPa)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marL="55245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Lambda</a:t>
                      </a:r>
                      <a:r>
                        <a:rPr lang="en-US" sz="1000" spc="-100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(w/</a:t>
                      </a:r>
                      <a:r>
                        <a:rPr lang="en-US" sz="1000" dirty="0" err="1">
                          <a:effectLst/>
                        </a:rPr>
                        <a:t>m∙K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0031378"/>
                  </a:ext>
                </a:extLst>
              </a:tr>
              <a:tr h="306231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0.0241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7340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0.0157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4475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0.03395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376701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47978"/>
              </p:ext>
            </p:extLst>
          </p:nvPr>
        </p:nvGraphicFramePr>
        <p:xfrm>
          <a:off x="3799589" y="1826408"/>
          <a:ext cx="4502772" cy="17487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7553">
                  <a:extLst>
                    <a:ext uri="{9D8B030D-6E8A-4147-A177-3AD203B41FA5}">
                      <a16:colId xmlns:a16="http://schemas.microsoft.com/office/drawing/2014/main" val="1852785831"/>
                    </a:ext>
                  </a:extLst>
                </a:gridCol>
                <a:gridCol w="557176">
                  <a:extLst>
                    <a:ext uri="{9D8B030D-6E8A-4147-A177-3AD203B41FA5}">
                      <a16:colId xmlns:a16="http://schemas.microsoft.com/office/drawing/2014/main" val="3236589420"/>
                    </a:ext>
                  </a:extLst>
                </a:gridCol>
                <a:gridCol w="1021817">
                  <a:extLst>
                    <a:ext uri="{9D8B030D-6E8A-4147-A177-3AD203B41FA5}">
                      <a16:colId xmlns:a16="http://schemas.microsoft.com/office/drawing/2014/main" val="2467304083"/>
                    </a:ext>
                  </a:extLst>
                </a:gridCol>
                <a:gridCol w="672023">
                  <a:extLst>
                    <a:ext uri="{9D8B030D-6E8A-4147-A177-3AD203B41FA5}">
                      <a16:colId xmlns:a16="http://schemas.microsoft.com/office/drawing/2014/main" val="140033471"/>
                    </a:ext>
                  </a:extLst>
                </a:gridCol>
                <a:gridCol w="672023">
                  <a:extLst>
                    <a:ext uri="{9D8B030D-6E8A-4147-A177-3AD203B41FA5}">
                      <a16:colId xmlns:a16="http://schemas.microsoft.com/office/drawing/2014/main" val="2360399547"/>
                    </a:ext>
                  </a:extLst>
                </a:gridCol>
                <a:gridCol w="42085">
                  <a:extLst>
                    <a:ext uri="{9D8B030D-6E8A-4147-A177-3AD203B41FA5}">
                      <a16:colId xmlns:a16="http://schemas.microsoft.com/office/drawing/2014/main" val="1553171166"/>
                    </a:ext>
                  </a:extLst>
                </a:gridCol>
                <a:gridCol w="920095">
                  <a:extLst>
                    <a:ext uri="{9D8B030D-6E8A-4147-A177-3AD203B41FA5}">
                      <a16:colId xmlns:a16="http://schemas.microsoft.com/office/drawing/2014/main" val="1507731081"/>
                    </a:ext>
                  </a:extLst>
                </a:gridCol>
              </a:tblGrid>
              <a:tr h="438785">
                <a:tc gridSpan="7">
                  <a:txBody>
                    <a:bodyPr/>
                    <a:lstStyle/>
                    <a:p>
                      <a:pPr marL="138430"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Soft PU Foam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R="635"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265430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1270"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014569"/>
                  </a:ext>
                </a:extLst>
              </a:tr>
              <a:tr h="438785">
                <a:tc>
                  <a:txBody>
                    <a:bodyPr/>
                    <a:lstStyle/>
                    <a:p>
                      <a:pPr marL="86995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P</a:t>
                      </a:r>
                      <a:r>
                        <a:rPr lang="en-US" sz="1000" dirty="0">
                          <a:effectLst/>
                        </a:rPr>
                        <a:t>U</a:t>
                      </a:r>
                      <a:r>
                        <a:rPr lang="en-US" sz="1000" spc="5" dirty="0">
                          <a:effectLst/>
                        </a:rPr>
                        <a:t> </a:t>
                      </a:r>
                      <a:r>
                        <a:rPr lang="en-US" sz="1000" spc="-20" dirty="0">
                          <a:effectLst/>
                        </a:rPr>
                        <a:t>f</a:t>
                      </a:r>
                      <a:r>
                        <a:rPr lang="en-US" sz="1000" dirty="0">
                          <a:effectLst/>
                        </a:rPr>
                        <a:t>oam</a:t>
                      </a:r>
                      <a:endParaRPr lang="en-GB" sz="1200" dirty="0">
                        <a:effectLst/>
                      </a:endParaRPr>
                    </a:p>
                    <a:p>
                      <a:pPr marL="138430"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(C</a:t>
                      </a:r>
                      <a:r>
                        <a:rPr lang="en-US" sz="1000" spc="-10" dirty="0">
                          <a:effectLst/>
                        </a:rPr>
                        <a:t>D</a:t>
                      </a:r>
                      <a:r>
                        <a:rPr lang="en-US" sz="1000" spc="-5" dirty="0">
                          <a:effectLst/>
                        </a:rPr>
                        <a:t>W)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D</a:t>
                      </a:r>
                      <a:r>
                        <a:rPr lang="en-US" sz="1000" dirty="0">
                          <a:effectLst/>
                        </a:rPr>
                        <a:t>ensity</a:t>
                      </a:r>
                      <a:endParaRPr lang="en-GB" sz="1200" dirty="0">
                        <a:effectLst/>
                      </a:endParaRPr>
                    </a:p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</a:t>
                      </a:r>
                      <a:r>
                        <a:rPr lang="en-US" sz="1000" spc="15" dirty="0">
                          <a:effectLst/>
                        </a:rPr>
                        <a:t>g</a:t>
                      </a:r>
                      <a:r>
                        <a:rPr lang="en-US" sz="1000" spc="-30" dirty="0">
                          <a:effectLst/>
                        </a:rPr>
                        <a:t>/</a:t>
                      </a:r>
                      <a:r>
                        <a:rPr lang="en-US" sz="1000" spc="-5" dirty="0">
                          <a:effectLst/>
                        </a:rPr>
                        <a:t>cm</a:t>
                      </a:r>
                      <a:r>
                        <a:rPr lang="en-US" sz="1000" spc="-10" baseline="30000" dirty="0">
                          <a:effectLst/>
                        </a:rPr>
                        <a:t>3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Compres</a:t>
                      </a:r>
                      <a:r>
                        <a:rPr lang="en-US" sz="1000" dirty="0">
                          <a:effectLst/>
                        </a:rPr>
                        <a:t>si</a:t>
                      </a:r>
                      <a:r>
                        <a:rPr lang="en-US" sz="1000" spc="-10" dirty="0">
                          <a:effectLst/>
                        </a:rPr>
                        <a:t>o</a:t>
                      </a: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GB" sz="1200" dirty="0">
                        <a:effectLst/>
                      </a:endParaRPr>
                    </a:p>
                    <a:p>
                      <a:pPr marR="635" algn="ctr"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S</a:t>
                      </a:r>
                      <a:r>
                        <a:rPr lang="en-US" sz="1000" dirty="0">
                          <a:effectLst/>
                        </a:rPr>
                        <a:t>tren</a:t>
                      </a:r>
                      <a:r>
                        <a:rPr lang="en-US" sz="1000" spc="-20" dirty="0">
                          <a:effectLst/>
                        </a:rPr>
                        <a:t>g</a:t>
                      </a:r>
                      <a:r>
                        <a:rPr lang="en-US" sz="1000" dirty="0">
                          <a:effectLst/>
                        </a:rPr>
                        <a:t>th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marL="265430">
                        <a:spcAft>
                          <a:spcPts val="0"/>
                        </a:spcAft>
                      </a:pPr>
                      <a:r>
                        <a:rPr lang="en-US" sz="1000" spc="-80" dirty="0">
                          <a:effectLst/>
                        </a:rPr>
                        <a:t>T</a:t>
                      </a:r>
                      <a:r>
                        <a:rPr lang="en-US" sz="1000" spc="-5" dirty="0">
                          <a:effectLst/>
                        </a:rPr>
                        <a:t>ens</a:t>
                      </a:r>
                      <a:r>
                        <a:rPr lang="en-US" sz="1000" dirty="0">
                          <a:effectLst/>
                        </a:rPr>
                        <a:t>ile</a:t>
                      </a:r>
                      <a:r>
                        <a:rPr lang="en-US" sz="1000" spc="-15" dirty="0">
                          <a:effectLst/>
                        </a:rPr>
                        <a:t> </a:t>
                      </a:r>
                      <a:r>
                        <a:rPr lang="en-US" sz="1000" spc="-10" dirty="0">
                          <a:effectLst/>
                        </a:rPr>
                        <a:t>s</a:t>
                      </a:r>
                      <a:r>
                        <a:rPr lang="en-US" sz="1000" dirty="0">
                          <a:effectLst/>
                        </a:rPr>
                        <a:t>tren</a:t>
                      </a:r>
                      <a:r>
                        <a:rPr lang="en-US" sz="1000" spc="-20" dirty="0">
                          <a:effectLst/>
                        </a:rPr>
                        <a:t>g</a:t>
                      </a:r>
                      <a:r>
                        <a:rPr lang="en-US" sz="1000" dirty="0">
                          <a:effectLst/>
                        </a:rPr>
                        <a:t>th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270" algn="ctr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er</a:t>
                      </a:r>
                      <a:r>
                        <a:rPr lang="en-US" sz="1000" spc="-5" dirty="0">
                          <a:effectLst/>
                        </a:rPr>
                        <a:t>mal</a:t>
                      </a:r>
                      <a:endParaRPr lang="en-GB" sz="1200" dirty="0">
                        <a:effectLst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n-US" sz="1000" spc="-10" dirty="0">
                          <a:effectLst/>
                        </a:rPr>
                        <a:t>c</a:t>
                      </a:r>
                      <a:r>
                        <a:rPr lang="en-US" sz="1000" dirty="0">
                          <a:effectLst/>
                        </a:rPr>
                        <a:t>onductivity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054"/>
                  </a:ext>
                </a:extLst>
              </a:tr>
              <a:tr h="6718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marL="80010" algn="ctr">
                        <a:spcAft>
                          <a:spcPts val="0"/>
                        </a:spcAft>
                      </a:pPr>
                      <a:r>
                        <a:rPr lang="en-US" sz="1000" spc="-5" dirty="0" err="1">
                          <a:effectLst/>
                        </a:rPr>
                        <a:t>E</a:t>
                      </a:r>
                      <a:r>
                        <a:rPr lang="en-US" sz="1000" dirty="0" err="1">
                          <a:effectLst/>
                        </a:rPr>
                        <a:t>m</a:t>
                      </a:r>
                      <a:r>
                        <a:rPr lang="en-US" sz="1000" spc="-5" dirty="0">
                          <a:effectLst/>
                        </a:rPr>
                        <a:t> (</a:t>
                      </a:r>
                      <a:r>
                        <a:rPr lang="en-US" sz="1000" dirty="0">
                          <a:effectLst/>
                        </a:rPr>
                        <a:t>M</a:t>
                      </a:r>
                      <a:r>
                        <a:rPr lang="en-US" sz="1000" spc="-20" dirty="0">
                          <a:effectLst/>
                        </a:rPr>
                        <a:t>P</a:t>
                      </a:r>
                      <a:r>
                        <a:rPr lang="en-US" sz="1000" dirty="0">
                          <a:effectLst/>
                        </a:rPr>
                        <a:t>a) </a:t>
                      </a:r>
                      <a:r>
                        <a:rPr lang="en-US" sz="1000" spc="-5" dirty="0">
                          <a:effectLst/>
                        </a:rPr>
                        <a:t>a</a:t>
                      </a:r>
                      <a:r>
                        <a:rPr lang="en-US" sz="1000" dirty="0">
                          <a:effectLst/>
                        </a:rPr>
                        <a:t>t</a:t>
                      </a:r>
                      <a:r>
                        <a:rPr lang="en-US" sz="1000" spc="-5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1</a:t>
                      </a:r>
                      <a:r>
                        <a:rPr lang="en-US" sz="1000" spc="-5" dirty="0">
                          <a:effectLst/>
                        </a:rPr>
                        <a:t>0</a:t>
                      </a:r>
                      <a:r>
                        <a:rPr lang="en-US" sz="1000" dirty="0">
                          <a:effectLst/>
                        </a:rPr>
                        <a:t>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0490" marR="108585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000" spc="-70" dirty="0">
                          <a:effectLst/>
                        </a:rPr>
                        <a:t>Y</a:t>
                      </a:r>
                      <a:r>
                        <a:rPr lang="en-US" sz="1000" dirty="0">
                          <a:effectLst/>
                        </a:rPr>
                        <a:t>oung </a:t>
                      </a:r>
                      <a:r>
                        <a:rPr lang="en-US" sz="1000" spc="-5" dirty="0">
                          <a:effectLst/>
                        </a:rPr>
                        <a:t>modu</a:t>
                      </a:r>
                      <a:r>
                        <a:rPr lang="en-US" sz="1000" spc="5" dirty="0">
                          <a:effectLst/>
                        </a:rPr>
                        <a:t>l</a:t>
                      </a:r>
                      <a:r>
                        <a:rPr lang="en-US" sz="1000" dirty="0">
                          <a:effectLst/>
                        </a:rPr>
                        <a:t>us </a:t>
                      </a:r>
                      <a:r>
                        <a:rPr lang="en-US" sz="1000" spc="-5" dirty="0">
                          <a:effectLst/>
                        </a:rPr>
                        <a:t>(</a:t>
                      </a:r>
                      <a:r>
                        <a:rPr lang="en-US" sz="1000" dirty="0">
                          <a:effectLst/>
                        </a:rPr>
                        <a:t>M</a:t>
                      </a:r>
                      <a:r>
                        <a:rPr lang="en-US" sz="1000" spc="-20" dirty="0">
                          <a:effectLst/>
                        </a:rPr>
                        <a:t>P</a:t>
                      </a:r>
                      <a:r>
                        <a:rPr lang="en-US" sz="1000" dirty="0">
                          <a:effectLst/>
                        </a:rPr>
                        <a:t>a)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63830" marR="160020" indent="35560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</a:t>
                      </a:r>
                      <a:r>
                        <a:rPr lang="en-US" sz="1000" spc="-10" dirty="0">
                          <a:effectLst/>
                        </a:rPr>
                        <a:t>a</a:t>
                      </a:r>
                      <a:r>
                        <a:rPr lang="en-US" sz="1000" spc="-5" dirty="0">
                          <a:effectLst/>
                        </a:rPr>
                        <a:t>x. </a:t>
                      </a:r>
                      <a:r>
                        <a:rPr lang="en-US" sz="1000" spc="-15" dirty="0">
                          <a:effectLst/>
                        </a:rPr>
                        <a:t>R</a:t>
                      </a:r>
                      <a:r>
                        <a:rPr lang="en-US" sz="1000" spc="-5" dirty="0">
                          <a:effectLst/>
                        </a:rPr>
                        <a:t>e</a:t>
                      </a:r>
                      <a:r>
                        <a:rPr lang="en-US" sz="1000" dirty="0">
                          <a:effectLst/>
                        </a:rPr>
                        <a:t>si</a:t>
                      </a:r>
                      <a:r>
                        <a:rPr lang="en-US" sz="1000" spc="-5" dirty="0">
                          <a:effectLst/>
                        </a:rPr>
                        <a:t>s</a:t>
                      </a:r>
                      <a:r>
                        <a:rPr lang="en-US" sz="1000" spc="5" dirty="0">
                          <a:effectLst/>
                        </a:rPr>
                        <a:t>t</a:t>
                      </a:r>
                      <a:r>
                        <a:rPr lang="en-US" sz="1000" dirty="0">
                          <a:effectLst/>
                        </a:rPr>
                        <a:t>. </a:t>
                      </a:r>
                      <a:r>
                        <a:rPr lang="en-US" sz="1000" spc="-5" dirty="0">
                          <a:effectLst/>
                        </a:rPr>
                        <a:t>(</a:t>
                      </a:r>
                      <a:r>
                        <a:rPr lang="en-US" sz="1000" dirty="0">
                          <a:effectLst/>
                        </a:rPr>
                        <a:t>M</a:t>
                      </a:r>
                      <a:r>
                        <a:rPr lang="en-US" sz="1000" spc="-20" dirty="0">
                          <a:effectLst/>
                        </a:rPr>
                        <a:t>P</a:t>
                      </a:r>
                      <a:r>
                        <a:rPr lang="en-US" sz="1000" dirty="0">
                          <a:effectLst/>
                        </a:rPr>
                        <a:t>a)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marL="79375" algn="ctr"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L</a:t>
                      </a:r>
                      <a:r>
                        <a:rPr lang="en-US" sz="1000" dirty="0">
                          <a:effectLst/>
                        </a:rPr>
                        <a:t>ambda</a:t>
                      </a:r>
                      <a:r>
                        <a:rPr lang="en-US" sz="1000" spc="-25" dirty="0">
                          <a:effectLst/>
                        </a:rPr>
                        <a:t> </a:t>
                      </a:r>
                      <a:r>
                        <a:rPr lang="en-US" sz="1000" spc="-5" dirty="0">
                          <a:effectLst/>
                        </a:rPr>
                        <a:t>(w/</a:t>
                      </a:r>
                      <a:r>
                        <a:rPr lang="en-US" sz="1000" spc="-5" dirty="0" err="1">
                          <a:effectLst/>
                        </a:rPr>
                        <a:t>m∙</a:t>
                      </a:r>
                      <a:r>
                        <a:rPr lang="en-US" sz="1000" dirty="0" err="1">
                          <a:effectLst/>
                        </a:rPr>
                        <a:t>K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31581"/>
                  </a:ext>
                </a:extLst>
              </a:tr>
              <a:tr h="199390">
                <a:tc>
                  <a:txBody>
                    <a:bodyPr/>
                    <a:lstStyle/>
                    <a:p>
                      <a:pPr marL="177165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effectLst/>
                        </a:rPr>
                        <a:t>1.5%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effectLst/>
                        </a:rPr>
                        <a:t>0.0247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effectLst/>
                        </a:rPr>
                        <a:t>0.0148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effectLst/>
                        </a:rPr>
                        <a:t>0.518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effectLst/>
                        </a:rPr>
                        <a:t>0.023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495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effectLst/>
                        </a:rPr>
                        <a:t>0.03383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007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49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15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463550" y="1796416"/>
            <a:ext cx="4334193" cy="2133600"/>
            <a:chOff x="463550" y="1796416"/>
            <a:chExt cx="4334193" cy="2133600"/>
          </a:xfrm>
        </p:grpSpPr>
        <p:pic>
          <p:nvPicPr>
            <p:cNvPr id="8" name="Picture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0" y="1796416"/>
              <a:ext cx="2748598" cy="213360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pic>
          <p:nvPicPr>
            <p:cNvPr id="9" name="Pictur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673" y="3054986"/>
              <a:ext cx="1576070" cy="87503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</p:grp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840" y="4067694"/>
            <a:ext cx="284226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05" y="1327208"/>
            <a:ext cx="2092730" cy="2790306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301820"/>
              </p:ext>
            </p:extLst>
          </p:nvPr>
        </p:nvGraphicFramePr>
        <p:xfrm>
          <a:off x="463550" y="4161579"/>
          <a:ext cx="4086225" cy="13197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9012">
                  <a:extLst>
                    <a:ext uri="{9D8B030D-6E8A-4147-A177-3AD203B41FA5}">
                      <a16:colId xmlns:a16="http://schemas.microsoft.com/office/drawing/2014/main" val="3398299778"/>
                    </a:ext>
                  </a:extLst>
                </a:gridCol>
                <a:gridCol w="607213">
                  <a:extLst>
                    <a:ext uri="{9D8B030D-6E8A-4147-A177-3AD203B41FA5}">
                      <a16:colId xmlns:a16="http://schemas.microsoft.com/office/drawing/2014/main" val="4097137598"/>
                    </a:ext>
                  </a:extLst>
                </a:gridCol>
              </a:tblGrid>
              <a:tr h="2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000" dirty="0">
                          <a:effectLst/>
                        </a:rPr>
                        <a:t>Bulk density (g/cm3)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9684108"/>
                  </a:ext>
                </a:extLst>
              </a:tr>
              <a:tr h="2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000">
                          <a:effectLst/>
                        </a:rPr>
                        <a:t>Water absorption (% wt.)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2514019"/>
                  </a:ext>
                </a:extLst>
              </a:tr>
              <a:tr h="2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000">
                          <a:effectLst/>
                        </a:rPr>
                        <a:t>Mass loss (% wt)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4316747"/>
                  </a:ext>
                </a:extLst>
              </a:tr>
              <a:tr h="2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000">
                          <a:effectLst/>
                        </a:rPr>
                        <a:t>Thermal conductivity (W/mK)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0.141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6592451"/>
                  </a:ext>
                </a:extLst>
              </a:tr>
              <a:tr h="2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000">
                          <a:effectLst/>
                        </a:rPr>
                        <a:t>Heat storage capacity before thermal cycling (J/g)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23.7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1668496"/>
                  </a:ext>
                </a:extLst>
              </a:tr>
              <a:tr h="21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000">
                          <a:effectLst/>
                        </a:rPr>
                        <a:t>Heat storage capacity after thermal cycling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21.2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8965574"/>
                  </a:ext>
                </a:extLst>
              </a:tr>
            </a:tbl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463550" y="5588765"/>
            <a:ext cx="4219575" cy="577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kumimoji="0" lang="it-IT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PCM-impregnated aggregates </a:t>
            </a:r>
            <a:endParaRPr kumimoji="0" lang="el-GR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399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16</a:t>
            </a:fld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r="16173"/>
          <a:stretch/>
        </p:blipFill>
        <p:spPr>
          <a:xfrm rot="5400000">
            <a:off x="2062931" y="243086"/>
            <a:ext cx="1866900" cy="4676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1558" y="1715074"/>
            <a:ext cx="316156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Gill Sans MT" panose="020B0502020104020203" pitchFamily="34" charset="0"/>
              </a:rPr>
              <a:t>lightweight geopolymer from CDW (88 </a:t>
            </a:r>
            <a:r>
              <a:rPr lang="en-GB" sz="2000" dirty="0" err="1">
                <a:latin typeface="Gill Sans MT" panose="020B0502020104020203" pitchFamily="34" charset="0"/>
              </a:rPr>
              <a:t>wt</a:t>
            </a:r>
            <a:r>
              <a:rPr lang="en-GB" sz="2000" dirty="0">
                <a:latin typeface="Gill Sans MT" panose="020B0502020104020203" pitchFamily="34" charset="0"/>
              </a:rPr>
              <a:t>%)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3606294"/>
            <a:ext cx="4894883" cy="1931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775" y="5538143"/>
            <a:ext cx="57626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Gill Sans MT" panose="020B0502020104020203" pitchFamily="34" charset="0"/>
              </a:rPr>
              <a:t>Hydrothermal process to convert waste glass into activation solution with 81% conversion rate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42506"/>
              </p:ext>
            </p:extLst>
          </p:nvPr>
        </p:nvGraphicFramePr>
        <p:xfrm>
          <a:off x="5691559" y="2563296"/>
          <a:ext cx="316156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8218">
                  <a:extLst>
                    <a:ext uri="{9D8B030D-6E8A-4147-A177-3AD203B41FA5}">
                      <a16:colId xmlns:a16="http://schemas.microsoft.com/office/drawing/2014/main" val="3558366654"/>
                    </a:ext>
                  </a:extLst>
                </a:gridCol>
                <a:gridCol w="683344">
                  <a:extLst>
                    <a:ext uri="{9D8B030D-6E8A-4147-A177-3AD203B41FA5}">
                      <a16:colId xmlns:a16="http://schemas.microsoft.com/office/drawing/2014/main" val="4090182607"/>
                    </a:ext>
                  </a:extLst>
                </a:gridCol>
              </a:tblGrid>
              <a:tr h="2586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Properties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EPS+PE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41581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Specific Heat (KJ.Kg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.°C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)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</a:t>
                      </a:r>
                      <a:endParaRPr lang="en-US" sz="1200" baseline="30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501970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Thermal Conductivity (W.m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.°C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0.45</a:t>
                      </a:r>
                      <a:endParaRPr lang="en-US" sz="1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8990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Density (Kg.m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1400</a:t>
                      </a:r>
                      <a:endParaRPr lang="en-US" sz="1200" baseline="30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014275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Emissivity 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</a:t>
                      </a:r>
                      <a:endParaRPr lang="en-US" sz="1200" baseline="30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99261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Poisson's Ratio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0.11</a:t>
                      </a:r>
                      <a:endParaRPr lang="en-US" sz="1200" baseline="30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285630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Young's modulus (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effectLst/>
                        </a:rPr>
                        <a:t>GPa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</a:t>
                      </a:r>
                      <a:endParaRPr lang="en-US" sz="1200" baseline="30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625503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Tensile Resistance (MPa)</a:t>
                      </a:r>
                      <a:endParaRPr lang="el-GR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  <a:endParaRPr lang="en-US" sz="1200" baseline="30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38284"/>
                  </a:ext>
                </a:extLst>
              </a:tr>
              <a:tr h="2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Compressive Resistance (MPa)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15.3</a:t>
                      </a:r>
                      <a:endParaRPr lang="en-US" sz="1200" baseline="30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58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54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387F5-0523-4C75-B6F7-8E1F1099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5E90-CFCB-41D1-9303-4A0C9D91E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B675-7AE5-4DB1-8760-F7479235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1543F-34BC-44B4-BDEA-70CE5CAB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1F417-A2AC-4D69-BF38-3730F7BC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17</a:t>
            </a:fld>
            <a:endParaRPr lang="cs-CZ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FE72111-B095-4767-964B-C5AA507B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1" y="1854780"/>
            <a:ext cx="5832168" cy="29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DEEAFB-BF83-4D69-9A71-490E2C12D5B2}"/>
              </a:ext>
            </a:extLst>
          </p:cNvPr>
          <p:cNvSpPr/>
          <p:nvPr/>
        </p:nvSpPr>
        <p:spPr>
          <a:xfrm>
            <a:off x="4126693" y="5017656"/>
            <a:ext cx="4320480" cy="100811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4A63E-DEB3-4E46-A5FB-93460803493A}"/>
              </a:ext>
            </a:extLst>
          </p:cNvPr>
          <p:cNvSpPr txBox="1"/>
          <p:nvPr/>
        </p:nvSpPr>
        <p:spPr>
          <a:xfrm>
            <a:off x="4342717" y="533704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CDW  content </a:t>
            </a:r>
            <a:r>
              <a:rPr lang="en-US" sz="1400" b="1" i="1" dirty="0">
                <a:latin typeface="Calibri" pitchFamily="34" charset="0"/>
              </a:rPr>
              <a:t>(cement powder)</a:t>
            </a:r>
            <a:r>
              <a:rPr lang="en-US" b="1" dirty="0">
                <a:latin typeface="Calibri" pitchFamily="34" charset="0"/>
              </a:rPr>
              <a:t> : 62% w/w</a:t>
            </a:r>
            <a:endParaRPr lang="el-GR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75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18</a:t>
            </a:fld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030" y="2111487"/>
            <a:ext cx="3684408" cy="29511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676" y="5636680"/>
            <a:ext cx="75360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Gill Sans MT" panose="020B0502020104020203" pitchFamily="34" charset="0"/>
              </a:rPr>
              <a:t>Successful extrusion and casting of Geopolymer panels and aluminium profiles</a:t>
            </a:r>
          </a:p>
        </p:txBody>
      </p:sp>
      <p:pic>
        <p:nvPicPr>
          <p:cNvPr id="10" name="Obraz 4">
            <a:extLst>
              <a:ext uri="{FF2B5EF4-FFF2-40B4-BE49-F238E27FC236}">
                <a16:creationId xmlns:a16="http://schemas.microsoft.com/office/drawing/2014/main" id="{BAC326D4-9B85-4B3B-9ACC-15E8B5E9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3" t="15032" r="13604" b="1344"/>
          <a:stretch/>
        </p:blipFill>
        <p:spPr>
          <a:xfrm>
            <a:off x="4180528" y="1744842"/>
            <a:ext cx="4498418" cy="36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5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19</a:t>
            </a:fld>
            <a:endParaRPr lang="cs-CZ"/>
          </a:p>
        </p:txBody>
      </p:sp>
      <p:pic>
        <p:nvPicPr>
          <p:cNvPr id="7" name="Bild 92" descr="../../../Meetings/8-Coimbra_30M-Meeting_2019/IMG_20190322_17154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6"/>
          <a:stretch/>
        </p:blipFill>
        <p:spPr bwMode="auto">
          <a:xfrm>
            <a:off x="371475" y="1685924"/>
            <a:ext cx="2867026" cy="3333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71" y="1685924"/>
            <a:ext cx="2219028" cy="3333751"/>
          </a:xfrm>
          <a:prstGeom prst="rect">
            <a:avLst/>
          </a:prstGeom>
        </p:spPr>
      </p:pic>
      <p:pic>
        <p:nvPicPr>
          <p:cNvPr id="9" name="Bild 1" descr="../../../../../../Downloads/image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33" y="1742110"/>
            <a:ext cx="2265592" cy="244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6316433" y="4448506"/>
            <a:ext cx="2265592" cy="11462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dirty="0">
                <a:latin typeface="Gill Sans MT" panose="020B0502020104020203"/>
              </a:rPr>
              <a:t>25 m</a:t>
            </a:r>
            <a:r>
              <a:rPr lang="en-GB" sz="1600" baseline="30000" dirty="0">
                <a:latin typeface="Gill Sans MT" panose="020B0502020104020203"/>
              </a:rPr>
              <a:t>2</a:t>
            </a:r>
            <a:r>
              <a:rPr lang="en-GB" sz="1600" dirty="0">
                <a:latin typeface="Gill Sans MT" panose="020B0502020104020203"/>
              </a:rPr>
              <a:t> of green façade area needed to clean 1 m</a:t>
            </a:r>
            <a:r>
              <a:rPr lang="en-GB" sz="1600" baseline="30000" dirty="0">
                <a:latin typeface="Gill Sans MT" panose="020B0502020104020203"/>
              </a:rPr>
              <a:t>3</a:t>
            </a:r>
            <a:r>
              <a:rPr lang="en-GB" sz="1600" dirty="0">
                <a:latin typeface="Gill Sans MT" panose="020B0502020104020203"/>
              </a:rPr>
              <a:t> of greywater/day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9410" y="5133546"/>
            <a:ext cx="424740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dirty="0">
                <a:latin typeface="Gill Sans MT" panose="020B0502020104020203"/>
              </a:rPr>
              <a:t>Innovative green wall design with substrate &amp; </a:t>
            </a:r>
            <a:r>
              <a:rPr lang="en-GB" dirty="0"/>
              <a:t>cassette</a:t>
            </a:r>
            <a:r>
              <a:rPr lang="it-IT" dirty="0">
                <a:latin typeface="Gill Sans MT" panose="020B0502020104020203"/>
              </a:rPr>
              <a:t> from CDW</a:t>
            </a:r>
            <a:endParaRPr lang="el-GR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13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Where are we? Who are we?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pic>
        <p:nvPicPr>
          <p:cNvPr id="7" name="Picture 2" descr="Image result for brunel university london">
            <a:extLst>
              <a:ext uri="{FF2B5EF4-FFF2-40B4-BE49-F238E27FC236}">
                <a16:creationId xmlns:a16="http://schemas.microsoft.com/office/drawing/2014/main" id="{70FBE9F8-F282-49AE-A948-8BCC090014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0" y="1725283"/>
            <a:ext cx="5689351" cy="3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3FD43E-36A5-4752-9475-77B7BE3901B4}"/>
              </a:ext>
            </a:extLst>
          </p:cNvPr>
          <p:cNvSpPr/>
          <p:nvPr/>
        </p:nvSpPr>
        <p:spPr>
          <a:xfrm>
            <a:off x="6594723" y="1725283"/>
            <a:ext cx="2436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BZ" dirty="0"/>
              <a:t>Students: </a:t>
            </a:r>
            <a:r>
              <a:rPr lang="en-GB" dirty="0"/>
              <a:t>~</a:t>
            </a:r>
            <a:r>
              <a:rPr lang="en-BZ" dirty="0"/>
              <a:t>16,000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BZ" dirty="0"/>
              <a:t>Staff: ~ 2,600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BZ" dirty="0"/>
              <a:t>Colleges: 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Named after the great Victorian engineer </a:t>
            </a:r>
            <a:r>
              <a:rPr lang="en-GB" b="1" dirty="0"/>
              <a:t>Isambard Kingdom Brunel</a:t>
            </a:r>
            <a:endParaRPr lang="en-BZ" b="1" dirty="0"/>
          </a:p>
        </p:txBody>
      </p:sp>
      <p:pic>
        <p:nvPicPr>
          <p:cNvPr id="9" name="Picture 8" descr="Image result for Isambard Kingdom Brunel">
            <a:extLst>
              <a:ext uri="{FF2B5EF4-FFF2-40B4-BE49-F238E27FC236}">
                <a16:creationId xmlns:a16="http://schemas.microsoft.com/office/drawing/2014/main" id="{4B9395F7-4836-414D-AF3F-6943C59C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79" y="3689176"/>
            <a:ext cx="1736541" cy="26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65980" y="1586002"/>
            <a:ext cx="2085312" cy="1717736"/>
            <a:chOff x="4511451" y="4729896"/>
            <a:chExt cx="2085312" cy="1717736"/>
          </a:xfrm>
        </p:grpSpPr>
        <p:pic>
          <p:nvPicPr>
            <p:cNvPr id="10" name="Picture 9" descr="Image result for london map outline">
              <a:extLst>
                <a:ext uri="{FF2B5EF4-FFF2-40B4-BE49-F238E27FC236}">
                  <a16:creationId xmlns:a16="http://schemas.microsoft.com/office/drawing/2014/main" id="{6E6EC869-3659-4B57-8711-1A2EF21ACA2C}"/>
                </a:ext>
              </a:extLst>
            </p:cNvPr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2400" l="10000" r="90000">
                          <a14:foregroundMark x1="48500" y1="91400" x2="48500" y2="91400"/>
                          <a14:foregroundMark x1="67333" y1="92400" x2="67333" y2="92400"/>
                          <a14:foregroundMark x1="10000" y1="27600" x2="10000" y2="27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451" y="4729896"/>
              <a:ext cx="2085312" cy="1717736"/>
            </a:xfrm>
            <a:prstGeom prst="rect">
              <a:avLst/>
            </a:prstGeom>
            <a:noFill/>
            <a:extLst/>
          </p:spPr>
        </p:pic>
        <p:sp>
          <p:nvSpPr>
            <p:cNvPr id="11" name="Star: 5 Points 1">
              <a:extLst>
                <a:ext uri="{FF2B5EF4-FFF2-40B4-BE49-F238E27FC236}">
                  <a16:creationId xmlns:a16="http://schemas.microsoft.com/office/drawing/2014/main" id="{DFF880A0-E51D-4987-8F85-100BC93F1402}"/>
                </a:ext>
              </a:extLst>
            </p:cNvPr>
            <p:cNvSpPr/>
            <p:nvPr/>
          </p:nvSpPr>
          <p:spPr>
            <a:xfrm>
              <a:off x="4766554" y="5405439"/>
              <a:ext cx="69764" cy="6784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28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20</a:t>
            </a:fld>
            <a:endParaRPr lang="cs-CZ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9"/>
          <a:stretch/>
        </p:blipFill>
        <p:spPr bwMode="auto">
          <a:xfrm>
            <a:off x="628650" y="1936652"/>
            <a:ext cx="3348991" cy="2486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 bwMode="auto">
          <a:xfrm>
            <a:off x="4711382" y="2060476"/>
            <a:ext cx="3803968" cy="2486123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28650" y="5039004"/>
            <a:ext cx="7712653" cy="5772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kumimoji="0" lang="it-IT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Optimised CFD modelling </a:t>
            </a:r>
            <a:r>
              <a:rPr lang="it-IT" sz="2000" dirty="0">
                <a:solidFill>
                  <a:schemeClr val="tx1"/>
                </a:solidFill>
                <a:latin typeface="Gill Sans MT" panose="020B0502020104020203"/>
              </a:rPr>
              <a:t>has achieved a U-value = 0.13 W/m</a:t>
            </a:r>
            <a:r>
              <a:rPr lang="it-IT" sz="2000" baseline="30000" dirty="0">
                <a:solidFill>
                  <a:schemeClr val="tx1"/>
                </a:solidFill>
                <a:latin typeface="Gill Sans MT" panose="020B0502020104020203"/>
              </a:rPr>
              <a:t>2</a:t>
            </a:r>
            <a:r>
              <a:rPr lang="it-IT" sz="2000" dirty="0">
                <a:solidFill>
                  <a:schemeClr val="tx1"/>
                </a:solidFill>
                <a:latin typeface="Gill Sans MT" panose="020B0502020104020203"/>
              </a:rPr>
              <a:t>K and sound insulation performance of 57 dB</a:t>
            </a:r>
            <a:endParaRPr kumimoji="0" lang="el-GR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4553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21</a:t>
            </a:fld>
            <a:endParaRPr lang="cs-CZ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913749"/>
            <a:ext cx="3232471" cy="2515376"/>
          </a:xfrm>
          <a:prstGeom prst="rect">
            <a:avLst/>
          </a:prstGeom>
          <a:noFill/>
        </p:spPr>
      </p:pic>
      <p:pic>
        <p:nvPicPr>
          <p:cNvPr id="8" name="Picture 7" descr="MO_18M repor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1913749"/>
            <a:ext cx="3067050" cy="2515376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28650" y="4943754"/>
            <a:ext cx="7985446" cy="7998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GB" sz="1600" dirty="0">
                <a:solidFill>
                  <a:schemeClr val="tx1"/>
                </a:solidFill>
                <a:latin typeface="Gill Sans MT" panose="020B0502020104020203"/>
              </a:rPr>
              <a:t>Developed a photocatalytic paint used for coating the MOC layer using doped TiO</a:t>
            </a:r>
            <a:r>
              <a:rPr lang="en-GB" sz="1600" baseline="-25000" dirty="0">
                <a:solidFill>
                  <a:schemeClr val="tx1"/>
                </a:solidFill>
                <a:latin typeface="Gill Sans MT" panose="020B0502020104020203"/>
              </a:rPr>
              <a:t>2</a:t>
            </a:r>
            <a:r>
              <a:rPr lang="en-GB" sz="1600" dirty="0">
                <a:solidFill>
                  <a:schemeClr val="tx1"/>
                </a:solidFill>
                <a:latin typeface="Gill Sans MT" panose="020B0502020104020203"/>
              </a:rPr>
              <a:t> nanoparticles with optimized loading and low agglomeration. The coating is harmless to human health and effectively improve indoor air quality. 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94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22</a:t>
            </a:fld>
            <a:endParaRPr lang="cs-CZ"/>
          </a:p>
        </p:txBody>
      </p:sp>
      <p:pic>
        <p:nvPicPr>
          <p:cNvPr id="8" name="5C23F69F-BF84-42F7-9C05-A527B3715440" descr="image1.png">
            <a:extLst>
              <a:ext uri="{FF2B5EF4-FFF2-40B4-BE49-F238E27FC236}">
                <a16:creationId xmlns:a16="http://schemas.microsoft.com/office/drawing/2014/main" id="{4FC72AB7-7F7B-40C1-AC68-82A1BDEEF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/>
          <a:stretch/>
        </p:blipFill>
        <p:spPr bwMode="auto">
          <a:xfrm>
            <a:off x="4826805" y="2036520"/>
            <a:ext cx="2363050" cy="22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8"/>
          <a:stretch/>
        </p:blipFill>
        <p:spPr bwMode="auto">
          <a:xfrm>
            <a:off x="733995" y="2168890"/>
            <a:ext cx="1844169" cy="2011795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8650" y="1629389"/>
            <a:ext cx="2705100" cy="4294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kumimoji="0" lang="it-IT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Demosntration</a:t>
            </a:r>
            <a:endParaRPr kumimoji="0" lang="el-GR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EC193B-F225-4EFE-B8FC-93C80A93F1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2268" y="4344150"/>
            <a:ext cx="2358564" cy="17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8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BE38-B804-554F-A04D-E77F1865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Thank you for your attention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E632C-8E02-334F-99C7-EF2D579FD6F2}"/>
              </a:ext>
            </a:extLst>
          </p:cNvPr>
          <p:cNvSpPr txBox="1"/>
          <p:nvPr/>
        </p:nvSpPr>
        <p:spPr>
          <a:xfrm>
            <a:off x="626270" y="5152079"/>
            <a:ext cx="346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Presenter name: </a:t>
            </a:r>
            <a:r>
              <a:rPr lang="en-GB" sz="1400" b="1" dirty="0"/>
              <a:t>Xiangming Zhou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86EC2-F02E-F04D-B215-2C0551AF57D2}"/>
              </a:ext>
            </a:extLst>
          </p:cNvPr>
          <p:cNvSpPr txBox="1"/>
          <p:nvPr/>
        </p:nvSpPr>
        <p:spPr>
          <a:xfrm>
            <a:off x="626270" y="5521411"/>
            <a:ext cx="346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Presenter </a:t>
            </a:r>
            <a:r>
              <a:rPr lang="en-GB"/>
              <a:t>email:</a:t>
            </a:r>
            <a:endParaRPr lang="en-GB" sz="1400" b="1" dirty="0"/>
          </a:p>
          <a:p>
            <a:r>
              <a:rPr lang="en-GB" sz="1400" b="1" dirty="0"/>
              <a:t>Xiangming.Zhou@brunel.ac.uk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62" y="5183626"/>
            <a:ext cx="2281706" cy="9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0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Project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3</a:t>
            </a:fld>
            <a:endParaRPr lang="cs-CZ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0907" y="1739396"/>
            <a:ext cx="8541732" cy="4138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GB" sz="1600" b="1" dirty="0">
                <a:latin typeface="Gill Sans MT" panose="020B0502020104020203" pitchFamily="34" charset="0"/>
              </a:rPr>
              <a:t>Call identifier: NMBP EeB-04-2016</a:t>
            </a:r>
            <a:endParaRPr lang="en-GB" sz="1600" dirty="0">
              <a:latin typeface="Gill Sans MT" panose="020B0502020104020203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129306"/>
              </p:ext>
            </p:extLst>
          </p:nvPr>
        </p:nvGraphicFramePr>
        <p:xfrm>
          <a:off x="628650" y="2251968"/>
          <a:ext cx="60960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416256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250469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Project number</a:t>
                      </a:r>
                      <a:endParaRPr lang="en-GB" b="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723825</a:t>
                      </a:r>
                      <a:endParaRPr lang="en-GB" b="1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05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Project value</a:t>
                      </a:r>
                      <a:endParaRPr lang="en-GB" b="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5.0 million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0409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Starting month</a:t>
                      </a:r>
                      <a:endParaRPr lang="en-GB" b="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Gill Sans MT" panose="020B0502020104020203" pitchFamily="34" charset="0"/>
                        </a:rPr>
                        <a:t>October 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865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Project Duration</a:t>
                      </a:r>
                      <a:endParaRPr lang="en-GB" b="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Gill Sans MT" panose="020B0502020104020203" pitchFamily="34" charset="0"/>
                        </a:rPr>
                        <a:t>42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999730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30907" y="4284678"/>
            <a:ext cx="7886700" cy="577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Our consortium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2" y="4861969"/>
            <a:ext cx="8903921" cy="11199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94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191500" cy="1138554"/>
          </a:xfrm>
        </p:spPr>
        <p:txBody>
          <a:bodyPr>
            <a:normAutofit/>
          </a:bodyPr>
          <a:lstStyle/>
          <a:p>
            <a:r>
              <a:rPr lang="en-GB" dirty="0">
                <a:latin typeface="Gill Sans MT" panose="020B0502020104020203"/>
              </a:rPr>
              <a:t>EeB-04-2016 Call Background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4</a:t>
            </a:fld>
            <a:endParaRPr lang="cs-CZ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7329" y="1788135"/>
            <a:ext cx="8541732" cy="4770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GB" sz="1600" b="1" dirty="0">
                <a:latin typeface="Gill Sans MT" panose="020B0502020104020203" pitchFamily="34" charset="0"/>
              </a:rPr>
              <a:t>NMBP EeB-04-2016</a:t>
            </a:r>
            <a:r>
              <a:rPr lang="en-GB" sz="1600" dirty="0">
                <a:latin typeface="Gill Sans MT" panose="020B0502020104020203" pitchFamily="34" charset="0"/>
              </a:rPr>
              <a:t>: </a:t>
            </a:r>
            <a:r>
              <a:rPr lang="en-US" sz="1600" b="1" dirty="0">
                <a:solidFill>
                  <a:srgbClr val="00B050"/>
                </a:solidFill>
                <a:latin typeface="Gill Sans MT" panose="020B0502020104020203" pitchFamily="34" charset="0"/>
              </a:rPr>
              <a:t>New technologies </a:t>
            </a:r>
            <a:r>
              <a:rPr lang="en-US" sz="1600" b="1" dirty="0">
                <a:latin typeface="Gill Sans MT" panose="020B0502020104020203" pitchFamily="34" charset="0"/>
              </a:rPr>
              <a:t>&amp;</a:t>
            </a:r>
            <a:r>
              <a:rPr lang="en-US" sz="16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>
                <a:solidFill>
                  <a:srgbClr val="00B050"/>
                </a:solidFill>
                <a:latin typeface="Gill Sans MT" panose="020B0502020104020203" pitchFamily="34" charset="0"/>
              </a:rPr>
              <a:t>strategies</a:t>
            </a:r>
            <a:r>
              <a:rPr lang="en-US" sz="16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>
                <a:latin typeface="Gill Sans MT" panose="020B0502020104020203" pitchFamily="34" charset="0"/>
              </a:rPr>
              <a:t>for the development of </a:t>
            </a:r>
            <a:r>
              <a:rPr lang="en-US" sz="1600" b="1" dirty="0">
                <a:solidFill>
                  <a:srgbClr val="00B050"/>
                </a:solidFill>
                <a:latin typeface="Gill Sans MT" panose="020B0502020104020203" pitchFamily="34" charset="0"/>
              </a:rPr>
              <a:t>pre-fabricated</a:t>
            </a:r>
            <a:r>
              <a:rPr lang="en-US" sz="16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>
                <a:latin typeface="Gill Sans MT" panose="020B0502020104020203" pitchFamily="34" charset="0"/>
              </a:rPr>
              <a:t>elements through the </a:t>
            </a:r>
            <a:r>
              <a:rPr lang="en-US" sz="1600" b="1" dirty="0">
                <a:solidFill>
                  <a:srgbClr val="FF0000"/>
                </a:solidFill>
                <a:latin typeface="Gill Sans MT" panose="020B0502020104020203" pitchFamily="34" charset="0"/>
              </a:rPr>
              <a:t>reuse </a:t>
            </a:r>
            <a:r>
              <a:rPr lang="en-US" sz="1600" b="1" dirty="0">
                <a:latin typeface="Gill Sans MT" panose="020B0502020104020203" pitchFamily="34" charset="0"/>
              </a:rPr>
              <a:t>&amp;</a:t>
            </a:r>
            <a:r>
              <a:rPr lang="en-US" sz="1600" b="1" dirty="0">
                <a:solidFill>
                  <a:srgbClr val="FF0000"/>
                </a:solidFill>
                <a:latin typeface="Gill Sans MT" panose="020B0502020104020203" pitchFamily="34" charset="0"/>
              </a:rPr>
              <a:t> recycling </a:t>
            </a:r>
            <a:r>
              <a:rPr lang="en-US" sz="1600" b="1" dirty="0">
                <a:latin typeface="Gill Sans MT" panose="020B0502020104020203" pitchFamily="34" charset="0"/>
              </a:rPr>
              <a:t>of </a:t>
            </a:r>
            <a:r>
              <a:rPr lang="en-US" sz="1600" b="1" dirty="0">
                <a:solidFill>
                  <a:srgbClr val="FF0000"/>
                </a:solidFill>
                <a:latin typeface="Gill Sans MT" panose="020B0502020104020203" pitchFamily="34" charset="0"/>
              </a:rPr>
              <a:t>construction materials </a:t>
            </a:r>
            <a:r>
              <a:rPr lang="en-US" sz="1600" b="1" dirty="0">
                <a:latin typeface="Gill Sans MT" panose="020B0502020104020203" pitchFamily="34" charset="0"/>
              </a:rPr>
              <a:t>&amp;</a:t>
            </a:r>
            <a:r>
              <a:rPr lang="en-US" sz="1600" b="1" dirty="0">
                <a:solidFill>
                  <a:srgbClr val="FF0000"/>
                </a:solidFill>
                <a:latin typeface="Gill Sans MT" panose="020B0502020104020203" pitchFamily="34" charset="0"/>
              </a:rPr>
              <a:t> structures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“In EU,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CDW</a:t>
            </a:r>
            <a:r>
              <a:rPr lang="en-US" sz="1600" dirty="0">
                <a:latin typeface="Gill Sans MT" panose="020B0502020104020203" pitchFamily="34" charset="0"/>
              </a:rPr>
              <a:t> accounts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25-30%</a:t>
            </a:r>
            <a:r>
              <a:rPr lang="en-US" sz="1600" dirty="0">
                <a:latin typeface="Gill Sans MT" panose="020B0502020104020203" pitchFamily="34" charset="0"/>
              </a:rPr>
              <a:t> of all waste generated”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“demands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large-scale re-use </a:t>
            </a:r>
            <a:r>
              <a:rPr lang="en-US" sz="1600" dirty="0">
                <a:latin typeface="Gill Sans MT" panose="020B0502020104020203" pitchFamily="34" charset="0"/>
              </a:rPr>
              <a:t>&amp;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 recycling of CDW </a:t>
            </a:r>
            <a:r>
              <a:rPr lang="en-US" sz="1600" dirty="0">
                <a:latin typeface="Gill Sans MT" panose="020B0502020104020203" pitchFamily="34" charset="0"/>
              </a:rPr>
              <a:t>in construction industry”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CO2 </a:t>
            </a:r>
            <a:r>
              <a:rPr lang="en-US" sz="1600" dirty="0">
                <a:latin typeface="Gill Sans MT" panose="020B0502020104020203" pitchFamily="34" charset="0"/>
              </a:rPr>
              <a:t>&amp;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 energy reduction</a:t>
            </a:r>
            <a:r>
              <a:rPr lang="en-US" sz="1600" dirty="0">
                <a:latin typeface="Gill Sans MT" panose="020B0502020104020203" pitchFamily="34" charset="0"/>
              </a:rPr>
              <a:t>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pre-fabricated </a:t>
            </a:r>
            <a:r>
              <a:rPr lang="en-US" sz="1600" dirty="0">
                <a:latin typeface="Gill Sans MT" panose="020B0502020104020203" pitchFamily="34" charset="0"/>
              </a:rPr>
              <a:t>components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1600" dirty="0">
                <a:latin typeface="Gill Sans MT" panose="020B0502020104020203" pitchFamily="34" charset="0"/>
              </a:rPr>
              <a:t>to reduce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costs</a:t>
            </a:r>
            <a:r>
              <a:rPr lang="en-US" sz="1600" dirty="0">
                <a:latin typeface="Gill Sans MT" panose="020B0502020104020203" pitchFamily="34" charset="0"/>
              </a:rPr>
              <a:t> &amp; to facilitate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installation/dismantling </a:t>
            </a:r>
            <a:r>
              <a:rPr lang="en-US" sz="1600" dirty="0">
                <a:latin typeface="Gill Sans MT" panose="020B0502020104020203" pitchFamily="34" charset="0"/>
              </a:rPr>
              <a:t>&amp;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 re-use </a:t>
            </a:r>
            <a:r>
              <a:rPr lang="en-US" sz="1600" dirty="0">
                <a:latin typeface="Gill Sans MT" panose="020B0502020104020203" pitchFamily="34" charset="0"/>
              </a:rPr>
              <a:t>of components”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recovery/ recycling of materials </a:t>
            </a:r>
            <a:r>
              <a:rPr lang="en-US" sz="1600" dirty="0">
                <a:latin typeface="Gill Sans MT" panose="020B0502020104020203" pitchFamily="34" charset="0"/>
              </a:rPr>
              <a:t>that have the highest technical and economic interest and which are associated to refurbishment or demolition processes”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“reuse different materials in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energy-efficient buildings</a:t>
            </a:r>
            <a:r>
              <a:rPr lang="en-US" sz="1600" dirty="0">
                <a:latin typeface="Gill Sans MT" panose="020B0502020104020203" pitchFamily="34" charset="0"/>
              </a:rPr>
              <a:t>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“the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development of processes </a:t>
            </a:r>
            <a:r>
              <a:rPr lang="en-US" sz="1600" dirty="0">
                <a:latin typeface="Gill Sans MT" panose="020B0502020104020203" pitchFamily="34" charset="0"/>
              </a:rPr>
              <a:t>for easy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disassembly</a:t>
            </a:r>
            <a:r>
              <a:rPr lang="en-US" sz="1600" dirty="0">
                <a:latin typeface="Gill Sans MT" panose="020B0502020104020203" pitchFamily="34" charset="0"/>
              </a:rPr>
              <a:t>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“address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strict regulations </a:t>
            </a:r>
            <a:r>
              <a:rPr lang="en-US" sz="1600" dirty="0">
                <a:latin typeface="Gill Sans MT" panose="020B0502020104020203" pitchFamily="34" charset="0"/>
              </a:rPr>
              <a:t>&amp;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 standards </a:t>
            </a:r>
            <a:r>
              <a:rPr lang="en-US" sz="1600" dirty="0">
                <a:latin typeface="Gill Sans MT" panose="020B0502020104020203" pitchFamily="34" charset="0"/>
              </a:rPr>
              <a:t>(e.g. anti-seismic) in several European regions”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“optimization of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recyclability</a:t>
            </a:r>
            <a:r>
              <a:rPr lang="en-US" sz="1600" dirty="0">
                <a:latin typeface="Gill Sans MT" panose="020B0502020104020203" pitchFamily="34" charset="0"/>
              </a:rPr>
              <a:t> properties through the uptake by the </a:t>
            </a:r>
            <a:r>
              <a:rPr lang="en-US" sz="1600" dirty="0">
                <a:solidFill>
                  <a:srgbClr val="FF0000"/>
                </a:solidFill>
                <a:latin typeface="Gill Sans MT" panose="020B0502020104020203" pitchFamily="34" charset="0"/>
              </a:rPr>
              <a:t>manufacturing chain</a:t>
            </a:r>
            <a:r>
              <a:rPr lang="en-US" sz="1600" dirty="0">
                <a:latin typeface="Gill Sans MT" panose="020B0502020104020203" pitchFamily="34" charset="0"/>
              </a:rPr>
              <a:t>”</a:t>
            </a:r>
          </a:p>
          <a:p>
            <a:pPr marL="457200" lvl="4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Etc.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8937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Gill Sans MT" panose="020B0502020104020203"/>
              </a:rPr>
              <a:t>Main objectives</a:t>
            </a:r>
            <a:endParaRPr lang="en-GB" dirty="0">
              <a:latin typeface="Gill Sans MT" panose="020B0502020104020203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5</a:t>
            </a:fld>
            <a:endParaRPr lang="cs-CZ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46980902"/>
              </p:ext>
            </p:extLst>
          </p:nvPr>
        </p:nvGraphicFramePr>
        <p:xfrm>
          <a:off x="1522110" y="1881972"/>
          <a:ext cx="6172170" cy="4057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3272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Expected impacts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6</a:t>
            </a:fld>
            <a:endParaRPr lang="cs-CZ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01320077"/>
              </p:ext>
            </p:extLst>
          </p:nvPr>
        </p:nvGraphicFramePr>
        <p:xfrm>
          <a:off x="1418537" y="1711770"/>
          <a:ext cx="6483259" cy="443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789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Gill Sans MT" panose="020B0502020104020203"/>
              </a:rPr>
              <a:t>Green INSTRUCT at a glance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7</a:t>
            </a:fld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A6D92-3FAC-4DAB-85B2-64494332FE6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1692" r="2197" b="20768"/>
          <a:stretch/>
        </p:blipFill>
        <p:spPr bwMode="auto">
          <a:xfrm>
            <a:off x="695325" y="1724025"/>
            <a:ext cx="7753350" cy="4457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DE4EDD-D787-4060-8D27-E2C3FC6977CC}"/>
              </a:ext>
            </a:extLst>
          </p:cNvPr>
          <p:cNvSpPr/>
          <p:nvPr/>
        </p:nvSpPr>
        <p:spPr>
          <a:xfrm>
            <a:off x="1520694" y="4223208"/>
            <a:ext cx="47134" cy="8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67810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Main innovations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8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1564555" y="1678049"/>
            <a:ext cx="5715337" cy="4432438"/>
            <a:chOff x="894092" y="1121008"/>
            <a:chExt cx="6465070" cy="4950347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4157705470"/>
                </p:ext>
              </p:extLst>
            </p:nvPr>
          </p:nvGraphicFramePr>
          <p:xfrm>
            <a:off x="894092" y="1560587"/>
            <a:ext cx="6465070" cy="4510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9" name="Picture 8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902" y="1121008"/>
              <a:ext cx="1878631" cy="1390017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11" name="Picture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9"/>
          <a:stretch/>
        </p:blipFill>
        <p:spPr bwMode="auto">
          <a:xfrm>
            <a:off x="7108974" y="2922642"/>
            <a:ext cx="1787908" cy="1262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70"/>
          <a:stretch/>
        </p:blipFill>
        <p:spPr bwMode="auto">
          <a:xfrm>
            <a:off x="6144554" y="4822002"/>
            <a:ext cx="1761728" cy="128848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36" y="4570237"/>
            <a:ext cx="1072818" cy="1611745"/>
          </a:xfrm>
          <a:prstGeom prst="rect">
            <a:avLst/>
          </a:prstGeom>
        </p:spPr>
      </p:pic>
      <p:pic>
        <p:nvPicPr>
          <p:cNvPr id="14" name="Picture 13" descr="C:\Users\Gediminas Kastiukas\AppData\Local\Microsoft\Windows\INetCache\Content.Word\A999D30E-B2D8-4677-820E-C4CA756979DD-50301-00000E6EAEFA8EA7_tmp.jpg">
            <a:extLst>
              <a:ext uri="{FF2B5EF4-FFF2-40B4-BE49-F238E27FC236}">
                <a16:creationId xmlns:a16="http://schemas.microsoft.com/office/drawing/2014/main" id="{4ED53831-BDF7-43BA-87B8-11633AFBDB84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264" y="2071639"/>
            <a:ext cx="1357760" cy="1009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66DA6C-2277-4F05-8640-858AA65003DC}"/>
              </a:ext>
            </a:extLst>
          </p:cNvPr>
          <p:cNvCxnSpPr/>
          <p:nvPr/>
        </p:nvCxnSpPr>
        <p:spPr>
          <a:xfrm>
            <a:off x="1656080" y="3080887"/>
            <a:ext cx="436671" cy="567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20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Highlight of the achievements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9</a:t>
            </a:fld>
            <a:endParaRPr lang="cs-CZ"/>
          </a:p>
        </p:txBody>
      </p:sp>
      <p:pic>
        <p:nvPicPr>
          <p:cNvPr id="1026" name="FC0A1F8E-9B8E-49BA-9D4D-86BBC4DA3E50" descr="imag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969" r="5391" b="6719"/>
          <a:stretch/>
        </p:blipFill>
        <p:spPr bwMode="auto">
          <a:xfrm>
            <a:off x="76200" y="1696210"/>
            <a:ext cx="55054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05" y="2202939"/>
            <a:ext cx="3728720" cy="1739265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42458" y="4907743"/>
            <a:ext cx="3944982" cy="8966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Innovative panel design,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Connection, assembly, replacement &amp; dismantle</a:t>
            </a:r>
          </a:p>
        </p:txBody>
      </p:sp>
    </p:spTree>
    <p:extLst>
      <p:ext uri="{BB962C8B-B14F-4D97-AF65-F5344CB8AC3E}">
        <p14:creationId xmlns:p14="http://schemas.microsoft.com/office/powerpoint/2010/main" val="3590109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666</TotalTime>
  <Words>993</Words>
  <Application>Microsoft Office PowerPoint</Application>
  <PresentationFormat>On-screen Show (4:3)</PresentationFormat>
  <Paragraphs>226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SimSun</vt:lpstr>
      <vt:lpstr>Arial</vt:lpstr>
      <vt:lpstr>Calibri</vt:lpstr>
      <vt:lpstr>Calibri Light</vt:lpstr>
      <vt:lpstr>Corbel</vt:lpstr>
      <vt:lpstr>Gill Sans MT</vt:lpstr>
      <vt:lpstr>Times New Roman</vt:lpstr>
      <vt:lpstr>Wingdings</vt:lpstr>
      <vt:lpstr>Office Theme</vt:lpstr>
      <vt:lpstr>GREEN INtegrated STRUCTural Elements for Retrofitting and New Construction of Buildings</vt:lpstr>
      <vt:lpstr>Where are we? Who are we?</vt:lpstr>
      <vt:lpstr>Project information</vt:lpstr>
      <vt:lpstr>EeB-04-2016 Call Background</vt:lpstr>
      <vt:lpstr>Main objectives</vt:lpstr>
      <vt:lpstr>Expected impacts</vt:lpstr>
      <vt:lpstr>Green INSTRUCT at a glance</vt:lpstr>
      <vt:lpstr>Main innovations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Highlight of the achievements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Colantonio</dc:creator>
  <cp:lastModifiedBy>Xiangming Zhou (Staff)</cp:lastModifiedBy>
  <cp:revision>37</cp:revision>
  <dcterms:created xsi:type="dcterms:W3CDTF">2019-10-07T11:36:03Z</dcterms:created>
  <dcterms:modified xsi:type="dcterms:W3CDTF">2019-10-24T07:48:30Z</dcterms:modified>
</cp:coreProperties>
</file>