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4" r:id="rId4"/>
  </p:sldMasterIdLst>
  <p:notesMasterIdLst>
    <p:notesMasterId r:id="rId21"/>
  </p:notesMasterIdLst>
  <p:sldIdLst>
    <p:sldId id="256" r:id="rId5"/>
    <p:sldId id="262" r:id="rId6"/>
    <p:sldId id="275" r:id="rId7"/>
    <p:sldId id="261" r:id="rId8"/>
    <p:sldId id="264" r:id="rId9"/>
    <p:sldId id="278" r:id="rId10"/>
    <p:sldId id="276" r:id="rId11"/>
    <p:sldId id="277" r:id="rId12"/>
    <p:sldId id="266" r:id="rId13"/>
    <p:sldId id="279" r:id="rId14"/>
    <p:sldId id="268" r:id="rId15"/>
    <p:sldId id="271" r:id="rId16"/>
    <p:sldId id="280" r:id="rId17"/>
    <p:sldId id="270" r:id="rId18"/>
    <p:sldId id="265" r:id="rId19"/>
    <p:sldId id="259"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8B39"/>
    <a:srgbClr val="DDEDD3"/>
    <a:srgbClr val="FFFFFF"/>
    <a:srgbClr val="F2F8EE"/>
    <a:srgbClr val="803B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863" autoAdjust="0"/>
    <p:restoredTop sz="93676" autoAdjust="0"/>
  </p:normalViewPr>
  <p:slideViewPr>
    <p:cSldViewPr snapToGrid="0" snapToObjects="1">
      <p:cViewPr varScale="1">
        <p:scale>
          <a:sx n="97" d="100"/>
          <a:sy n="97" d="100"/>
        </p:scale>
        <p:origin x="1888" y="20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BD62E8-8B6F-0E41-9653-242E5EAF111F}" type="datetimeFigureOut">
              <a:rPr lang="cs-CZ" smtClean="0"/>
              <a:t>11.11.2019</a:t>
            </a:fld>
            <a:endParaRPr lang="cs-CZ"/>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cs-C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17C944-625E-C64C-9B16-6FA5BD9466A7}" type="slidenum">
              <a:rPr lang="cs-CZ" smtClean="0"/>
              <a:t>‹#›</a:t>
            </a:fld>
            <a:endParaRPr lang="cs-CZ"/>
          </a:p>
        </p:txBody>
      </p:sp>
    </p:spTree>
    <p:extLst>
      <p:ext uri="{BB962C8B-B14F-4D97-AF65-F5344CB8AC3E}">
        <p14:creationId xmlns:p14="http://schemas.microsoft.com/office/powerpoint/2010/main" val="56924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000" kern="1200" dirty="0">
                <a:solidFill>
                  <a:schemeClr val="tx1"/>
                </a:solidFill>
                <a:effectLst/>
                <a:latin typeface="+mn-lt"/>
                <a:ea typeface="+mn-ea"/>
                <a:cs typeface="+mn-cs"/>
              </a:rPr>
              <a:t>Hello, good afternoon</a:t>
            </a:r>
            <a:r>
              <a:rPr lang="en-GB" sz="1000" kern="1200" baseline="0" dirty="0">
                <a:solidFill>
                  <a:schemeClr val="tx1"/>
                </a:solidFill>
                <a:effectLst/>
                <a:latin typeface="+mn-lt"/>
                <a:ea typeface="+mn-ea"/>
                <a:cs typeface="+mn-cs"/>
              </a:rPr>
              <a:t> </a:t>
            </a:r>
            <a:r>
              <a:rPr lang="en-GB" sz="1000" kern="1200" dirty="0">
                <a:solidFill>
                  <a:schemeClr val="tx1"/>
                </a:solidFill>
                <a:effectLst/>
                <a:latin typeface="+mn-lt"/>
                <a:ea typeface="+mn-ea"/>
                <a:cs typeface="+mn-cs"/>
              </a:rPr>
              <a:t>all. I’m María Casado and I work as a Project Manager in the Technological Research Department of ACCIONA Construction.</a:t>
            </a:r>
            <a:r>
              <a:rPr lang="en-GB" sz="1000" kern="1200" baseline="0" dirty="0">
                <a:solidFill>
                  <a:schemeClr val="tx1"/>
                </a:solidFill>
                <a:effectLst/>
                <a:latin typeface="+mn-lt"/>
                <a:ea typeface="+mn-ea"/>
                <a:cs typeface="+mn-cs"/>
              </a:rPr>
              <a:t> </a:t>
            </a:r>
            <a:endParaRPr lang="es-ES" sz="1000" kern="1200" dirty="0">
              <a:solidFill>
                <a:schemeClr val="tx1"/>
              </a:solidFill>
              <a:effectLst/>
              <a:latin typeface="+mn-lt"/>
              <a:ea typeface="+mn-ea"/>
              <a:cs typeface="+mn-cs"/>
            </a:endParaRPr>
          </a:p>
          <a:p>
            <a:r>
              <a:rPr lang="en-GB" sz="1000" kern="1200" dirty="0">
                <a:solidFill>
                  <a:schemeClr val="tx1"/>
                </a:solidFill>
                <a:effectLst/>
                <a:latin typeface="+mn-lt"/>
                <a:ea typeface="+mn-ea"/>
                <a:cs typeface="+mn-cs"/>
              </a:rPr>
              <a:t>I’m going to talk about </a:t>
            </a:r>
            <a:r>
              <a:rPr lang="es-ES" sz="1000" kern="1200" dirty="0" err="1">
                <a:solidFill>
                  <a:schemeClr val="tx1"/>
                </a:solidFill>
                <a:effectLst/>
                <a:latin typeface="+mn-lt"/>
                <a:ea typeface="+mn-ea"/>
                <a:cs typeface="+mn-cs"/>
              </a:rPr>
              <a:t>how</a:t>
            </a:r>
            <a:r>
              <a:rPr lang="es-ES" sz="1000" kern="1200" baseline="0" dirty="0">
                <a:solidFill>
                  <a:schemeClr val="tx1"/>
                </a:solidFill>
                <a:effectLst/>
                <a:latin typeface="+mn-lt"/>
                <a:ea typeface="+mn-ea"/>
                <a:cs typeface="+mn-cs"/>
              </a:rPr>
              <a:t> to </a:t>
            </a:r>
            <a:r>
              <a:rPr lang="es-ES" sz="1000" kern="1200" baseline="0" dirty="0" err="1">
                <a:solidFill>
                  <a:schemeClr val="tx1"/>
                </a:solidFill>
                <a:effectLst/>
                <a:latin typeface="+mn-lt"/>
                <a:ea typeface="+mn-ea"/>
                <a:cs typeface="+mn-cs"/>
              </a:rPr>
              <a:t>build</a:t>
            </a:r>
            <a:r>
              <a:rPr lang="es-ES" sz="1000" kern="1200" baseline="0" dirty="0">
                <a:solidFill>
                  <a:schemeClr val="tx1"/>
                </a:solidFill>
                <a:effectLst/>
                <a:latin typeface="+mn-lt"/>
                <a:ea typeface="+mn-ea"/>
                <a:cs typeface="+mn-cs"/>
              </a:rPr>
              <a:t> a </a:t>
            </a:r>
            <a:r>
              <a:rPr lang="es-ES" sz="1000" kern="1200" baseline="0" dirty="0" err="1">
                <a:solidFill>
                  <a:schemeClr val="tx1"/>
                </a:solidFill>
                <a:effectLst/>
                <a:latin typeface="+mn-lt"/>
                <a:ea typeface="+mn-ea"/>
                <a:cs typeface="+mn-cs"/>
              </a:rPr>
              <a:t>fully</a:t>
            </a:r>
            <a:r>
              <a:rPr lang="es-ES" sz="1000" kern="1200" baseline="0" dirty="0">
                <a:solidFill>
                  <a:schemeClr val="tx1"/>
                </a:solidFill>
                <a:effectLst/>
                <a:latin typeface="+mn-lt"/>
                <a:ea typeface="+mn-ea"/>
                <a:cs typeface="+mn-cs"/>
              </a:rPr>
              <a:t> </a:t>
            </a:r>
            <a:r>
              <a:rPr lang="es-ES" sz="1000" kern="1200" baseline="0" dirty="0" err="1">
                <a:solidFill>
                  <a:schemeClr val="tx1"/>
                </a:solidFill>
                <a:effectLst/>
                <a:latin typeface="+mn-lt"/>
                <a:ea typeface="+mn-ea"/>
                <a:cs typeface="+mn-cs"/>
              </a:rPr>
              <a:t>recycled</a:t>
            </a:r>
            <a:r>
              <a:rPr lang="es-ES" sz="1000" kern="1200" baseline="0" dirty="0">
                <a:solidFill>
                  <a:schemeClr val="tx1"/>
                </a:solidFill>
                <a:effectLst/>
                <a:latin typeface="+mn-lt"/>
                <a:ea typeface="+mn-ea"/>
                <a:cs typeface="+mn-cs"/>
              </a:rPr>
              <a:t> </a:t>
            </a:r>
            <a:r>
              <a:rPr lang="es-ES" sz="1000" kern="1200" baseline="0" dirty="0" err="1">
                <a:solidFill>
                  <a:schemeClr val="tx1"/>
                </a:solidFill>
                <a:effectLst/>
                <a:latin typeface="+mn-lt"/>
                <a:ea typeface="+mn-ea"/>
                <a:cs typeface="+mn-cs"/>
              </a:rPr>
              <a:t>house</a:t>
            </a:r>
            <a:r>
              <a:rPr lang="es-ES" sz="1000" kern="1200" baseline="0" dirty="0">
                <a:solidFill>
                  <a:schemeClr val="tx1"/>
                </a:solidFill>
                <a:effectLst/>
                <a:latin typeface="+mn-lt"/>
                <a:ea typeface="+mn-ea"/>
                <a:cs typeface="+mn-cs"/>
              </a:rPr>
              <a:t> </a:t>
            </a:r>
            <a:r>
              <a:rPr lang="es-ES" sz="1000" kern="1200" baseline="0" dirty="0" err="1">
                <a:solidFill>
                  <a:schemeClr val="tx1"/>
                </a:solidFill>
                <a:effectLst/>
                <a:latin typeface="+mn-lt"/>
                <a:ea typeface="+mn-ea"/>
                <a:cs typeface="+mn-cs"/>
              </a:rPr>
              <a:t>based</a:t>
            </a:r>
            <a:r>
              <a:rPr lang="es-ES" sz="1000" kern="1200" baseline="0" dirty="0">
                <a:solidFill>
                  <a:schemeClr val="tx1"/>
                </a:solidFill>
                <a:effectLst/>
                <a:latin typeface="+mn-lt"/>
                <a:ea typeface="+mn-ea"/>
                <a:cs typeface="+mn-cs"/>
              </a:rPr>
              <a:t> </a:t>
            </a:r>
            <a:r>
              <a:rPr lang="es-ES" sz="1000" kern="1200" baseline="0" dirty="0" err="1">
                <a:solidFill>
                  <a:schemeClr val="tx1"/>
                </a:solidFill>
                <a:effectLst/>
                <a:latin typeface="+mn-lt"/>
                <a:ea typeface="+mn-ea"/>
                <a:cs typeface="+mn-cs"/>
              </a:rPr>
              <a:t>on</a:t>
            </a:r>
            <a:r>
              <a:rPr lang="es-ES" sz="1000" kern="1200" baseline="0" dirty="0">
                <a:solidFill>
                  <a:schemeClr val="tx1"/>
                </a:solidFill>
                <a:effectLst/>
                <a:latin typeface="+mn-lt"/>
                <a:ea typeface="+mn-ea"/>
                <a:cs typeface="+mn-cs"/>
              </a:rPr>
              <a:t> </a:t>
            </a:r>
            <a:r>
              <a:rPr lang="es-ES" sz="1000" kern="1200" baseline="0" dirty="0" err="1">
                <a:solidFill>
                  <a:schemeClr val="tx1"/>
                </a:solidFill>
                <a:effectLst/>
                <a:latin typeface="+mn-lt"/>
                <a:ea typeface="+mn-ea"/>
                <a:cs typeface="+mn-cs"/>
              </a:rPr>
              <a:t>the</a:t>
            </a:r>
            <a:r>
              <a:rPr lang="es-ES" sz="1000" kern="1200" baseline="0" dirty="0">
                <a:solidFill>
                  <a:schemeClr val="tx1"/>
                </a:solidFill>
                <a:effectLst/>
                <a:latin typeface="+mn-lt"/>
                <a:ea typeface="+mn-ea"/>
                <a:cs typeface="+mn-cs"/>
              </a:rPr>
              <a:t> </a:t>
            </a:r>
            <a:r>
              <a:rPr lang="es-ES" sz="1000" kern="1200" baseline="0" dirty="0" err="1">
                <a:solidFill>
                  <a:schemeClr val="tx1"/>
                </a:solidFill>
                <a:effectLst/>
                <a:latin typeface="+mn-lt"/>
                <a:ea typeface="+mn-ea"/>
                <a:cs typeface="+mn-cs"/>
              </a:rPr>
              <a:t>experience</a:t>
            </a:r>
            <a:r>
              <a:rPr lang="es-ES" sz="1000" kern="1200" baseline="0" dirty="0">
                <a:solidFill>
                  <a:schemeClr val="tx1"/>
                </a:solidFill>
                <a:effectLst/>
                <a:latin typeface="+mn-lt"/>
                <a:ea typeface="+mn-ea"/>
                <a:cs typeface="+mn-cs"/>
              </a:rPr>
              <a:t> </a:t>
            </a:r>
            <a:r>
              <a:rPr lang="es-ES" sz="1000" kern="1200" baseline="0" dirty="0" err="1">
                <a:solidFill>
                  <a:schemeClr val="tx1"/>
                </a:solidFill>
                <a:effectLst/>
                <a:latin typeface="+mn-lt"/>
                <a:ea typeface="+mn-ea"/>
                <a:cs typeface="+mn-cs"/>
              </a:rPr>
              <a:t>gained</a:t>
            </a:r>
            <a:r>
              <a:rPr lang="es-ES" sz="1000" kern="1200" baseline="0" dirty="0">
                <a:solidFill>
                  <a:schemeClr val="tx1"/>
                </a:solidFill>
                <a:effectLst/>
                <a:latin typeface="+mn-lt"/>
                <a:ea typeface="+mn-ea"/>
                <a:cs typeface="+mn-cs"/>
              </a:rPr>
              <a:t> so </a:t>
            </a:r>
            <a:r>
              <a:rPr lang="es-ES" sz="1000" kern="1200" baseline="0" dirty="0" err="1">
                <a:solidFill>
                  <a:schemeClr val="tx1"/>
                </a:solidFill>
                <a:effectLst/>
                <a:latin typeface="+mn-lt"/>
                <a:ea typeface="+mn-ea"/>
                <a:cs typeface="+mn-cs"/>
              </a:rPr>
              <a:t>far</a:t>
            </a:r>
            <a:r>
              <a:rPr lang="es-ES" sz="1000" kern="1200" baseline="0" dirty="0">
                <a:solidFill>
                  <a:schemeClr val="tx1"/>
                </a:solidFill>
                <a:effectLst/>
                <a:latin typeface="+mn-lt"/>
                <a:ea typeface="+mn-ea"/>
                <a:cs typeface="+mn-cs"/>
              </a:rPr>
              <a:t> </a:t>
            </a:r>
            <a:r>
              <a:rPr lang="es-ES" sz="1000" kern="1200" baseline="0" dirty="0" err="1">
                <a:solidFill>
                  <a:schemeClr val="tx1"/>
                </a:solidFill>
                <a:effectLst/>
                <a:latin typeface="+mn-lt"/>
                <a:ea typeface="+mn-ea"/>
                <a:cs typeface="+mn-cs"/>
              </a:rPr>
              <a:t>from</a:t>
            </a:r>
            <a:r>
              <a:rPr lang="es-ES" sz="1000" kern="1200" baseline="0" dirty="0">
                <a:solidFill>
                  <a:schemeClr val="tx1"/>
                </a:solidFill>
                <a:effectLst/>
                <a:latin typeface="+mn-lt"/>
                <a:ea typeface="+mn-ea"/>
                <a:cs typeface="+mn-cs"/>
              </a:rPr>
              <a:t> </a:t>
            </a:r>
            <a:r>
              <a:rPr lang="es-ES" sz="1000" kern="1200" baseline="0" dirty="0" err="1">
                <a:solidFill>
                  <a:schemeClr val="tx1"/>
                </a:solidFill>
                <a:effectLst/>
                <a:latin typeface="+mn-lt"/>
                <a:ea typeface="+mn-ea"/>
                <a:cs typeface="+mn-cs"/>
              </a:rPr>
              <a:t>the</a:t>
            </a:r>
            <a:r>
              <a:rPr lang="es-ES" sz="1000" kern="1200" baseline="0" dirty="0">
                <a:solidFill>
                  <a:schemeClr val="tx1"/>
                </a:solidFill>
                <a:effectLst/>
                <a:latin typeface="+mn-lt"/>
                <a:ea typeface="+mn-ea"/>
                <a:cs typeface="+mn-cs"/>
              </a:rPr>
              <a:t> </a:t>
            </a:r>
            <a:r>
              <a:rPr lang="es-ES" sz="1000" kern="1200" baseline="0" dirty="0" err="1">
                <a:solidFill>
                  <a:schemeClr val="tx1"/>
                </a:solidFill>
                <a:effectLst/>
                <a:latin typeface="+mn-lt"/>
                <a:ea typeface="+mn-ea"/>
                <a:cs typeface="+mn-cs"/>
              </a:rPr>
              <a:t>demonstration</a:t>
            </a:r>
            <a:r>
              <a:rPr lang="es-ES" sz="1000" kern="1200" baseline="0" dirty="0">
                <a:solidFill>
                  <a:schemeClr val="tx1"/>
                </a:solidFill>
                <a:effectLst/>
                <a:latin typeface="+mn-lt"/>
                <a:ea typeface="+mn-ea"/>
                <a:cs typeface="+mn-cs"/>
              </a:rPr>
              <a:t> </a:t>
            </a:r>
            <a:r>
              <a:rPr lang="es-ES" sz="1000" kern="1200" baseline="0" dirty="0" err="1">
                <a:solidFill>
                  <a:schemeClr val="tx1"/>
                </a:solidFill>
                <a:effectLst/>
                <a:latin typeface="+mn-lt"/>
                <a:ea typeface="+mn-ea"/>
                <a:cs typeface="+mn-cs"/>
              </a:rPr>
              <a:t>activities</a:t>
            </a:r>
            <a:r>
              <a:rPr lang="es-ES" sz="1000" kern="1200" baseline="0" dirty="0">
                <a:solidFill>
                  <a:schemeClr val="tx1"/>
                </a:solidFill>
                <a:effectLst/>
                <a:latin typeface="+mn-lt"/>
                <a:ea typeface="+mn-ea"/>
                <a:cs typeface="+mn-cs"/>
              </a:rPr>
              <a:t> of </a:t>
            </a:r>
            <a:r>
              <a:rPr lang="es-ES" sz="1000" kern="1200" baseline="0" dirty="0" err="1">
                <a:solidFill>
                  <a:schemeClr val="tx1"/>
                </a:solidFill>
                <a:effectLst/>
                <a:latin typeface="+mn-lt"/>
                <a:ea typeface="+mn-ea"/>
                <a:cs typeface="+mn-cs"/>
              </a:rPr>
              <a:t>the</a:t>
            </a:r>
            <a:r>
              <a:rPr lang="es-ES" sz="1000" kern="1200" baseline="0" dirty="0">
                <a:solidFill>
                  <a:schemeClr val="tx1"/>
                </a:solidFill>
                <a:effectLst/>
                <a:latin typeface="+mn-lt"/>
                <a:ea typeface="+mn-ea"/>
                <a:cs typeface="+mn-cs"/>
              </a:rPr>
              <a:t> RE4 Project. </a:t>
            </a:r>
            <a:endParaRPr lang="es-ES" sz="10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1117C944-625E-C64C-9B16-6FA5BD9466A7}" type="slidenum">
              <a:rPr lang="cs-CZ" smtClean="0"/>
              <a:t>1</a:t>
            </a:fld>
            <a:endParaRPr lang="cs-CZ"/>
          </a:p>
        </p:txBody>
      </p:sp>
    </p:spTree>
    <p:extLst>
      <p:ext uri="{BB962C8B-B14F-4D97-AF65-F5344CB8AC3E}">
        <p14:creationId xmlns:p14="http://schemas.microsoft.com/office/powerpoint/2010/main" val="2627744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mn-lt"/>
                <a:ea typeface="+mn-ea"/>
                <a:cs typeface="+mn-cs"/>
              </a:rPr>
              <a:t>Here</a:t>
            </a:r>
            <a:r>
              <a:rPr lang="en-GB" sz="1000" kern="1200" baseline="0" dirty="0">
                <a:solidFill>
                  <a:schemeClr val="tx1"/>
                </a:solidFill>
                <a:effectLst/>
                <a:latin typeface="+mn-lt"/>
                <a:ea typeface="+mn-ea"/>
                <a:cs typeface="+mn-cs"/>
              </a:rPr>
              <a:t> you can see some illustrations of  the construction steps carried out in the Italy demo site. The first figure is the existing wall which is made of </a:t>
            </a:r>
            <a:r>
              <a:rPr lang="en-GB" sz="1000" kern="1200" baseline="0" dirty="0" err="1">
                <a:solidFill>
                  <a:schemeClr val="tx1"/>
                </a:solidFill>
                <a:effectLst/>
                <a:latin typeface="+mn-lt"/>
                <a:ea typeface="+mn-ea"/>
                <a:cs typeface="+mn-cs"/>
              </a:rPr>
              <a:t>xxxxx</a:t>
            </a:r>
            <a:r>
              <a:rPr lang="en-GB" sz="1000" kern="1200" baseline="0" dirty="0">
                <a:solidFill>
                  <a:schemeClr val="tx1"/>
                </a:solidFill>
                <a:effectLst/>
                <a:latin typeface="+mn-lt"/>
                <a:ea typeface="+mn-ea"/>
                <a:cs typeface="+mn-cs"/>
              </a:rPr>
              <a:t> and has a calculated U value of …. The  first construction step was to install two layers of  insulation and then the steel rails were assembled to support the extruded tiles. After the refurbishment the wall with the ventilated façade has a calculated U value of 0,23, which is better than the limit value for refurbishment according to the Italian legislation (0.40)</a:t>
            </a:r>
            <a:endParaRPr lang="en-GB"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8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1117C944-625E-C64C-9B16-6FA5BD9466A7}" type="slidenum">
              <a:rPr lang="cs-CZ" smtClean="0"/>
              <a:t>10</a:t>
            </a:fld>
            <a:endParaRPr lang="cs-CZ"/>
          </a:p>
        </p:txBody>
      </p:sp>
    </p:spTree>
    <p:extLst>
      <p:ext uri="{BB962C8B-B14F-4D97-AF65-F5344CB8AC3E}">
        <p14:creationId xmlns:p14="http://schemas.microsoft.com/office/powerpoint/2010/main" val="3435653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dirty="0" err="1"/>
              <a:t>Moving</a:t>
            </a:r>
            <a:r>
              <a:rPr lang="es-ES" sz="1000" dirty="0"/>
              <a:t> to </a:t>
            </a:r>
            <a:r>
              <a:rPr lang="es-ES" sz="1000" dirty="0" err="1"/>
              <a:t>the</a:t>
            </a:r>
            <a:r>
              <a:rPr lang="es-ES" sz="1000" dirty="0"/>
              <a:t> demo </a:t>
            </a:r>
            <a:r>
              <a:rPr lang="es-ES" sz="1000" dirty="0" err="1"/>
              <a:t>from</a:t>
            </a:r>
            <a:r>
              <a:rPr lang="es-ES" sz="1000" baseline="0" dirty="0"/>
              <a:t> UK, </a:t>
            </a:r>
            <a:r>
              <a:rPr lang="es-ES" sz="1000" baseline="0" dirty="0" err="1"/>
              <a:t>the</a:t>
            </a:r>
            <a:r>
              <a:rPr lang="es-ES" sz="1000" baseline="0" dirty="0"/>
              <a:t> </a:t>
            </a:r>
            <a:r>
              <a:rPr lang="es-ES" sz="1000" baseline="0" dirty="0" err="1"/>
              <a:t>main</a:t>
            </a:r>
            <a:r>
              <a:rPr lang="es-ES" sz="1000" baseline="0" dirty="0"/>
              <a:t> objetive of </a:t>
            </a:r>
            <a:r>
              <a:rPr lang="es-ES" sz="1000" baseline="0" dirty="0" err="1"/>
              <a:t>this</a:t>
            </a:r>
            <a:r>
              <a:rPr lang="es-ES" sz="1000" baseline="0" dirty="0"/>
              <a:t> demo </a:t>
            </a:r>
            <a:r>
              <a:rPr lang="es-ES" sz="1000" baseline="0" dirty="0" err="1"/>
              <a:t>is</a:t>
            </a:r>
            <a:r>
              <a:rPr lang="es-ES" sz="1000" baseline="0" dirty="0"/>
              <a:t> to </a:t>
            </a:r>
            <a:r>
              <a:rPr lang="es-ES" sz="1000" baseline="0" dirty="0" err="1"/>
              <a:t>buit</a:t>
            </a:r>
            <a:r>
              <a:rPr lang="es-ES" sz="1000" baseline="0" dirty="0"/>
              <a:t> a new demo  </a:t>
            </a:r>
            <a:r>
              <a:rPr lang="es-ES" sz="1000" dirty="0" err="1"/>
              <a:t>building</a:t>
            </a:r>
            <a:r>
              <a:rPr lang="es-ES" sz="1000" dirty="0"/>
              <a:t> to  </a:t>
            </a:r>
            <a:r>
              <a:rPr lang="es-ES" sz="1000" dirty="0" err="1"/>
              <a:t>demonstrate</a:t>
            </a:r>
            <a:r>
              <a:rPr lang="es-ES" sz="1000" dirty="0"/>
              <a:t> </a:t>
            </a:r>
            <a:r>
              <a:rPr lang="es-ES" sz="1000" dirty="0" err="1"/>
              <a:t>selected</a:t>
            </a:r>
            <a:r>
              <a:rPr lang="es-ES" sz="1000" baseline="0" dirty="0"/>
              <a:t> </a:t>
            </a:r>
            <a:r>
              <a:rPr lang="es-ES" sz="1000" dirty="0"/>
              <a:t>RE</a:t>
            </a:r>
            <a:r>
              <a:rPr lang="es-ES" sz="1000" baseline="30000" dirty="0"/>
              <a:t>4</a:t>
            </a:r>
            <a:r>
              <a:rPr lang="es-ES" sz="1000" dirty="0"/>
              <a:t>  </a:t>
            </a:r>
            <a:r>
              <a:rPr lang="es-ES" sz="1000" dirty="0" err="1"/>
              <a:t>prefabricated</a:t>
            </a:r>
            <a:r>
              <a:rPr lang="es-ES" sz="1000" dirty="0"/>
              <a:t> </a:t>
            </a:r>
            <a:r>
              <a:rPr lang="es-ES" sz="1000" dirty="0" err="1"/>
              <a:t>elements</a:t>
            </a:r>
            <a:r>
              <a:rPr lang="es-ES" sz="1000" dirty="0"/>
              <a:t> in</a:t>
            </a:r>
            <a:r>
              <a:rPr lang="es-ES" sz="1000" baseline="0" dirty="0"/>
              <a:t> a </a:t>
            </a:r>
            <a:r>
              <a:rPr lang="es-ES" sz="1000" baseline="0" dirty="0" err="1"/>
              <a:t>cold</a:t>
            </a:r>
            <a:r>
              <a:rPr lang="es-ES" sz="1000" baseline="0" dirty="0"/>
              <a:t> </a:t>
            </a:r>
            <a:r>
              <a:rPr lang="es-ES" sz="1000" baseline="0" dirty="0" err="1"/>
              <a:t>climate</a:t>
            </a:r>
            <a:r>
              <a:rPr lang="es-ES" sz="1000" baseline="0" dirty="0"/>
              <a:t> .</a:t>
            </a:r>
            <a:endParaRPr lang="es-E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000" baseline="0" dirty="0"/>
              <a:t>As </a:t>
            </a:r>
            <a:r>
              <a:rPr lang="es-ES" sz="1000" baseline="0" dirty="0" err="1"/>
              <a:t>you</a:t>
            </a:r>
            <a:r>
              <a:rPr lang="es-ES" sz="1000" baseline="0" dirty="0"/>
              <a:t> can </a:t>
            </a:r>
            <a:r>
              <a:rPr lang="es-ES" sz="1000" baseline="0" dirty="0" err="1"/>
              <a:t>see</a:t>
            </a:r>
            <a:r>
              <a:rPr lang="es-ES" sz="1000" baseline="0" dirty="0"/>
              <a:t> </a:t>
            </a:r>
            <a:r>
              <a:rPr lang="es-ES" sz="1000" baseline="0" dirty="0" err="1"/>
              <a:t>from</a:t>
            </a:r>
            <a:r>
              <a:rPr lang="es-ES" sz="1000" baseline="0" dirty="0"/>
              <a:t> </a:t>
            </a:r>
            <a:r>
              <a:rPr lang="es-ES" sz="1000" baseline="0" dirty="0" err="1"/>
              <a:t>the</a:t>
            </a:r>
            <a:r>
              <a:rPr lang="es-ES" sz="1000" baseline="0" dirty="0"/>
              <a:t> top </a:t>
            </a:r>
            <a:r>
              <a:rPr lang="es-ES" sz="1000" baseline="0" dirty="0" err="1"/>
              <a:t>picture</a:t>
            </a:r>
            <a:r>
              <a:rPr lang="es-ES" sz="1000" baseline="0" dirty="0"/>
              <a:t>, </a:t>
            </a:r>
            <a:r>
              <a:rPr lang="es-ES" sz="1000" baseline="0" dirty="0" err="1"/>
              <a:t>this</a:t>
            </a:r>
            <a:r>
              <a:rPr lang="es-ES" sz="1000" baseline="0" dirty="0"/>
              <a:t> demo </a:t>
            </a:r>
            <a:r>
              <a:rPr lang="es-ES" sz="1000" baseline="0" dirty="0" err="1"/>
              <a:t>building</a:t>
            </a:r>
            <a:r>
              <a:rPr lang="es-ES" sz="1000" baseline="0" dirty="0"/>
              <a:t> </a:t>
            </a:r>
            <a:r>
              <a:rPr lang="es-ES" sz="1000" baseline="0" dirty="0" err="1"/>
              <a:t>will</a:t>
            </a:r>
            <a:r>
              <a:rPr lang="es-ES" sz="1000" baseline="0" dirty="0"/>
              <a:t> be quite </a:t>
            </a:r>
            <a:r>
              <a:rPr lang="es-ES" sz="1000" baseline="0" dirty="0" err="1"/>
              <a:t>big</a:t>
            </a:r>
            <a:r>
              <a:rPr lang="es-ES" sz="1000" baseline="0" dirty="0"/>
              <a:t> and </a:t>
            </a:r>
            <a:r>
              <a:rPr lang="es-ES" sz="1000" baseline="0" dirty="0" err="1"/>
              <a:t>will</a:t>
            </a:r>
            <a:r>
              <a:rPr lang="es-ES" sz="1000" baseline="0" dirty="0"/>
              <a:t> be </a:t>
            </a:r>
            <a:r>
              <a:rPr lang="es-ES" sz="1000" baseline="0" dirty="0" err="1"/>
              <a:t>made</a:t>
            </a:r>
            <a:r>
              <a:rPr lang="es-ES" sz="1000" baseline="0" dirty="0"/>
              <a:t> of RE4precast concrete </a:t>
            </a:r>
            <a:r>
              <a:rPr lang="es-ES" sz="1000" baseline="0" dirty="0" err="1"/>
              <a:t>components</a:t>
            </a:r>
            <a:r>
              <a:rPr lang="es-ES" sz="1000" baseline="0" dirty="0"/>
              <a:t>, </a:t>
            </a:r>
            <a:r>
              <a:rPr lang="es-ES" sz="1000" baseline="0" dirty="0" err="1"/>
              <a:t>mainly</a:t>
            </a:r>
            <a:r>
              <a:rPr lang="es-ES" sz="1000" baseline="0" dirty="0"/>
              <a:t> </a:t>
            </a:r>
            <a:r>
              <a:rPr lang="es-ES" sz="1000" baseline="0" dirty="0" err="1"/>
              <a:t>loadbearing</a:t>
            </a:r>
            <a:r>
              <a:rPr lang="es-ES" sz="1000" baseline="0" dirty="0"/>
              <a:t> </a:t>
            </a:r>
            <a:r>
              <a:rPr lang="es-ES" sz="1000" baseline="0" dirty="0" err="1"/>
              <a:t>sandwich</a:t>
            </a:r>
            <a:r>
              <a:rPr lang="es-ES" sz="1000" baseline="0" dirty="0"/>
              <a:t> </a:t>
            </a:r>
            <a:r>
              <a:rPr lang="es-ES" sz="1000" baseline="0" dirty="0" err="1"/>
              <a:t>panels</a:t>
            </a:r>
            <a:r>
              <a:rPr lang="es-ES" sz="1000" baseline="0" dirty="0"/>
              <a:t>, </a:t>
            </a:r>
            <a:r>
              <a:rPr lang="es-ES" sz="1000" baseline="0" dirty="0" err="1"/>
              <a:t>hollow</a:t>
            </a:r>
            <a:r>
              <a:rPr lang="es-ES" sz="1000" baseline="0" dirty="0"/>
              <a:t> </a:t>
            </a:r>
            <a:r>
              <a:rPr lang="es-ES" sz="1000" baseline="0" dirty="0" err="1"/>
              <a:t>core</a:t>
            </a:r>
            <a:r>
              <a:rPr lang="es-ES" sz="1000" baseline="0" dirty="0"/>
              <a:t> </a:t>
            </a:r>
            <a:r>
              <a:rPr lang="es-ES" sz="1000" baseline="0" dirty="0" err="1"/>
              <a:t>slabs</a:t>
            </a:r>
            <a:r>
              <a:rPr lang="es-ES" sz="1000" baseline="0" dirty="0"/>
              <a:t> , </a:t>
            </a:r>
            <a:r>
              <a:rPr lang="es-ES" sz="1000" baseline="0" dirty="0" err="1"/>
              <a:t>partition</a:t>
            </a:r>
            <a:r>
              <a:rPr lang="es-ES" sz="1000" baseline="0" dirty="0"/>
              <a:t> </a:t>
            </a:r>
            <a:r>
              <a:rPr lang="es-ES" sz="1000" baseline="0" dirty="0" err="1"/>
              <a:t>walls</a:t>
            </a:r>
            <a:r>
              <a:rPr lang="es-ES" sz="1000" baseline="0" dirty="0"/>
              <a:t> and </a:t>
            </a:r>
            <a:r>
              <a:rPr lang="es-ES" sz="1000" baseline="0" dirty="0" err="1"/>
              <a:t>stairs</a:t>
            </a:r>
            <a:r>
              <a:rPr lang="es-ES" sz="1000"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000" dirty="0" err="1"/>
              <a:t>The</a:t>
            </a:r>
            <a:r>
              <a:rPr lang="es-ES_tradnl" sz="1000" dirty="0"/>
              <a:t> </a:t>
            </a:r>
            <a:r>
              <a:rPr lang="es-ES_tradnl" sz="1000" dirty="0" err="1"/>
              <a:t>next</a:t>
            </a:r>
            <a:r>
              <a:rPr lang="es-ES_tradnl" sz="1000" dirty="0"/>
              <a:t> </a:t>
            </a:r>
            <a:r>
              <a:rPr lang="es-ES_tradnl" sz="1000" dirty="0" err="1"/>
              <a:t>steps</a:t>
            </a:r>
            <a:r>
              <a:rPr lang="es-ES_tradnl" sz="1000" dirty="0"/>
              <a:t> are </a:t>
            </a:r>
            <a:r>
              <a:rPr lang="es-ES_tradnl" sz="1000" dirty="0" err="1"/>
              <a:t>the</a:t>
            </a:r>
            <a:r>
              <a:rPr lang="es-ES_tradnl" sz="1000" dirty="0"/>
              <a:t> </a:t>
            </a:r>
            <a:r>
              <a:rPr lang="es-ES_tradnl" sz="1000" dirty="0" err="1"/>
              <a:t>construction</a:t>
            </a:r>
            <a:r>
              <a:rPr lang="es-ES_tradnl" sz="1000" baseline="0" dirty="0"/>
              <a:t> of </a:t>
            </a:r>
            <a:r>
              <a:rPr lang="es-ES_tradnl" sz="1000" baseline="0" dirty="0" err="1"/>
              <a:t>the</a:t>
            </a:r>
            <a:r>
              <a:rPr lang="es-ES_tradnl" sz="1000" baseline="0" dirty="0"/>
              <a:t> demo </a:t>
            </a:r>
            <a:r>
              <a:rPr lang="es-ES_tradnl" sz="1000" baseline="0" dirty="0" err="1"/>
              <a:t>building</a:t>
            </a:r>
            <a:r>
              <a:rPr lang="es-ES_tradnl" sz="1000" baseline="0" dirty="0"/>
              <a:t>. </a:t>
            </a:r>
            <a:r>
              <a:rPr lang="es-ES_tradnl" sz="1000" baseline="0" dirty="0" err="1"/>
              <a:t>The</a:t>
            </a:r>
            <a:r>
              <a:rPr lang="es-ES_tradnl" sz="1000" baseline="0" dirty="0"/>
              <a:t> </a:t>
            </a:r>
            <a:r>
              <a:rPr lang="es-ES_tradnl" sz="1000" baseline="0" dirty="0" err="1"/>
              <a:t>construction</a:t>
            </a:r>
            <a:r>
              <a:rPr lang="es-ES_tradnl" sz="1000" baseline="0" dirty="0"/>
              <a:t> </a:t>
            </a:r>
            <a:r>
              <a:rPr lang="es-ES_tradnl" sz="1000" baseline="0" dirty="0" err="1"/>
              <a:t>steps</a:t>
            </a:r>
            <a:r>
              <a:rPr lang="es-ES_tradnl" sz="1000" baseline="0" dirty="0"/>
              <a:t> are </a:t>
            </a:r>
            <a:r>
              <a:rPr lang="es-ES_tradnl" sz="1000" baseline="0" dirty="0" err="1"/>
              <a:t>the</a:t>
            </a:r>
            <a:r>
              <a:rPr lang="es-ES_tradnl" sz="1000" baseline="0" dirty="0"/>
              <a:t> </a:t>
            </a:r>
            <a:r>
              <a:rPr lang="es-ES_tradnl" sz="1000" baseline="0" dirty="0" err="1"/>
              <a:t>following</a:t>
            </a:r>
            <a:r>
              <a:rPr lang="es-ES_tradnl" sz="1000" baseline="0" dirty="0"/>
              <a:t>: </a:t>
            </a:r>
            <a:endParaRPr lang="es-ES" sz="1000" dirty="0"/>
          </a:p>
          <a:p>
            <a:endParaRPr lang="es-ES" dirty="0"/>
          </a:p>
        </p:txBody>
      </p:sp>
      <p:sp>
        <p:nvSpPr>
          <p:cNvPr id="4" name="Marcador de número de diapositiva 3"/>
          <p:cNvSpPr>
            <a:spLocks noGrp="1"/>
          </p:cNvSpPr>
          <p:nvPr>
            <p:ph type="sldNum" sz="quarter" idx="10"/>
          </p:nvPr>
        </p:nvSpPr>
        <p:spPr/>
        <p:txBody>
          <a:bodyPr/>
          <a:lstStyle/>
          <a:p>
            <a:fld id="{1117C944-625E-C64C-9B16-6FA5BD9466A7}" type="slidenum">
              <a:rPr lang="cs-CZ" smtClean="0"/>
              <a:t>11</a:t>
            </a:fld>
            <a:endParaRPr lang="cs-CZ"/>
          </a:p>
        </p:txBody>
      </p:sp>
    </p:spTree>
    <p:extLst>
      <p:ext uri="{BB962C8B-B14F-4D97-AF65-F5344CB8AC3E}">
        <p14:creationId xmlns:p14="http://schemas.microsoft.com/office/powerpoint/2010/main" val="3231116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000" dirty="0" err="1"/>
              <a:t>On</a:t>
            </a:r>
            <a:r>
              <a:rPr lang="es-ES" sz="1000" dirty="0"/>
              <a:t> </a:t>
            </a:r>
            <a:r>
              <a:rPr lang="es-ES" sz="1000" dirty="0" err="1"/>
              <a:t>this</a:t>
            </a:r>
            <a:r>
              <a:rPr lang="es-ES" sz="1000" dirty="0"/>
              <a:t> </a:t>
            </a:r>
            <a:r>
              <a:rPr lang="es-ES" sz="1000" dirty="0" err="1"/>
              <a:t>slide</a:t>
            </a:r>
            <a:r>
              <a:rPr lang="es-ES" sz="1000" dirty="0"/>
              <a:t>,</a:t>
            </a:r>
            <a:r>
              <a:rPr lang="es-ES" sz="1000" baseline="0" dirty="0"/>
              <a:t> </a:t>
            </a:r>
            <a:r>
              <a:rPr lang="es-ES" sz="1000" baseline="0" dirty="0" err="1"/>
              <a:t>we</a:t>
            </a:r>
            <a:r>
              <a:rPr lang="es-ES" sz="1000" baseline="0" dirty="0"/>
              <a:t> </a:t>
            </a:r>
            <a:r>
              <a:rPr lang="es-ES" sz="1000" baseline="0" dirty="0" err="1"/>
              <a:t>have</a:t>
            </a:r>
            <a:r>
              <a:rPr lang="es-ES" sz="1000" baseline="0" dirty="0"/>
              <a:t>  </a:t>
            </a:r>
            <a:r>
              <a:rPr lang="es-ES" sz="1000" baseline="0" dirty="0" err="1"/>
              <a:t>some</a:t>
            </a:r>
            <a:r>
              <a:rPr lang="es-ES" sz="1000" baseline="0" dirty="0"/>
              <a:t> </a:t>
            </a:r>
            <a:r>
              <a:rPr lang="es-ES" sz="1000" baseline="0" dirty="0" err="1"/>
              <a:t>pictures</a:t>
            </a:r>
            <a:r>
              <a:rPr lang="es-ES" sz="1000" baseline="0" dirty="0"/>
              <a:t> of </a:t>
            </a:r>
            <a:r>
              <a:rPr lang="es-ES" sz="1000" baseline="0" dirty="0" err="1"/>
              <a:t>the</a:t>
            </a:r>
            <a:r>
              <a:rPr lang="es-ES" sz="1000" baseline="0" dirty="0"/>
              <a:t> demo </a:t>
            </a:r>
            <a:r>
              <a:rPr lang="es-ES" sz="1000" baseline="0" dirty="0" err="1"/>
              <a:t>building</a:t>
            </a:r>
            <a:r>
              <a:rPr lang="es-ES" sz="1000" baseline="0" dirty="0"/>
              <a:t> </a:t>
            </a:r>
            <a:r>
              <a:rPr lang="es-ES" sz="1000" baseline="0" dirty="0" err="1"/>
              <a:t>built</a:t>
            </a:r>
            <a:r>
              <a:rPr lang="es-ES" sz="1000" baseline="0" dirty="0"/>
              <a:t> in </a:t>
            </a:r>
            <a:r>
              <a:rPr lang="es-ES" sz="1000" baseline="0" dirty="0" err="1"/>
              <a:t>Spain</a:t>
            </a:r>
            <a:r>
              <a:rPr lang="es-ES" sz="1000" baseline="0" dirty="0"/>
              <a:t>. </a:t>
            </a:r>
            <a:r>
              <a:rPr lang="es-ES" sz="1000" baseline="0" dirty="0" err="1"/>
              <a:t>The</a:t>
            </a:r>
            <a:r>
              <a:rPr lang="es-ES" sz="1000" baseline="0" dirty="0"/>
              <a:t> objetive of </a:t>
            </a:r>
            <a:r>
              <a:rPr lang="es-ES" sz="1000" baseline="0" dirty="0" err="1"/>
              <a:t>this</a:t>
            </a:r>
            <a:r>
              <a:rPr lang="es-ES" sz="1000" baseline="0" dirty="0"/>
              <a:t> demo </a:t>
            </a:r>
            <a:r>
              <a:rPr lang="es-ES" sz="1000" baseline="0" dirty="0" err="1"/>
              <a:t>is</a:t>
            </a:r>
            <a:r>
              <a:rPr lang="es-ES" sz="1000" baseline="0" dirty="0"/>
              <a:t> to </a:t>
            </a:r>
            <a:r>
              <a:rPr lang="es-ES" sz="1000" baseline="0" dirty="0" err="1"/>
              <a:t>buit</a:t>
            </a:r>
            <a:r>
              <a:rPr lang="es-ES" sz="1000" baseline="0" dirty="0"/>
              <a:t> a new </a:t>
            </a:r>
            <a:r>
              <a:rPr lang="es-ES" sz="1000" dirty="0" err="1"/>
              <a:t>building</a:t>
            </a:r>
            <a:r>
              <a:rPr lang="es-ES" sz="1000" dirty="0"/>
              <a:t> to  </a:t>
            </a:r>
            <a:r>
              <a:rPr lang="es-ES" sz="1000" dirty="0" err="1"/>
              <a:t>demonstrate</a:t>
            </a:r>
            <a:r>
              <a:rPr lang="es-ES" sz="1000" dirty="0"/>
              <a:t> </a:t>
            </a:r>
            <a:r>
              <a:rPr lang="es-ES" sz="1000" dirty="0" err="1"/>
              <a:t>selected</a:t>
            </a:r>
            <a:r>
              <a:rPr lang="es-ES" sz="1000" baseline="0" dirty="0"/>
              <a:t> </a:t>
            </a:r>
            <a:r>
              <a:rPr lang="es-ES" sz="1000" dirty="0"/>
              <a:t>RE</a:t>
            </a:r>
            <a:r>
              <a:rPr lang="es-ES" sz="1000" baseline="30000" dirty="0"/>
              <a:t>4</a:t>
            </a:r>
            <a:r>
              <a:rPr lang="es-ES" sz="1000" dirty="0"/>
              <a:t>  </a:t>
            </a:r>
            <a:r>
              <a:rPr lang="es-ES" sz="1000" dirty="0" err="1"/>
              <a:t>prefabricated</a:t>
            </a:r>
            <a:r>
              <a:rPr lang="es-ES" sz="1000" dirty="0"/>
              <a:t> </a:t>
            </a:r>
            <a:r>
              <a:rPr lang="es-ES" sz="1000" dirty="0" err="1"/>
              <a:t>elements</a:t>
            </a:r>
            <a:r>
              <a:rPr lang="es-ES" sz="1000" dirty="0"/>
              <a:t> in</a:t>
            </a:r>
            <a:r>
              <a:rPr lang="es-ES" sz="1000" baseline="0" dirty="0"/>
              <a:t> a </a:t>
            </a:r>
            <a:r>
              <a:rPr lang="es-ES" sz="1000" baseline="0" dirty="0" err="1"/>
              <a:t>warm</a:t>
            </a:r>
            <a:r>
              <a:rPr lang="es-ES" sz="1000" baseline="0" dirty="0"/>
              <a:t> </a:t>
            </a:r>
            <a:r>
              <a:rPr lang="es-ES" sz="1000" baseline="0" dirty="0" err="1"/>
              <a:t>climate</a:t>
            </a:r>
            <a:r>
              <a:rPr lang="es-ES" sz="1000" baseline="0" dirty="0"/>
              <a:t> .</a:t>
            </a:r>
            <a:endParaRPr lang="es-ES" sz="1000" dirty="0"/>
          </a:p>
          <a:p>
            <a:r>
              <a:rPr lang="es-ES" sz="1000" dirty="0"/>
              <a:t>In </a:t>
            </a:r>
            <a:r>
              <a:rPr lang="es-ES" sz="1000" dirty="0" err="1"/>
              <a:t>this</a:t>
            </a:r>
            <a:r>
              <a:rPr lang="es-ES" sz="1000" dirty="0"/>
              <a:t> </a:t>
            </a:r>
            <a:r>
              <a:rPr lang="es-ES" sz="1000" dirty="0" err="1"/>
              <a:t>building</a:t>
            </a:r>
            <a:r>
              <a:rPr lang="es-ES" sz="1000" dirty="0"/>
              <a:t> </a:t>
            </a:r>
            <a:r>
              <a:rPr lang="es-ES_tradnl" sz="1000" b="1" baseline="0" dirty="0" err="1"/>
              <a:t>most</a:t>
            </a:r>
            <a:r>
              <a:rPr lang="es-ES_tradnl" sz="1000" b="1" baseline="0" dirty="0"/>
              <a:t> of </a:t>
            </a:r>
            <a:r>
              <a:rPr lang="es-ES_tradnl" sz="1000" b="1" baseline="0" dirty="0" err="1"/>
              <a:t>the</a:t>
            </a:r>
            <a:r>
              <a:rPr lang="es-ES_tradnl" sz="1000" b="1" baseline="0" dirty="0"/>
              <a:t> RE4 </a:t>
            </a:r>
            <a:r>
              <a:rPr lang="es-ES_tradnl" sz="1000" b="1" baseline="0" dirty="0" err="1"/>
              <a:t>building</a:t>
            </a:r>
            <a:r>
              <a:rPr lang="es-ES_tradnl" sz="1000" b="1" baseline="0" dirty="0"/>
              <a:t> </a:t>
            </a:r>
            <a:r>
              <a:rPr lang="es-ES_tradnl" sz="1000" b="1" baseline="0" dirty="0" err="1"/>
              <a:t>elements</a:t>
            </a:r>
            <a:r>
              <a:rPr lang="es-ES_tradnl" sz="1000" b="1" baseline="0" dirty="0"/>
              <a:t> </a:t>
            </a:r>
            <a:r>
              <a:rPr lang="es-ES_tradnl" sz="1000" b="1" baseline="0" dirty="0" err="1"/>
              <a:t>with</a:t>
            </a:r>
            <a:r>
              <a:rPr lang="es-ES_tradnl" sz="1000" b="1" baseline="0" dirty="0"/>
              <a:t> CDW (xx, </a:t>
            </a:r>
            <a:r>
              <a:rPr lang="es-ES_tradnl" sz="1000" b="1" baseline="0" dirty="0" err="1"/>
              <a:t>xxxxx</a:t>
            </a:r>
            <a:r>
              <a:rPr lang="es-ES_tradnl" sz="1000" b="1" baseline="0" dirty="0"/>
              <a:t>) </a:t>
            </a:r>
            <a:r>
              <a:rPr lang="es-ES_tradnl" sz="1000" b="1" baseline="0" dirty="0" err="1"/>
              <a:t>were</a:t>
            </a:r>
            <a:r>
              <a:rPr lang="es-ES_tradnl" sz="1000" b="1" baseline="0" dirty="0"/>
              <a:t> </a:t>
            </a:r>
            <a:r>
              <a:rPr lang="es-ES_tradnl" sz="1000" b="1" baseline="0" dirty="0" err="1"/>
              <a:t>assembled</a:t>
            </a:r>
            <a:r>
              <a:rPr lang="es-ES_tradnl" sz="1000" b="1" baseline="0" dirty="0"/>
              <a:t>. </a:t>
            </a:r>
            <a:r>
              <a:rPr lang="es-ES_tradnl" sz="1000" b="1" baseline="0" dirty="0" err="1"/>
              <a:t>It</a:t>
            </a:r>
            <a:r>
              <a:rPr lang="es-ES_tradnl" sz="1000" b="1" baseline="0" dirty="0"/>
              <a:t> </a:t>
            </a:r>
            <a:r>
              <a:rPr lang="es-ES_tradnl" sz="1000" b="1" baseline="0" dirty="0" err="1"/>
              <a:t>is</a:t>
            </a:r>
            <a:r>
              <a:rPr lang="es-ES_tradnl" sz="1000" b="1" baseline="0" dirty="0"/>
              <a:t> </a:t>
            </a:r>
            <a:r>
              <a:rPr lang="es-ES_tradnl" sz="1000" b="1" baseline="0" dirty="0" err="1"/>
              <a:t>important</a:t>
            </a:r>
            <a:r>
              <a:rPr lang="es-ES_tradnl" sz="1000" b="1" baseline="0" dirty="0"/>
              <a:t> to </a:t>
            </a:r>
            <a:r>
              <a:rPr lang="es-ES_tradnl" sz="1000" b="1" baseline="0" dirty="0" err="1"/>
              <a:t>remark</a:t>
            </a:r>
            <a:r>
              <a:rPr lang="es-ES_tradnl" sz="1000" b="1" baseline="0" dirty="0"/>
              <a:t> </a:t>
            </a:r>
            <a:r>
              <a:rPr lang="es-ES_tradnl" sz="1000" b="1" baseline="0" dirty="0" err="1"/>
              <a:t>that</a:t>
            </a:r>
            <a:r>
              <a:rPr lang="es-ES_tradnl" sz="1000" b="1" baseline="0" dirty="0"/>
              <a:t> </a:t>
            </a:r>
            <a:r>
              <a:rPr lang="es-ES_tradnl" sz="1000" b="1" baseline="0" dirty="0" err="1"/>
              <a:t>special</a:t>
            </a:r>
            <a:r>
              <a:rPr lang="es-ES_tradnl" sz="1000" b="1" baseline="0" dirty="0"/>
              <a:t> </a:t>
            </a:r>
            <a:r>
              <a:rPr lang="es-ES_tradnl" sz="1000" b="1" baseline="0" dirty="0" err="1"/>
              <a:t>emphasis</a:t>
            </a:r>
            <a:r>
              <a:rPr lang="es-ES_tradnl" sz="1000" b="1" baseline="0" dirty="0"/>
              <a:t> has </a:t>
            </a:r>
            <a:r>
              <a:rPr lang="es-ES_tradnl" sz="1000" b="1" baseline="0" dirty="0" err="1"/>
              <a:t>been</a:t>
            </a:r>
            <a:r>
              <a:rPr lang="es-ES_tradnl" sz="1000" b="1" baseline="0" dirty="0"/>
              <a:t> </a:t>
            </a:r>
            <a:r>
              <a:rPr lang="es-ES_tradnl" sz="1000" b="1" baseline="0" dirty="0" err="1"/>
              <a:t>put</a:t>
            </a:r>
            <a:r>
              <a:rPr lang="es-ES_tradnl" sz="1000" b="1" baseline="0" dirty="0"/>
              <a:t> to reversible </a:t>
            </a:r>
            <a:r>
              <a:rPr lang="es-ES_tradnl" sz="1000" b="1" baseline="0" dirty="0" err="1"/>
              <a:t>structural</a:t>
            </a:r>
            <a:r>
              <a:rPr lang="es-ES_tradnl" sz="1000" b="1" baseline="0" dirty="0"/>
              <a:t> </a:t>
            </a:r>
            <a:r>
              <a:rPr lang="es-ES_tradnl" sz="1000" b="1" baseline="0" dirty="0" err="1"/>
              <a:t>connections</a:t>
            </a:r>
            <a:r>
              <a:rPr lang="es-ES_tradnl" sz="1000" b="1" baseline="0" dirty="0"/>
              <a:t> to </a:t>
            </a:r>
            <a:r>
              <a:rPr lang="es-ES_tradnl" sz="1000" b="1" baseline="0" dirty="0" err="1"/>
              <a:t>tie</a:t>
            </a:r>
            <a:r>
              <a:rPr lang="es-ES_tradnl" sz="1000" b="1" baseline="0" dirty="0"/>
              <a:t> </a:t>
            </a:r>
            <a:r>
              <a:rPr lang="es-ES_tradnl" sz="1000" b="1" baseline="0" dirty="0" err="1"/>
              <a:t>together</a:t>
            </a:r>
            <a:r>
              <a:rPr lang="es-ES_tradnl" sz="1000" b="1" baseline="0" dirty="0"/>
              <a:t> </a:t>
            </a:r>
            <a:r>
              <a:rPr lang="es-ES_tradnl" sz="1000" b="1" baseline="0" dirty="0" err="1"/>
              <a:t>all</a:t>
            </a:r>
            <a:r>
              <a:rPr lang="es-ES_tradnl" sz="1000" b="1" baseline="0" dirty="0"/>
              <a:t> </a:t>
            </a:r>
            <a:r>
              <a:rPr lang="es-ES_tradnl" sz="1000" b="1" baseline="0" dirty="0" err="1"/>
              <a:t>the</a:t>
            </a:r>
            <a:r>
              <a:rPr lang="es-ES_tradnl" sz="1000" b="1" baseline="0" dirty="0"/>
              <a:t> RE4 </a:t>
            </a:r>
            <a:r>
              <a:rPr lang="es-ES_tradnl" sz="1000" b="1" baseline="0" dirty="0" err="1"/>
              <a:t>elements</a:t>
            </a:r>
            <a:r>
              <a:rPr lang="es-ES_tradnl" sz="1000" b="1" baseline="0" dirty="0"/>
              <a:t> and </a:t>
            </a:r>
            <a:r>
              <a:rPr lang="es-ES_tradnl" sz="1000" b="1" baseline="0" dirty="0" err="1"/>
              <a:t>facilitate</a:t>
            </a:r>
            <a:r>
              <a:rPr lang="es-ES_tradnl" sz="1000" b="1" baseline="0" dirty="0"/>
              <a:t> </a:t>
            </a:r>
            <a:r>
              <a:rPr lang="es-ES_tradnl" sz="1000" b="1" baseline="0" dirty="0" err="1"/>
              <a:t>the</a:t>
            </a:r>
            <a:r>
              <a:rPr lang="es-ES_tradnl" sz="1000" b="1" baseline="0" dirty="0"/>
              <a:t> </a:t>
            </a:r>
            <a:r>
              <a:rPr lang="es-ES_tradnl" sz="1000" b="1" baseline="0" dirty="0" err="1"/>
              <a:t>dismantling</a:t>
            </a:r>
            <a:r>
              <a:rPr lang="es-ES_tradnl" sz="1000" b="1" baseline="0" dirty="0"/>
              <a:t>. </a:t>
            </a:r>
          </a:p>
          <a:p>
            <a:r>
              <a:rPr lang="en-US" sz="1000" b="0" i="0" u="none" strike="noStrike" kern="1200" baseline="0" dirty="0">
                <a:solidFill>
                  <a:schemeClr val="bg2"/>
                </a:solidFill>
                <a:latin typeface="+mn-lt"/>
                <a:ea typeface="+mn-ea"/>
                <a:cs typeface="+mn-cs"/>
              </a:rPr>
              <a:t>The wall constructions, omitting any openings, and assuming standard surface heat transfer coefficients, equates to a U-value of approximately 0.30 W/m2K, which is more stringent than the maximum U-value established by the CTE, which is 0.66W/m2K. </a:t>
            </a:r>
            <a:endParaRPr lang="es-ES_tradnl" sz="1000" baseline="0" dirty="0">
              <a:solidFill>
                <a:schemeClr val="bg2"/>
              </a:solidFill>
            </a:endParaRPr>
          </a:p>
          <a:p>
            <a:endParaRPr lang="es-ES" dirty="0"/>
          </a:p>
        </p:txBody>
      </p:sp>
      <p:sp>
        <p:nvSpPr>
          <p:cNvPr id="4" name="Marcador de número de diapositiva 3"/>
          <p:cNvSpPr>
            <a:spLocks noGrp="1"/>
          </p:cNvSpPr>
          <p:nvPr>
            <p:ph type="sldNum" sz="quarter" idx="10"/>
          </p:nvPr>
        </p:nvSpPr>
        <p:spPr/>
        <p:txBody>
          <a:bodyPr/>
          <a:lstStyle/>
          <a:p>
            <a:fld id="{1117C944-625E-C64C-9B16-6FA5BD9466A7}" type="slidenum">
              <a:rPr lang="cs-CZ" smtClean="0"/>
              <a:t>12</a:t>
            </a:fld>
            <a:endParaRPr lang="cs-CZ"/>
          </a:p>
        </p:txBody>
      </p:sp>
    </p:spTree>
    <p:extLst>
      <p:ext uri="{BB962C8B-B14F-4D97-AF65-F5344CB8AC3E}">
        <p14:creationId xmlns:p14="http://schemas.microsoft.com/office/powerpoint/2010/main" val="6643313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000" dirty="0" err="1"/>
              <a:t>Now</a:t>
            </a:r>
            <a:r>
              <a:rPr lang="es-ES_tradnl" sz="1000" dirty="0"/>
              <a:t> </a:t>
            </a:r>
            <a:r>
              <a:rPr lang="es-ES_tradnl" sz="1000" dirty="0" err="1"/>
              <a:t>I’m</a:t>
            </a:r>
            <a:r>
              <a:rPr lang="es-ES_tradnl" sz="1000" dirty="0"/>
              <a:t> </a:t>
            </a:r>
            <a:r>
              <a:rPr lang="es-ES_tradnl" sz="1000" dirty="0" err="1"/>
              <a:t>going</a:t>
            </a:r>
            <a:r>
              <a:rPr lang="es-ES_tradnl" sz="1000" dirty="0"/>
              <a:t> to show </a:t>
            </a:r>
            <a:r>
              <a:rPr lang="es-ES_tradnl" sz="1000" dirty="0" err="1"/>
              <a:t>you</a:t>
            </a:r>
            <a:r>
              <a:rPr lang="es-ES_tradnl" sz="1000" dirty="0"/>
              <a:t> a</a:t>
            </a:r>
            <a:r>
              <a:rPr lang="es-ES_tradnl" sz="1000" baseline="0" dirty="0"/>
              <a:t> short time-</a:t>
            </a:r>
            <a:r>
              <a:rPr lang="es-ES_tradnl" sz="1000" baseline="0" dirty="0" err="1"/>
              <a:t>lapse</a:t>
            </a:r>
            <a:r>
              <a:rPr lang="es-ES_tradnl" sz="1000" baseline="0" dirty="0"/>
              <a:t> video of </a:t>
            </a:r>
            <a:r>
              <a:rPr lang="es-ES_tradnl" sz="1000" baseline="0" dirty="0" err="1"/>
              <a:t>the</a:t>
            </a:r>
            <a:r>
              <a:rPr lang="es-ES_tradnl" sz="1000" baseline="0" dirty="0"/>
              <a:t> </a:t>
            </a:r>
            <a:r>
              <a:rPr lang="es-ES_tradnl" sz="1000" baseline="0" dirty="0" err="1"/>
              <a:t>construction</a:t>
            </a:r>
            <a:r>
              <a:rPr lang="es-ES_tradnl" sz="1000" baseline="0" dirty="0"/>
              <a:t> of </a:t>
            </a:r>
            <a:r>
              <a:rPr lang="es-ES_tradnl" sz="1000" baseline="0" dirty="0" err="1"/>
              <a:t>both</a:t>
            </a:r>
            <a:r>
              <a:rPr lang="es-ES_tradnl" sz="1000" baseline="0" dirty="0"/>
              <a:t> </a:t>
            </a:r>
            <a:r>
              <a:rPr lang="es-ES_tradnl" sz="1000" baseline="0" dirty="0" err="1"/>
              <a:t>this</a:t>
            </a:r>
            <a:r>
              <a:rPr lang="es-ES_tradnl" sz="1000" baseline="0" dirty="0"/>
              <a:t> </a:t>
            </a:r>
            <a:r>
              <a:rPr lang="es-ES_tradnl" sz="1000" baseline="0" dirty="0" err="1"/>
              <a:t>buidling</a:t>
            </a:r>
            <a:r>
              <a:rPr lang="es-ES_tradnl" sz="1000" baseline="0" dirty="0"/>
              <a:t>. </a:t>
            </a:r>
            <a:r>
              <a:rPr lang="es-ES_tradnl" sz="1000" dirty="0" err="1"/>
              <a:t>Cutting-edge</a:t>
            </a:r>
            <a:r>
              <a:rPr lang="es-ES_tradnl" sz="1000" dirty="0"/>
              <a:t> </a:t>
            </a:r>
            <a:r>
              <a:rPr lang="es-ES_tradnl" sz="1000" dirty="0" err="1"/>
              <a:t>example</a:t>
            </a:r>
            <a:r>
              <a:rPr lang="es-ES_tradnl" sz="1000" dirty="0"/>
              <a:t> of </a:t>
            </a:r>
            <a:r>
              <a:rPr lang="es-ES_tradnl" sz="1000" dirty="0" err="1"/>
              <a:t>construction</a:t>
            </a:r>
            <a:r>
              <a:rPr lang="es-ES_tradnl" sz="1000" dirty="0"/>
              <a:t> </a:t>
            </a:r>
            <a:r>
              <a:rPr lang="es-ES_tradnl" sz="1000" dirty="0" err="1"/>
              <a:t>for</a:t>
            </a:r>
            <a:r>
              <a:rPr lang="es-ES_tradnl" sz="1000" dirty="0"/>
              <a:t> </a:t>
            </a:r>
            <a:r>
              <a:rPr lang="es-ES_tradnl" sz="1000" dirty="0" err="1"/>
              <a:t>easy</a:t>
            </a:r>
            <a:r>
              <a:rPr lang="es-ES_tradnl" sz="1000" dirty="0"/>
              <a:t> </a:t>
            </a:r>
            <a:r>
              <a:rPr lang="es-ES_tradnl" sz="1000" dirty="0" err="1"/>
              <a:t>assembly</a:t>
            </a:r>
            <a:r>
              <a:rPr lang="es-ES_tradnl" sz="1000" dirty="0"/>
              <a:t> &amp; </a:t>
            </a:r>
            <a:r>
              <a:rPr lang="es-ES_tradnl" sz="1000" dirty="0" err="1"/>
              <a:t>disassembly</a:t>
            </a:r>
            <a:r>
              <a:rPr lang="es-ES_tradnl" sz="1000" dirty="0"/>
              <a:t> and </a:t>
            </a:r>
            <a:r>
              <a:rPr lang="es-ES_tradnl" sz="1000" dirty="0" err="1"/>
              <a:t>reuse</a:t>
            </a:r>
            <a:endParaRPr lang="es-ES_tradnl" sz="1000" baseline="0" dirty="0"/>
          </a:p>
        </p:txBody>
      </p:sp>
      <p:sp>
        <p:nvSpPr>
          <p:cNvPr id="4" name="Marcador de número de diapositiva 3"/>
          <p:cNvSpPr>
            <a:spLocks noGrp="1"/>
          </p:cNvSpPr>
          <p:nvPr>
            <p:ph type="sldNum" sz="quarter" idx="10"/>
          </p:nvPr>
        </p:nvSpPr>
        <p:spPr/>
        <p:txBody>
          <a:bodyPr/>
          <a:lstStyle/>
          <a:p>
            <a:fld id="{1117C944-625E-C64C-9B16-6FA5BD9466A7}" type="slidenum">
              <a:rPr lang="cs-CZ" smtClean="0"/>
              <a:t>13</a:t>
            </a:fld>
            <a:endParaRPr lang="cs-CZ"/>
          </a:p>
        </p:txBody>
      </p:sp>
    </p:spTree>
    <p:extLst>
      <p:ext uri="{BB962C8B-B14F-4D97-AF65-F5344CB8AC3E}">
        <p14:creationId xmlns:p14="http://schemas.microsoft.com/office/powerpoint/2010/main" val="4129170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000" dirty="0" err="1"/>
              <a:t>Finally</a:t>
            </a:r>
            <a:r>
              <a:rPr lang="es-ES" sz="1000" dirty="0"/>
              <a:t>, </a:t>
            </a:r>
            <a:r>
              <a:rPr lang="es-ES" sz="1000" dirty="0" err="1"/>
              <a:t>the</a:t>
            </a:r>
            <a:r>
              <a:rPr lang="es-ES" sz="1000" dirty="0"/>
              <a:t> </a:t>
            </a:r>
            <a:r>
              <a:rPr lang="es-ES" sz="1000" dirty="0" err="1"/>
              <a:t>last</a:t>
            </a:r>
            <a:r>
              <a:rPr lang="es-ES" sz="1000" dirty="0"/>
              <a:t> demo </a:t>
            </a:r>
            <a:r>
              <a:rPr lang="es-ES" sz="1000" dirty="0" err="1"/>
              <a:t>is</a:t>
            </a:r>
            <a:r>
              <a:rPr lang="es-ES" sz="1000" dirty="0"/>
              <a:t> </a:t>
            </a:r>
            <a:r>
              <a:rPr lang="es-ES" sz="1000" dirty="0" err="1"/>
              <a:t>the</a:t>
            </a:r>
            <a:r>
              <a:rPr lang="es-ES" sz="1000" dirty="0"/>
              <a:t> demo </a:t>
            </a:r>
            <a:r>
              <a:rPr lang="es-ES" sz="1000" dirty="0" err="1"/>
              <a:t>from</a:t>
            </a:r>
            <a:r>
              <a:rPr lang="es-ES" sz="1000" dirty="0"/>
              <a:t> </a:t>
            </a:r>
            <a:r>
              <a:rPr lang="es-ES" sz="1000" dirty="0" err="1"/>
              <a:t>Taiwan</a:t>
            </a:r>
            <a:r>
              <a:rPr lang="es-ES" sz="1000" dirty="0"/>
              <a:t> . </a:t>
            </a:r>
            <a:r>
              <a:rPr lang="es-ES" sz="1000" dirty="0" err="1"/>
              <a:t>The</a:t>
            </a:r>
            <a:r>
              <a:rPr lang="es-ES" sz="1000" dirty="0"/>
              <a:t> </a:t>
            </a:r>
            <a:r>
              <a:rPr lang="es-ES" sz="1000" dirty="0" err="1"/>
              <a:t>objective</a:t>
            </a:r>
            <a:r>
              <a:rPr lang="es-ES" sz="1000" dirty="0"/>
              <a:t> of </a:t>
            </a:r>
            <a:r>
              <a:rPr lang="es-ES" sz="1000" dirty="0" err="1"/>
              <a:t>this</a:t>
            </a:r>
            <a:r>
              <a:rPr lang="es-ES" sz="1000" dirty="0"/>
              <a:t> demo </a:t>
            </a:r>
            <a:r>
              <a:rPr lang="es-ES" sz="1000" dirty="0" err="1"/>
              <a:t>is</a:t>
            </a:r>
            <a:r>
              <a:rPr lang="es-ES" sz="1000" dirty="0"/>
              <a:t> to </a:t>
            </a:r>
            <a:r>
              <a:rPr lang="es-ES" sz="1000" dirty="0" err="1"/>
              <a:t>demonstrate</a:t>
            </a:r>
            <a:r>
              <a:rPr lang="es-ES" sz="1000" dirty="0"/>
              <a:t> </a:t>
            </a:r>
            <a:r>
              <a:rPr lang="es-ES" sz="1000" b="1" dirty="0" err="1"/>
              <a:t>the</a:t>
            </a:r>
            <a:r>
              <a:rPr lang="es-ES" sz="1000" b="1" dirty="0"/>
              <a:t> </a:t>
            </a:r>
            <a:r>
              <a:rPr lang="es-ES" sz="1000" b="1" dirty="0" err="1"/>
              <a:t>high</a:t>
            </a:r>
            <a:r>
              <a:rPr lang="es-ES" sz="1000" b="1" dirty="0"/>
              <a:t> </a:t>
            </a:r>
            <a:r>
              <a:rPr lang="es-ES" sz="1000" b="1" dirty="0" err="1"/>
              <a:t>replication</a:t>
            </a:r>
            <a:r>
              <a:rPr lang="es-ES" sz="1000" b="1" dirty="0"/>
              <a:t> </a:t>
            </a:r>
            <a:r>
              <a:rPr lang="es-ES" sz="1000" b="1" dirty="0" err="1"/>
              <a:t>potential</a:t>
            </a:r>
            <a:r>
              <a:rPr lang="es-ES" sz="1000" b="1" dirty="0"/>
              <a:t> </a:t>
            </a:r>
            <a:r>
              <a:rPr lang="es-ES" sz="1000" dirty="0"/>
              <a:t>of </a:t>
            </a:r>
            <a:r>
              <a:rPr lang="es-ES" sz="1000" dirty="0" err="1"/>
              <a:t>the</a:t>
            </a:r>
            <a:r>
              <a:rPr lang="es-ES" sz="1000" dirty="0"/>
              <a:t> RE</a:t>
            </a:r>
            <a:r>
              <a:rPr lang="es-ES" sz="1000" baseline="30000" dirty="0"/>
              <a:t>4</a:t>
            </a:r>
            <a:r>
              <a:rPr lang="es-ES" sz="1000" dirty="0"/>
              <a:t> </a:t>
            </a:r>
            <a:r>
              <a:rPr lang="es-ES" sz="1000" dirty="0" err="1"/>
              <a:t>solutions</a:t>
            </a:r>
            <a:r>
              <a:rPr lang="es-ES" sz="1000" dirty="0"/>
              <a:t> </a:t>
            </a:r>
            <a:r>
              <a:rPr lang="es-ES" sz="1000" dirty="0" err="1"/>
              <a:t>outside</a:t>
            </a:r>
            <a:r>
              <a:rPr lang="es-ES" sz="1000" dirty="0"/>
              <a:t> EU.</a:t>
            </a:r>
            <a:r>
              <a:rPr lang="es-ES" sz="1000" baseline="0" dirty="0"/>
              <a:t> So </a:t>
            </a:r>
            <a:r>
              <a:rPr lang="es-ES" sz="1000" baseline="0" dirty="0" err="1"/>
              <a:t>far</a:t>
            </a:r>
            <a:r>
              <a:rPr lang="es-ES" sz="1000" baseline="0" dirty="0"/>
              <a:t>  </a:t>
            </a:r>
            <a:r>
              <a:rPr lang="es-ES" sz="1000" baseline="0" dirty="0" err="1"/>
              <a:t>two</a:t>
            </a:r>
            <a:r>
              <a:rPr lang="es-ES" sz="1000" baseline="0" dirty="0"/>
              <a:t> concrete </a:t>
            </a:r>
            <a:r>
              <a:rPr lang="es-ES" sz="1000" baseline="0" dirty="0" err="1"/>
              <a:t>panels</a:t>
            </a:r>
            <a:r>
              <a:rPr lang="es-ES" sz="1000" baseline="0" dirty="0"/>
              <a:t> in </a:t>
            </a:r>
            <a:r>
              <a:rPr lang="es-ES" sz="1000" baseline="0" dirty="0" err="1"/>
              <a:t>which</a:t>
            </a:r>
            <a:r>
              <a:rPr lang="es-ES" sz="1000" baseline="0" dirty="0"/>
              <a:t> </a:t>
            </a:r>
            <a:r>
              <a:rPr lang="en-US" sz="1000" kern="1200" baseline="0" dirty="0">
                <a:solidFill>
                  <a:schemeClr val="tx1"/>
                </a:solidFill>
                <a:effectLst/>
                <a:latin typeface="+mn-lt"/>
                <a:ea typeface="+mn-ea"/>
                <a:cs typeface="+mn-cs"/>
              </a:rPr>
              <a:t>40% of the virgin coarse and fine aggregates was replaced by recycled aggregates will be installed in a house called MEGA house </a:t>
            </a:r>
            <a:r>
              <a:rPr lang="en-US" sz="1000" kern="1200" dirty="0">
                <a:solidFill>
                  <a:schemeClr val="tx1"/>
                </a:solidFill>
                <a:effectLst/>
                <a:latin typeface="+mn-lt"/>
                <a:ea typeface="+mn-ea"/>
                <a:cs typeface="+mn-cs"/>
              </a:rPr>
              <a:t>which was built by the National Taiwan University of Science and Technology</a:t>
            </a:r>
            <a:r>
              <a:rPr lang="en-US" sz="1000" kern="1200" baseline="0" dirty="0">
                <a:solidFill>
                  <a:schemeClr val="tx1"/>
                </a:solidFill>
                <a:effectLst/>
                <a:latin typeface="+mn-lt"/>
                <a:ea typeface="+mn-ea"/>
                <a:cs typeface="+mn-cs"/>
              </a:rPr>
              <a:t> </a:t>
            </a:r>
            <a:endParaRPr lang="es-ES" sz="1000" dirty="0"/>
          </a:p>
        </p:txBody>
      </p:sp>
      <p:sp>
        <p:nvSpPr>
          <p:cNvPr id="4" name="Marcador de número de diapositiva 3"/>
          <p:cNvSpPr>
            <a:spLocks noGrp="1"/>
          </p:cNvSpPr>
          <p:nvPr>
            <p:ph type="sldNum" sz="quarter" idx="10"/>
          </p:nvPr>
        </p:nvSpPr>
        <p:spPr/>
        <p:txBody>
          <a:bodyPr/>
          <a:lstStyle/>
          <a:p>
            <a:fld id="{1117C944-625E-C64C-9B16-6FA5BD9466A7}" type="slidenum">
              <a:rPr lang="cs-CZ" smtClean="0"/>
              <a:t>14</a:t>
            </a:fld>
            <a:endParaRPr lang="cs-CZ"/>
          </a:p>
        </p:txBody>
      </p:sp>
    </p:spTree>
    <p:extLst>
      <p:ext uri="{BB962C8B-B14F-4D97-AF65-F5344CB8AC3E}">
        <p14:creationId xmlns:p14="http://schemas.microsoft.com/office/powerpoint/2010/main" val="929186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dirty="0">
                <a:solidFill>
                  <a:srgbClr val="FF0000"/>
                </a:solidFill>
              </a:rPr>
              <a:t>To </a:t>
            </a:r>
            <a:r>
              <a:rPr lang="es-ES" sz="1000" dirty="0" err="1">
                <a:solidFill>
                  <a:srgbClr val="FF0000"/>
                </a:solidFill>
              </a:rPr>
              <a:t>conclude</a:t>
            </a:r>
            <a:r>
              <a:rPr lang="es-ES" sz="1000" dirty="0">
                <a:solidFill>
                  <a:srgbClr val="FF0000"/>
                </a:solidFill>
              </a:rPr>
              <a:t>, I </a:t>
            </a:r>
            <a:r>
              <a:rPr lang="es-ES" sz="1000" dirty="0" err="1">
                <a:solidFill>
                  <a:srgbClr val="FF0000"/>
                </a:solidFill>
              </a:rPr>
              <a:t>would</a:t>
            </a:r>
            <a:r>
              <a:rPr lang="es-ES" sz="1000" dirty="0">
                <a:solidFill>
                  <a:srgbClr val="FF0000"/>
                </a:solidFill>
              </a:rPr>
              <a:t> </a:t>
            </a:r>
            <a:r>
              <a:rPr lang="es-ES" sz="1000" dirty="0" err="1">
                <a:solidFill>
                  <a:srgbClr val="FF0000"/>
                </a:solidFill>
              </a:rPr>
              <a:t>like</a:t>
            </a:r>
            <a:r>
              <a:rPr lang="es-ES" sz="1000" baseline="0" dirty="0">
                <a:solidFill>
                  <a:srgbClr val="FF0000"/>
                </a:solidFill>
              </a:rPr>
              <a:t> to </a:t>
            </a:r>
            <a:r>
              <a:rPr lang="es-ES" sz="1000" baseline="0" dirty="0" err="1">
                <a:solidFill>
                  <a:srgbClr val="FF0000"/>
                </a:solidFill>
              </a:rPr>
              <a:t>tell</a:t>
            </a:r>
            <a:r>
              <a:rPr lang="es-ES" sz="1000" baseline="0" dirty="0">
                <a:solidFill>
                  <a:srgbClr val="FF0000"/>
                </a:solidFill>
              </a:rPr>
              <a:t> </a:t>
            </a:r>
            <a:r>
              <a:rPr lang="es-ES" sz="1000" baseline="0" dirty="0" err="1">
                <a:solidFill>
                  <a:srgbClr val="FF0000"/>
                </a:solidFill>
              </a:rPr>
              <a:t>you</a:t>
            </a:r>
            <a:r>
              <a:rPr lang="es-ES" sz="1000" baseline="0" dirty="0">
                <a:solidFill>
                  <a:srgbClr val="FF0000"/>
                </a:solidFill>
              </a:rPr>
              <a:t> </a:t>
            </a:r>
            <a:r>
              <a:rPr lang="es-ES" sz="1000" baseline="0" dirty="0" err="1">
                <a:solidFill>
                  <a:srgbClr val="FF0000"/>
                </a:solidFill>
              </a:rPr>
              <a:t>about</a:t>
            </a:r>
            <a:r>
              <a:rPr lang="es-ES" sz="1000" baseline="0" dirty="0">
                <a:solidFill>
                  <a:srgbClr val="FF0000"/>
                </a:solidFill>
              </a:rPr>
              <a:t> </a:t>
            </a:r>
            <a:r>
              <a:rPr lang="es-ES" sz="1000" baseline="0" dirty="0" err="1">
                <a:solidFill>
                  <a:srgbClr val="FF0000"/>
                </a:solidFill>
              </a:rPr>
              <a:t>the</a:t>
            </a:r>
            <a:r>
              <a:rPr lang="es-ES" sz="1000" baseline="0" dirty="0">
                <a:solidFill>
                  <a:srgbClr val="FF0000"/>
                </a:solidFill>
              </a:rPr>
              <a:t> </a:t>
            </a:r>
            <a:r>
              <a:rPr lang="es-ES" sz="1000" baseline="0" dirty="0" err="1">
                <a:solidFill>
                  <a:srgbClr val="FF0000"/>
                </a:solidFill>
              </a:rPr>
              <a:t>benefits</a:t>
            </a:r>
            <a:r>
              <a:rPr lang="es-ES" sz="1000" baseline="0" dirty="0">
                <a:solidFill>
                  <a:srgbClr val="FF0000"/>
                </a:solidFill>
              </a:rPr>
              <a:t> of RE4 </a:t>
            </a:r>
            <a:r>
              <a:rPr lang="es-ES" sz="1000" baseline="0" dirty="0" err="1">
                <a:solidFill>
                  <a:srgbClr val="FF0000"/>
                </a:solidFill>
              </a:rPr>
              <a:t>prefabricated</a:t>
            </a:r>
            <a:r>
              <a:rPr lang="es-ES" sz="1000" baseline="0" dirty="0">
                <a:solidFill>
                  <a:srgbClr val="FF0000"/>
                </a:solidFill>
              </a:rPr>
              <a:t> </a:t>
            </a:r>
            <a:r>
              <a:rPr lang="es-ES" sz="1000" baseline="0" dirty="0" err="1">
                <a:solidFill>
                  <a:srgbClr val="FF0000"/>
                </a:solidFill>
              </a:rPr>
              <a:t>construction</a:t>
            </a:r>
            <a:r>
              <a:rPr lang="es-ES" sz="1000" baseline="0" dirty="0">
                <a:solidFill>
                  <a:srgbClr val="FF0000"/>
                </a:solidFill>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baseline="0" dirty="0" err="1">
                <a:solidFill>
                  <a:srgbClr val="FF0000"/>
                </a:solidFill>
              </a:rPr>
              <a:t>It</a:t>
            </a:r>
            <a:r>
              <a:rPr lang="es-ES" sz="1000" baseline="0" dirty="0">
                <a:solidFill>
                  <a:srgbClr val="FF0000"/>
                </a:solidFill>
              </a:rPr>
              <a:t> </a:t>
            </a:r>
            <a:r>
              <a:rPr lang="es-ES" sz="1000" baseline="0" dirty="0" err="1">
                <a:solidFill>
                  <a:srgbClr val="FF0000"/>
                </a:solidFill>
              </a:rPr>
              <a:t>allows</a:t>
            </a:r>
            <a:r>
              <a:rPr lang="es-ES" sz="1000" baseline="0" dirty="0">
                <a:solidFill>
                  <a:srgbClr val="FF0000"/>
                </a:solidFill>
              </a:rPr>
              <a:t> a </a:t>
            </a:r>
            <a:r>
              <a:rPr lang="es-ES" sz="1000" baseline="0" dirty="0" err="1">
                <a:solidFill>
                  <a:srgbClr val="FF0000"/>
                </a:solidFill>
              </a:rPr>
              <a:t>fast</a:t>
            </a:r>
            <a:r>
              <a:rPr lang="es-ES" sz="1000" baseline="0" dirty="0">
                <a:solidFill>
                  <a:srgbClr val="FF0000"/>
                </a:solidFill>
              </a:rPr>
              <a:t> and </a:t>
            </a:r>
            <a:r>
              <a:rPr lang="es-ES" sz="1000" baseline="0" dirty="0" err="1">
                <a:solidFill>
                  <a:srgbClr val="FF0000"/>
                </a:solidFill>
              </a:rPr>
              <a:t>easy</a:t>
            </a:r>
            <a:r>
              <a:rPr lang="es-ES" sz="1000" baseline="0" dirty="0">
                <a:solidFill>
                  <a:srgbClr val="FF0000"/>
                </a:solidFill>
              </a:rPr>
              <a:t> </a:t>
            </a:r>
            <a:r>
              <a:rPr lang="es-ES" sz="1000" baseline="0" dirty="0" err="1">
                <a:solidFill>
                  <a:srgbClr val="FF0000"/>
                </a:solidFill>
              </a:rPr>
              <a:t>assembly</a:t>
            </a:r>
            <a:endParaRPr lang="es-ES" sz="1000" baseline="0" dirty="0">
              <a:solidFill>
                <a:srgbClr val="FF00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baseline="0" dirty="0">
                <a:solidFill>
                  <a:srgbClr val="FF0000"/>
                </a:solidFill>
              </a:rPr>
              <a:t>As </a:t>
            </a:r>
            <a:r>
              <a:rPr lang="es-ES" sz="1000" baseline="0" dirty="0" err="1">
                <a:solidFill>
                  <a:srgbClr val="FF0000"/>
                </a:solidFill>
              </a:rPr>
              <a:t>well</a:t>
            </a:r>
            <a:r>
              <a:rPr lang="es-ES" sz="1000" baseline="0" dirty="0">
                <a:solidFill>
                  <a:srgbClr val="FF0000"/>
                </a:solidFill>
              </a:rPr>
              <a:t> as </a:t>
            </a:r>
            <a:r>
              <a:rPr lang="es-ES" sz="1000" baseline="0" dirty="0" err="1">
                <a:solidFill>
                  <a:srgbClr val="FF0000"/>
                </a:solidFill>
              </a:rPr>
              <a:t>an</a:t>
            </a:r>
            <a:r>
              <a:rPr lang="es-ES" sz="1000" baseline="0" dirty="0">
                <a:solidFill>
                  <a:srgbClr val="FF0000"/>
                </a:solidFill>
              </a:rPr>
              <a:t> </a:t>
            </a:r>
            <a:r>
              <a:rPr lang="es-ES" sz="1000" baseline="0" dirty="0" err="1">
                <a:solidFill>
                  <a:srgbClr val="FF0000"/>
                </a:solidFill>
              </a:rPr>
              <a:t>easy</a:t>
            </a:r>
            <a:endParaRPr lang="es-ES" sz="1000" baseline="0" dirty="0">
              <a:solidFill>
                <a:srgbClr val="FF00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baseline="0" dirty="0" err="1">
                <a:solidFill>
                  <a:srgbClr val="FF0000"/>
                </a:solidFill>
              </a:rPr>
              <a:t>It</a:t>
            </a:r>
            <a:r>
              <a:rPr lang="es-ES" sz="1000" baseline="0" dirty="0">
                <a:solidFill>
                  <a:srgbClr val="FF0000"/>
                </a:solidFill>
              </a:rPr>
              <a:t> </a:t>
            </a:r>
            <a:r>
              <a:rPr lang="es-ES" sz="1000" baseline="0" dirty="0" err="1">
                <a:solidFill>
                  <a:srgbClr val="FF0000"/>
                </a:solidFill>
              </a:rPr>
              <a:t>implies</a:t>
            </a:r>
            <a:r>
              <a:rPr lang="es-ES" sz="1000" baseline="0" dirty="0">
                <a:solidFill>
                  <a:srgbClr val="FF0000"/>
                </a:solidFill>
              </a:rPr>
              <a:t> </a:t>
            </a:r>
            <a:r>
              <a:rPr lang="es-ES" sz="1000" baseline="0" dirty="0" err="1">
                <a:solidFill>
                  <a:srgbClr val="FF0000"/>
                </a:solidFill>
              </a:rPr>
              <a:t>less</a:t>
            </a:r>
            <a:r>
              <a:rPr lang="es-ES" sz="1000" baseline="0" dirty="0">
                <a:solidFill>
                  <a:srgbClr val="FF0000"/>
                </a:solidFill>
              </a:rPr>
              <a:t> </a:t>
            </a:r>
            <a:r>
              <a:rPr lang="es-ES" sz="1000" baseline="0" dirty="0" err="1">
                <a:solidFill>
                  <a:srgbClr val="FF0000"/>
                </a:solidFill>
              </a:rPr>
              <a:t>waste</a:t>
            </a:r>
            <a:endParaRPr lang="es-ES" sz="1000" baseline="0" dirty="0">
              <a:solidFill>
                <a:srgbClr val="FF00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baseline="0" dirty="0">
                <a:solidFill>
                  <a:srgbClr val="FF0000"/>
                </a:solidFill>
              </a:rPr>
              <a:t>And </a:t>
            </a:r>
            <a:r>
              <a:rPr lang="es-ES" sz="1000" baseline="0" dirty="0" err="1">
                <a:solidFill>
                  <a:srgbClr val="FF0000"/>
                </a:solidFill>
              </a:rPr>
              <a:t>cost</a:t>
            </a:r>
            <a:r>
              <a:rPr lang="es-ES" sz="1000" baseline="0" dirty="0">
                <a:solidFill>
                  <a:srgbClr val="FF0000"/>
                </a:solidFill>
              </a:rPr>
              <a:t> </a:t>
            </a:r>
            <a:r>
              <a:rPr lang="es-ES" sz="1000" baseline="0" dirty="0" err="1">
                <a:solidFill>
                  <a:srgbClr val="FF0000"/>
                </a:solidFill>
              </a:rPr>
              <a:t>savings</a:t>
            </a:r>
            <a:r>
              <a:rPr lang="es-ES" sz="1000" baseline="0" dirty="0">
                <a:solidFill>
                  <a:srgbClr val="FF0000"/>
                </a:solidFill>
              </a:rPr>
              <a:t> …</a:t>
            </a:r>
            <a:endParaRPr lang="es-ES" sz="1000" dirty="0">
              <a:solidFill>
                <a:srgbClr val="FF0000"/>
              </a:solidFill>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000" dirty="0" err="1">
                <a:solidFill>
                  <a:srgbClr val="FF0000"/>
                </a:solidFill>
              </a:rPr>
              <a:t>It’s</a:t>
            </a:r>
            <a:r>
              <a:rPr lang="es-ES" sz="1000" dirty="0">
                <a:solidFill>
                  <a:srgbClr val="FF0000"/>
                </a:solidFill>
              </a:rPr>
              <a:t> a </a:t>
            </a:r>
            <a:r>
              <a:rPr lang="es-ES" sz="1000" dirty="0" err="1">
                <a:solidFill>
                  <a:srgbClr val="FF0000"/>
                </a:solidFill>
              </a:rPr>
              <a:t>great</a:t>
            </a:r>
            <a:r>
              <a:rPr lang="es-ES" sz="1000" dirty="0">
                <a:solidFill>
                  <a:srgbClr val="FF0000"/>
                </a:solidFill>
              </a:rPr>
              <a:t> </a:t>
            </a:r>
            <a:r>
              <a:rPr lang="es-ES" sz="1000" dirty="0" err="1">
                <a:solidFill>
                  <a:srgbClr val="FF0000"/>
                </a:solidFill>
              </a:rPr>
              <a:t>way</a:t>
            </a:r>
            <a:r>
              <a:rPr lang="es-ES" sz="1000" dirty="0">
                <a:solidFill>
                  <a:srgbClr val="FF0000"/>
                </a:solidFill>
              </a:rPr>
              <a:t> to </a:t>
            </a:r>
            <a:r>
              <a:rPr lang="es-ES" sz="1000" dirty="0" err="1">
                <a:solidFill>
                  <a:srgbClr val="FF0000"/>
                </a:solidFill>
              </a:rPr>
              <a:t>save</a:t>
            </a:r>
            <a:r>
              <a:rPr lang="es-ES" sz="1000" dirty="0">
                <a:solidFill>
                  <a:srgbClr val="FF0000"/>
                </a:solidFill>
              </a:rPr>
              <a:t> </a:t>
            </a:r>
            <a:r>
              <a:rPr lang="es-ES" sz="1000" dirty="0" err="1">
                <a:solidFill>
                  <a:srgbClr val="FF0000"/>
                </a:solidFill>
              </a:rPr>
              <a:t>money</a:t>
            </a:r>
            <a:r>
              <a:rPr lang="es-ES" sz="1000" dirty="0">
                <a:solidFill>
                  <a:srgbClr val="FF0000"/>
                </a:solidFill>
              </a:rPr>
              <a:t> and </a:t>
            </a:r>
            <a:r>
              <a:rPr lang="es-ES" sz="1000" dirty="0" err="1">
                <a:solidFill>
                  <a:srgbClr val="FF0000"/>
                </a:solidFill>
              </a:rPr>
              <a:t>the</a:t>
            </a:r>
            <a:r>
              <a:rPr lang="es-ES" sz="1000" dirty="0">
                <a:solidFill>
                  <a:srgbClr val="FF0000"/>
                </a:solidFill>
              </a:rPr>
              <a:t> </a:t>
            </a:r>
            <a:r>
              <a:rPr lang="es-ES" sz="1000" dirty="0" err="1">
                <a:solidFill>
                  <a:srgbClr val="FF0000"/>
                </a:solidFill>
              </a:rPr>
              <a:t>environment</a:t>
            </a:r>
            <a:r>
              <a:rPr lang="es-ES" sz="1000" dirty="0">
                <a:solidFill>
                  <a:srgbClr val="FF0000"/>
                </a:solidFill>
              </a:rPr>
              <a:t>;</a:t>
            </a:r>
          </a:p>
          <a:p>
            <a:pPr marL="171450" indent="-171450">
              <a:buFont typeface="Arial" panose="020B0604020202020204" pitchFamily="34" charset="0"/>
              <a:buChar char="•"/>
            </a:pPr>
            <a:endParaRPr lang="es-ES" dirty="0"/>
          </a:p>
        </p:txBody>
      </p:sp>
      <p:sp>
        <p:nvSpPr>
          <p:cNvPr id="4" name="Marcador de número de diapositiva 3"/>
          <p:cNvSpPr>
            <a:spLocks noGrp="1"/>
          </p:cNvSpPr>
          <p:nvPr>
            <p:ph type="sldNum" sz="quarter" idx="10"/>
          </p:nvPr>
        </p:nvSpPr>
        <p:spPr/>
        <p:txBody>
          <a:bodyPr/>
          <a:lstStyle/>
          <a:p>
            <a:fld id="{1117C944-625E-C64C-9B16-6FA5BD9466A7}" type="slidenum">
              <a:rPr lang="cs-CZ" smtClean="0"/>
              <a:t>15</a:t>
            </a:fld>
            <a:endParaRPr lang="cs-CZ"/>
          </a:p>
        </p:txBody>
      </p:sp>
    </p:spTree>
    <p:extLst>
      <p:ext uri="{BB962C8B-B14F-4D97-AF65-F5344CB8AC3E}">
        <p14:creationId xmlns:p14="http://schemas.microsoft.com/office/powerpoint/2010/main" val="603367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dirty="0" err="1"/>
              <a:t>That’s</a:t>
            </a:r>
            <a:r>
              <a:rPr lang="es-ES" sz="1000" dirty="0"/>
              <a:t> </a:t>
            </a:r>
            <a:r>
              <a:rPr lang="es-ES" sz="1000" dirty="0" err="1"/>
              <a:t>all</a:t>
            </a:r>
            <a:r>
              <a:rPr lang="es-ES" sz="1000" baseline="0" dirty="0"/>
              <a:t> </a:t>
            </a:r>
            <a:r>
              <a:rPr lang="es-ES" sz="1000" baseline="0" dirty="0" err="1"/>
              <a:t>from</a:t>
            </a:r>
            <a:r>
              <a:rPr lang="es-ES" sz="1000" baseline="0" dirty="0"/>
              <a:t> </a:t>
            </a:r>
            <a:r>
              <a:rPr lang="es-ES" sz="1000" baseline="0" dirty="0" err="1"/>
              <a:t>my</a:t>
            </a:r>
            <a:r>
              <a:rPr lang="es-ES" sz="1000" baseline="0" dirty="0"/>
              <a:t> </a:t>
            </a:r>
            <a:r>
              <a:rPr lang="es-ES" sz="1000" baseline="0" dirty="0" err="1"/>
              <a:t>side</a:t>
            </a:r>
            <a:r>
              <a:rPr lang="es-ES" sz="1000" baseline="0" dirty="0"/>
              <a:t>. Do </a:t>
            </a:r>
            <a:r>
              <a:rPr lang="es-ES" sz="1000" baseline="0" dirty="0" err="1"/>
              <a:t>you</a:t>
            </a:r>
            <a:r>
              <a:rPr lang="es-ES" sz="1000" baseline="0" dirty="0"/>
              <a:t> </a:t>
            </a:r>
            <a:r>
              <a:rPr lang="es-ES" sz="1000" baseline="0" dirty="0" err="1"/>
              <a:t>have</a:t>
            </a:r>
            <a:r>
              <a:rPr lang="es-ES" sz="1000" baseline="0" dirty="0"/>
              <a:t> </a:t>
            </a:r>
            <a:r>
              <a:rPr lang="es-ES" sz="1000" baseline="0" dirty="0" err="1"/>
              <a:t>any</a:t>
            </a:r>
            <a:r>
              <a:rPr lang="es-ES" sz="1000" baseline="0" dirty="0"/>
              <a:t> </a:t>
            </a:r>
            <a:r>
              <a:rPr lang="es-ES" sz="1000" baseline="0" dirty="0" err="1"/>
              <a:t>questions</a:t>
            </a:r>
            <a:r>
              <a:rPr lang="es-ES" sz="1000" baseline="0" dirty="0"/>
              <a:t>?</a:t>
            </a:r>
            <a:endParaRPr lang="es-ES" sz="1000" dirty="0"/>
          </a:p>
          <a:p>
            <a:endParaRPr lang="es-ES" dirty="0"/>
          </a:p>
        </p:txBody>
      </p:sp>
      <p:sp>
        <p:nvSpPr>
          <p:cNvPr id="4" name="Marcador de número de diapositiva 3"/>
          <p:cNvSpPr>
            <a:spLocks noGrp="1"/>
          </p:cNvSpPr>
          <p:nvPr>
            <p:ph type="sldNum" sz="quarter" idx="10"/>
          </p:nvPr>
        </p:nvSpPr>
        <p:spPr/>
        <p:txBody>
          <a:bodyPr/>
          <a:lstStyle/>
          <a:p>
            <a:fld id="{1117C944-625E-C64C-9B16-6FA5BD9466A7}" type="slidenum">
              <a:rPr lang="cs-CZ" smtClean="0"/>
              <a:t>16</a:t>
            </a:fld>
            <a:endParaRPr lang="cs-CZ"/>
          </a:p>
        </p:txBody>
      </p:sp>
    </p:spTree>
    <p:extLst>
      <p:ext uri="{BB962C8B-B14F-4D97-AF65-F5344CB8AC3E}">
        <p14:creationId xmlns:p14="http://schemas.microsoft.com/office/powerpoint/2010/main" val="14425794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sz="1000" kern="1200" dirty="0">
                <a:solidFill>
                  <a:schemeClr val="tx1"/>
                </a:solidFill>
                <a:effectLst/>
                <a:latin typeface="+mn-lt"/>
                <a:ea typeface="+mn-ea"/>
                <a:cs typeface="+mn-cs"/>
              </a:rPr>
              <a:t>This is the</a:t>
            </a:r>
            <a:r>
              <a:rPr lang="en-GB" sz="1000" kern="1200" baseline="0" dirty="0">
                <a:solidFill>
                  <a:schemeClr val="tx1"/>
                </a:solidFill>
                <a:effectLst/>
                <a:latin typeface="+mn-lt"/>
                <a:ea typeface="+mn-ea"/>
                <a:cs typeface="+mn-cs"/>
              </a:rPr>
              <a:t> outline of my </a:t>
            </a:r>
            <a:r>
              <a:rPr lang="en-GB" sz="1000" kern="1200" baseline="0" dirty="0" err="1">
                <a:solidFill>
                  <a:schemeClr val="tx1"/>
                </a:solidFill>
                <a:effectLst/>
                <a:latin typeface="+mn-lt"/>
                <a:ea typeface="+mn-ea"/>
                <a:cs typeface="+mn-cs"/>
              </a:rPr>
              <a:t>presentation.</a:t>
            </a:r>
            <a:r>
              <a:rPr lang="en-GB" sz="1000" kern="1200" dirty="0" err="1">
                <a:solidFill>
                  <a:schemeClr val="tx1"/>
                </a:solidFill>
                <a:effectLst/>
                <a:latin typeface="+mn-lt"/>
                <a:ea typeface="+mn-ea"/>
                <a:cs typeface="+mn-cs"/>
              </a:rPr>
              <a:t>My</a:t>
            </a:r>
            <a:r>
              <a:rPr lang="en-GB" sz="1000" kern="1200" dirty="0">
                <a:solidFill>
                  <a:schemeClr val="tx1"/>
                </a:solidFill>
                <a:effectLst/>
                <a:latin typeface="+mn-lt"/>
                <a:ea typeface="+mn-ea"/>
                <a:cs typeface="+mn-cs"/>
              </a:rPr>
              <a:t> talk is divided in 5 parts. </a:t>
            </a:r>
            <a:r>
              <a:rPr lang="es-ES" sz="1000" kern="1200" dirty="0" err="1">
                <a:solidFill>
                  <a:schemeClr val="tx1"/>
                </a:solidFill>
                <a:effectLst/>
                <a:latin typeface="+mn-lt"/>
                <a:ea typeface="+mn-ea"/>
                <a:cs typeface="+mn-cs"/>
              </a:rPr>
              <a:t>The</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challenge</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our</a:t>
            </a:r>
            <a:r>
              <a:rPr lang="es-ES" sz="1000" kern="1200" dirty="0">
                <a:solidFill>
                  <a:schemeClr val="tx1"/>
                </a:solidFill>
                <a:effectLst/>
                <a:latin typeface="+mn-lt"/>
                <a:ea typeface="+mn-ea"/>
                <a:cs typeface="+mn-cs"/>
              </a:rPr>
              <a:t> </a:t>
            </a:r>
            <a:r>
              <a:rPr lang="es-ES" sz="1000" kern="1200" dirty="0" err="1">
                <a:solidFill>
                  <a:schemeClr val="tx1"/>
                </a:solidFill>
                <a:effectLst/>
                <a:latin typeface="+mn-lt"/>
                <a:ea typeface="+mn-ea"/>
                <a:cs typeface="+mn-cs"/>
              </a:rPr>
              <a:t>approach</a:t>
            </a:r>
            <a:r>
              <a:rPr lang="es-ES" sz="1000" kern="1200" dirty="0">
                <a:solidFill>
                  <a:schemeClr val="tx1"/>
                </a:solidFill>
                <a:effectLst/>
                <a:latin typeface="+mn-lt"/>
                <a:ea typeface="+mn-ea"/>
                <a:cs typeface="+mn-cs"/>
              </a:rPr>
              <a:t> to </a:t>
            </a:r>
            <a:r>
              <a:rPr lang="es-ES" sz="1000" kern="1200" dirty="0" err="1">
                <a:solidFill>
                  <a:schemeClr val="tx1"/>
                </a:solidFill>
                <a:effectLst/>
                <a:latin typeface="+mn-lt"/>
                <a:ea typeface="+mn-ea"/>
                <a:cs typeface="+mn-cs"/>
              </a:rPr>
              <a:t>address</a:t>
            </a:r>
            <a:r>
              <a:rPr lang="es-ES" sz="1000" kern="1200" baseline="0" dirty="0">
                <a:solidFill>
                  <a:schemeClr val="tx1"/>
                </a:solidFill>
                <a:effectLst/>
                <a:latin typeface="+mn-lt"/>
                <a:ea typeface="+mn-ea"/>
                <a:cs typeface="+mn-cs"/>
              </a:rPr>
              <a:t> </a:t>
            </a:r>
            <a:r>
              <a:rPr lang="es-ES" sz="1000" kern="1200" baseline="0" dirty="0" err="1">
                <a:solidFill>
                  <a:schemeClr val="tx1"/>
                </a:solidFill>
                <a:effectLst/>
                <a:latin typeface="+mn-lt"/>
                <a:ea typeface="+mn-ea"/>
                <a:cs typeface="+mn-cs"/>
              </a:rPr>
              <a:t>the</a:t>
            </a:r>
            <a:r>
              <a:rPr lang="es-ES" sz="1000" kern="1200" baseline="0" dirty="0">
                <a:solidFill>
                  <a:schemeClr val="tx1"/>
                </a:solidFill>
                <a:effectLst/>
                <a:latin typeface="+mn-lt"/>
                <a:ea typeface="+mn-ea"/>
                <a:cs typeface="+mn-cs"/>
              </a:rPr>
              <a:t> </a:t>
            </a:r>
            <a:r>
              <a:rPr lang="es-ES" sz="1000" kern="1200" baseline="0" dirty="0" err="1">
                <a:solidFill>
                  <a:schemeClr val="tx1"/>
                </a:solidFill>
                <a:effectLst/>
                <a:latin typeface="+mn-lt"/>
                <a:ea typeface="+mn-ea"/>
                <a:cs typeface="+mn-cs"/>
              </a:rPr>
              <a:t>challenge</a:t>
            </a:r>
            <a:r>
              <a:rPr lang="es-ES" sz="1000" kern="1200" baseline="0" dirty="0">
                <a:solidFill>
                  <a:schemeClr val="tx1"/>
                </a:solidFill>
                <a:effectLst/>
                <a:latin typeface="+mn-lt"/>
                <a:ea typeface="+mn-ea"/>
                <a:cs typeface="+mn-cs"/>
              </a:rPr>
              <a:t>, </a:t>
            </a:r>
            <a:r>
              <a:rPr lang="es-ES" sz="1000" kern="1200" baseline="0" dirty="0" err="1">
                <a:solidFill>
                  <a:schemeClr val="tx1"/>
                </a:solidFill>
                <a:effectLst/>
                <a:latin typeface="+mn-lt"/>
                <a:ea typeface="+mn-ea"/>
                <a:cs typeface="+mn-cs"/>
              </a:rPr>
              <a:t>the</a:t>
            </a:r>
            <a:r>
              <a:rPr lang="es-ES" sz="1000" kern="1200" baseline="0" dirty="0">
                <a:solidFill>
                  <a:schemeClr val="tx1"/>
                </a:solidFill>
                <a:effectLst/>
                <a:latin typeface="+mn-lt"/>
                <a:ea typeface="+mn-ea"/>
                <a:cs typeface="+mn-cs"/>
              </a:rPr>
              <a:t> RE4 </a:t>
            </a:r>
            <a:r>
              <a:rPr lang="es-ES" sz="1000" kern="1200" baseline="0" dirty="0" err="1">
                <a:solidFill>
                  <a:schemeClr val="tx1"/>
                </a:solidFill>
                <a:effectLst/>
                <a:latin typeface="+mn-lt"/>
                <a:ea typeface="+mn-ea"/>
                <a:cs typeface="+mn-cs"/>
              </a:rPr>
              <a:t>building</a:t>
            </a:r>
            <a:r>
              <a:rPr lang="es-ES" sz="1000" kern="1200" baseline="0" dirty="0">
                <a:solidFill>
                  <a:schemeClr val="tx1"/>
                </a:solidFill>
                <a:effectLst/>
                <a:latin typeface="+mn-lt"/>
                <a:ea typeface="+mn-ea"/>
                <a:cs typeface="+mn-cs"/>
              </a:rPr>
              <a:t> </a:t>
            </a:r>
            <a:r>
              <a:rPr lang="es-ES" sz="1000" kern="1200" baseline="0" dirty="0" err="1">
                <a:solidFill>
                  <a:schemeClr val="tx1"/>
                </a:solidFill>
                <a:effectLst/>
                <a:latin typeface="+mn-lt"/>
                <a:ea typeface="+mn-ea"/>
                <a:cs typeface="+mn-cs"/>
              </a:rPr>
              <a:t>elements</a:t>
            </a:r>
            <a:r>
              <a:rPr lang="es-ES" sz="1000" kern="1200" baseline="0" dirty="0">
                <a:solidFill>
                  <a:schemeClr val="tx1"/>
                </a:solidFill>
                <a:effectLst/>
                <a:latin typeface="+mn-lt"/>
                <a:ea typeface="+mn-ea"/>
                <a:cs typeface="+mn-cs"/>
              </a:rPr>
              <a:t> </a:t>
            </a:r>
            <a:r>
              <a:rPr lang="es-ES" sz="1000" kern="1200" baseline="0" dirty="0" err="1">
                <a:solidFill>
                  <a:schemeClr val="tx1"/>
                </a:solidFill>
                <a:effectLst/>
                <a:latin typeface="+mn-lt"/>
                <a:ea typeface="+mn-ea"/>
                <a:cs typeface="+mn-cs"/>
              </a:rPr>
              <a:t>developed</a:t>
            </a:r>
            <a:r>
              <a:rPr lang="es-ES" sz="1000" kern="1200" baseline="0" dirty="0">
                <a:solidFill>
                  <a:schemeClr val="tx1"/>
                </a:solidFill>
                <a:effectLst/>
                <a:latin typeface="+mn-lt"/>
                <a:ea typeface="+mn-ea"/>
                <a:cs typeface="+mn-cs"/>
              </a:rPr>
              <a:t> in </a:t>
            </a:r>
            <a:r>
              <a:rPr lang="es-ES" sz="1000" kern="1200" baseline="0" dirty="0" err="1">
                <a:solidFill>
                  <a:schemeClr val="tx1"/>
                </a:solidFill>
                <a:effectLst/>
                <a:latin typeface="+mn-lt"/>
                <a:ea typeface="+mn-ea"/>
                <a:cs typeface="+mn-cs"/>
              </a:rPr>
              <a:t>the</a:t>
            </a:r>
            <a:r>
              <a:rPr lang="es-ES" sz="1000" kern="1200" baseline="0" dirty="0">
                <a:solidFill>
                  <a:schemeClr val="tx1"/>
                </a:solidFill>
                <a:effectLst/>
                <a:latin typeface="+mn-lt"/>
                <a:ea typeface="+mn-ea"/>
                <a:cs typeface="+mn-cs"/>
              </a:rPr>
              <a:t> Project </a:t>
            </a:r>
            <a:r>
              <a:rPr lang="es-ES" sz="1000" kern="1200" baseline="0" dirty="0" err="1">
                <a:solidFill>
                  <a:schemeClr val="tx1"/>
                </a:solidFill>
                <a:effectLst/>
                <a:latin typeface="+mn-lt"/>
                <a:ea typeface="+mn-ea"/>
                <a:cs typeface="+mn-cs"/>
              </a:rPr>
              <a:t>with</a:t>
            </a:r>
            <a:r>
              <a:rPr lang="es-ES" sz="1000" kern="1200" baseline="0" dirty="0">
                <a:solidFill>
                  <a:schemeClr val="tx1"/>
                </a:solidFill>
                <a:effectLst/>
                <a:latin typeface="+mn-lt"/>
                <a:ea typeface="+mn-ea"/>
                <a:cs typeface="+mn-cs"/>
              </a:rPr>
              <a:t> CDW, </a:t>
            </a:r>
            <a:r>
              <a:rPr lang="es-ES" sz="1000" kern="1200" baseline="0" dirty="0" err="1">
                <a:solidFill>
                  <a:schemeClr val="tx1"/>
                </a:solidFill>
                <a:effectLst/>
                <a:latin typeface="+mn-lt"/>
                <a:ea typeface="+mn-ea"/>
                <a:cs typeface="+mn-cs"/>
              </a:rPr>
              <a:t>the</a:t>
            </a:r>
            <a:r>
              <a:rPr lang="es-ES" sz="1000" kern="1200" baseline="0" dirty="0">
                <a:solidFill>
                  <a:schemeClr val="tx1"/>
                </a:solidFill>
                <a:effectLst/>
                <a:latin typeface="+mn-lt"/>
                <a:ea typeface="+mn-ea"/>
                <a:cs typeface="+mn-cs"/>
              </a:rPr>
              <a:t> </a:t>
            </a:r>
            <a:r>
              <a:rPr lang="es-ES" sz="1000" kern="1200" baseline="0" dirty="0" err="1">
                <a:solidFill>
                  <a:schemeClr val="tx1"/>
                </a:solidFill>
                <a:effectLst/>
                <a:latin typeface="+mn-lt"/>
                <a:ea typeface="+mn-ea"/>
                <a:cs typeface="+mn-cs"/>
              </a:rPr>
              <a:t>work</a:t>
            </a:r>
            <a:r>
              <a:rPr lang="es-ES" sz="1000" kern="1200" baseline="0" dirty="0">
                <a:solidFill>
                  <a:schemeClr val="tx1"/>
                </a:solidFill>
                <a:effectLst/>
                <a:latin typeface="+mn-lt"/>
                <a:ea typeface="+mn-ea"/>
                <a:cs typeface="+mn-cs"/>
              </a:rPr>
              <a:t> done so </a:t>
            </a:r>
            <a:r>
              <a:rPr lang="es-ES" sz="1000" kern="1200" baseline="0" dirty="0" err="1">
                <a:solidFill>
                  <a:schemeClr val="tx1"/>
                </a:solidFill>
                <a:effectLst/>
                <a:latin typeface="+mn-lt"/>
                <a:ea typeface="+mn-ea"/>
                <a:cs typeface="+mn-cs"/>
              </a:rPr>
              <a:t>far</a:t>
            </a:r>
            <a:r>
              <a:rPr lang="es-ES" sz="1000" kern="1200" baseline="0" dirty="0">
                <a:solidFill>
                  <a:schemeClr val="tx1"/>
                </a:solidFill>
                <a:effectLst/>
                <a:latin typeface="+mn-lt"/>
                <a:ea typeface="+mn-ea"/>
                <a:cs typeface="+mn-cs"/>
              </a:rPr>
              <a:t> in </a:t>
            </a:r>
            <a:r>
              <a:rPr lang="es-ES" sz="1000" kern="1200" baseline="0" dirty="0" err="1">
                <a:solidFill>
                  <a:schemeClr val="tx1"/>
                </a:solidFill>
                <a:effectLst/>
                <a:latin typeface="+mn-lt"/>
                <a:ea typeface="+mn-ea"/>
                <a:cs typeface="+mn-cs"/>
              </a:rPr>
              <a:t>each</a:t>
            </a:r>
            <a:r>
              <a:rPr lang="es-ES" sz="1000" kern="1200" baseline="0" dirty="0">
                <a:solidFill>
                  <a:schemeClr val="tx1"/>
                </a:solidFill>
                <a:effectLst/>
                <a:latin typeface="+mn-lt"/>
                <a:ea typeface="+mn-ea"/>
                <a:cs typeface="+mn-cs"/>
              </a:rPr>
              <a:t> demo and </a:t>
            </a:r>
            <a:r>
              <a:rPr lang="es-ES" sz="1000" kern="1200" baseline="0" dirty="0" err="1">
                <a:solidFill>
                  <a:schemeClr val="tx1"/>
                </a:solidFill>
                <a:effectLst/>
                <a:latin typeface="+mn-lt"/>
                <a:ea typeface="+mn-ea"/>
                <a:cs typeface="+mn-cs"/>
              </a:rPr>
              <a:t>finally</a:t>
            </a:r>
            <a:r>
              <a:rPr lang="es-ES" sz="1000" kern="1200" baseline="0" dirty="0">
                <a:solidFill>
                  <a:schemeClr val="tx1"/>
                </a:solidFill>
                <a:effectLst/>
                <a:latin typeface="+mn-lt"/>
                <a:ea typeface="+mn-ea"/>
                <a:cs typeface="+mn-cs"/>
              </a:rPr>
              <a:t> I </a:t>
            </a:r>
            <a:r>
              <a:rPr lang="es-ES" sz="1000" kern="1200" baseline="0" dirty="0" err="1">
                <a:solidFill>
                  <a:schemeClr val="tx1"/>
                </a:solidFill>
                <a:effectLst/>
                <a:latin typeface="+mn-lt"/>
                <a:ea typeface="+mn-ea"/>
                <a:cs typeface="+mn-cs"/>
              </a:rPr>
              <a:t>will</a:t>
            </a:r>
            <a:r>
              <a:rPr lang="es-ES" sz="1000" kern="1200" baseline="0" dirty="0">
                <a:solidFill>
                  <a:schemeClr val="tx1"/>
                </a:solidFill>
                <a:effectLst/>
                <a:latin typeface="+mn-lt"/>
                <a:ea typeface="+mn-ea"/>
                <a:cs typeface="+mn-cs"/>
              </a:rPr>
              <a:t> </a:t>
            </a:r>
            <a:r>
              <a:rPr lang="es-ES" sz="1000" kern="1200" baseline="0" dirty="0" err="1">
                <a:solidFill>
                  <a:schemeClr val="tx1"/>
                </a:solidFill>
                <a:effectLst/>
                <a:latin typeface="+mn-lt"/>
                <a:ea typeface="+mn-ea"/>
                <a:cs typeface="+mn-cs"/>
              </a:rPr>
              <a:t>close</a:t>
            </a:r>
            <a:r>
              <a:rPr lang="es-ES" sz="1000" kern="1200" baseline="0" dirty="0">
                <a:solidFill>
                  <a:schemeClr val="tx1"/>
                </a:solidFill>
                <a:effectLst/>
                <a:latin typeface="+mn-lt"/>
                <a:ea typeface="+mn-ea"/>
                <a:cs typeface="+mn-cs"/>
              </a:rPr>
              <a:t> </a:t>
            </a:r>
            <a:r>
              <a:rPr lang="es-ES" sz="1000" kern="1200" baseline="0" dirty="0" err="1">
                <a:solidFill>
                  <a:schemeClr val="tx1"/>
                </a:solidFill>
                <a:effectLst/>
                <a:latin typeface="+mn-lt"/>
                <a:ea typeface="+mn-ea"/>
                <a:cs typeface="+mn-cs"/>
              </a:rPr>
              <a:t>my</a:t>
            </a:r>
            <a:r>
              <a:rPr lang="es-ES" sz="1000" kern="1200" baseline="0" dirty="0">
                <a:solidFill>
                  <a:schemeClr val="tx1"/>
                </a:solidFill>
                <a:effectLst/>
                <a:latin typeface="+mn-lt"/>
                <a:ea typeface="+mn-ea"/>
                <a:cs typeface="+mn-cs"/>
              </a:rPr>
              <a:t> </a:t>
            </a:r>
            <a:r>
              <a:rPr lang="es-ES" sz="1000" kern="1200" baseline="0" dirty="0" err="1">
                <a:solidFill>
                  <a:schemeClr val="tx1"/>
                </a:solidFill>
                <a:effectLst/>
                <a:latin typeface="+mn-lt"/>
                <a:ea typeface="+mn-ea"/>
                <a:cs typeface="+mn-cs"/>
              </a:rPr>
              <a:t>talk</a:t>
            </a:r>
            <a:r>
              <a:rPr lang="es-ES" sz="1000" kern="1200" baseline="0" dirty="0">
                <a:solidFill>
                  <a:schemeClr val="tx1"/>
                </a:solidFill>
                <a:effectLst/>
                <a:latin typeface="+mn-lt"/>
                <a:ea typeface="+mn-ea"/>
                <a:cs typeface="+mn-cs"/>
              </a:rPr>
              <a:t> </a:t>
            </a:r>
            <a:r>
              <a:rPr lang="es-ES" sz="1000" kern="1200" baseline="0" dirty="0" err="1">
                <a:solidFill>
                  <a:schemeClr val="tx1"/>
                </a:solidFill>
                <a:effectLst/>
                <a:latin typeface="+mn-lt"/>
                <a:ea typeface="+mn-ea"/>
                <a:cs typeface="+mn-cs"/>
              </a:rPr>
              <a:t>with</a:t>
            </a:r>
            <a:r>
              <a:rPr lang="es-ES" sz="1000" kern="1200" baseline="0" dirty="0">
                <a:solidFill>
                  <a:schemeClr val="tx1"/>
                </a:solidFill>
                <a:effectLst/>
                <a:latin typeface="+mn-lt"/>
                <a:ea typeface="+mn-ea"/>
                <a:cs typeface="+mn-cs"/>
              </a:rPr>
              <a:t> </a:t>
            </a:r>
            <a:r>
              <a:rPr lang="es-ES" sz="1000" kern="1200" baseline="0" dirty="0" err="1">
                <a:solidFill>
                  <a:schemeClr val="tx1"/>
                </a:solidFill>
                <a:effectLst/>
                <a:latin typeface="+mn-lt"/>
                <a:ea typeface="+mn-ea"/>
                <a:cs typeface="+mn-cs"/>
              </a:rPr>
              <a:t>the</a:t>
            </a:r>
            <a:r>
              <a:rPr lang="es-ES" sz="1000" kern="1200" baseline="0" dirty="0">
                <a:solidFill>
                  <a:schemeClr val="tx1"/>
                </a:solidFill>
                <a:effectLst/>
                <a:latin typeface="+mn-lt"/>
                <a:ea typeface="+mn-ea"/>
                <a:cs typeface="+mn-cs"/>
              </a:rPr>
              <a:t> </a:t>
            </a:r>
            <a:r>
              <a:rPr lang="es-ES" sz="1000" kern="1200" baseline="0" dirty="0" err="1">
                <a:solidFill>
                  <a:schemeClr val="tx1"/>
                </a:solidFill>
                <a:effectLst/>
                <a:latin typeface="+mn-lt"/>
                <a:ea typeface="+mn-ea"/>
                <a:cs typeface="+mn-cs"/>
              </a:rPr>
              <a:t>benefits</a:t>
            </a:r>
            <a:r>
              <a:rPr lang="es-ES" sz="1000" kern="1200" baseline="0" dirty="0">
                <a:solidFill>
                  <a:schemeClr val="tx1"/>
                </a:solidFill>
                <a:effectLst/>
                <a:latin typeface="+mn-lt"/>
                <a:ea typeface="+mn-ea"/>
                <a:cs typeface="+mn-cs"/>
              </a:rPr>
              <a:t> of RE4 </a:t>
            </a:r>
            <a:r>
              <a:rPr lang="es-ES" sz="1000" kern="1200" baseline="0" dirty="0" err="1">
                <a:solidFill>
                  <a:schemeClr val="tx1"/>
                </a:solidFill>
                <a:effectLst/>
                <a:latin typeface="+mn-lt"/>
                <a:ea typeface="+mn-ea"/>
                <a:cs typeface="+mn-cs"/>
              </a:rPr>
              <a:t>prefabricated</a:t>
            </a:r>
            <a:r>
              <a:rPr lang="es-ES" sz="1000" kern="1200" baseline="0" dirty="0">
                <a:solidFill>
                  <a:schemeClr val="tx1"/>
                </a:solidFill>
                <a:effectLst/>
                <a:latin typeface="+mn-lt"/>
                <a:ea typeface="+mn-ea"/>
                <a:cs typeface="+mn-cs"/>
              </a:rPr>
              <a:t> </a:t>
            </a:r>
            <a:r>
              <a:rPr lang="es-ES" sz="1000" kern="1200" baseline="0" dirty="0" err="1">
                <a:solidFill>
                  <a:schemeClr val="tx1"/>
                </a:solidFill>
                <a:effectLst/>
                <a:latin typeface="+mn-lt"/>
                <a:ea typeface="+mn-ea"/>
                <a:cs typeface="+mn-cs"/>
              </a:rPr>
              <a:t>construction</a:t>
            </a:r>
            <a:r>
              <a:rPr lang="es-ES" sz="1000" kern="1200" baseline="0" dirty="0">
                <a:solidFill>
                  <a:schemeClr val="tx1"/>
                </a:solidFill>
                <a:effectLst/>
                <a:latin typeface="+mn-lt"/>
                <a:ea typeface="+mn-ea"/>
                <a:cs typeface="+mn-cs"/>
              </a:rPr>
              <a:t> as </a:t>
            </a:r>
            <a:r>
              <a:rPr lang="es-ES" sz="1000" kern="1200" baseline="0" dirty="0" err="1">
                <a:solidFill>
                  <a:schemeClr val="tx1"/>
                </a:solidFill>
                <a:effectLst/>
                <a:latin typeface="+mn-lt"/>
                <a:ea typeface="+mn-ea"/>
                <a:cs typeface="+mn-cs"/>
              </a:rPr>
              <a:t>conclusion</a:t>
            </a:r>
            <a:r>
              <a:rPr lang="es-ES" sz="1000" kern="1200" baseline="0" dirty="0">
                <a:solidFill>
                  <a:schemeClr val="tx1"/>
                </a:solidFill>
                <a:effectLst/>
                <a:latin typeface="+mn-lt"/>
                <a:ea typeface="+mn-ea"/>
                <a:cs typeface="+mn-cs"/>
              </a:rPr>
              <a:t>. </a:t>
            </a:r>
            <a:endParaRPr lang="es-ES" sz="1000" kern="1200" dirty="0">
              <a:solidFill>
                <a:schemeClr val="tx1"/>
              </a:solidFill>
              <a:effectLst/>
              <a:latin typeface="+mn-lt"/>
              <a:ea typeface="+mn-ea"/>
              <a:cs typeface="+mn-cs"/>
            </a:endParaRPr>
          </a:p>
          <a:p>
            <a:r>
              <a:rPr lang="en-GB" sz="1000" kern="1200" dirty="0">
                <a:solidFill>
                  <a:schemeClr val="tx1"/>
                </a:solidFill>
                <a:effectLst/>
                <a:latin typeface="+mn-lt"/>
                <a:ea typeface="+mn-ea"/>
                <a:cs typeface="+mn-cs"/>
              </a:rPr>
              <a:t>I would be happy to answer your questions at the end of my presentation. </a:t>
            </a:r>
            <a:endParaRPr lang="es-ES" sz="1000" kern="1200" dirty="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1117C944-625E-C64C-9B16-6FA5BD9466A7}" type="slidenum">
              <a:rPr lang="cs-CZ" smtClean="0"/>
              <a:t>2</a:t>
            </a:fld>
            <a:endParaRPr lang="cs-CZ"/>
          </a:p>
        </p:txBody>
      </p:sp>
    </p:spTree>
    <p:extLst>
      <p:ext uri="{BB962C8B-B14F-4D97-AF65-F5344CB8AC3E}">
        <p14:creationId xmlns:p14="http://schemas.microsoft.com/office/powerpoint/2010/main" val="3324233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a:t>Starting</a:t>
            </a:r>
            <a:r>
              <a:rPr lang="es-ES" baseline="0" dirty="0"/>
              <a:t> </a:t>
            </a:r>
            <a:r>
              <a:rPr lang="es-ES" baseline="0" dirty="0" err="1"/>
              <a:t>with</a:t>
            </a:r>
            <a:r>
              <a:rPr lang="es-ES" baseline="0" dirty="0"/>
              <a:t> </a:t>
            </a:r>
            <a:r>
              <a:rPr lang="es-ES" baseline="0" dirty="0" err="1"/>
              <a:t>the</a:t>
            </a:r>
            <a:r>
              <a:rPr lang="es-ES" baseline="0" dirty="0"/>
              <a:t> </a:t>
            </a:r>
            <a:r>
              <a:rPr lang="es-ES" baseline="0" dirty="0" err="1"/>
              <a:t>challenge</a:t>
            </a:r>
            <a:r>
              <a:rPr lang="es-ES" baseline="0" dirty="0"/>
              <a:t>, in a circular </a:t>
            </a:r>
            <a:r>
              <a:rPr lang="es-ES" baseline="0" dirty="0" err="1"/>
              <a:t>encomony</a:t>
            </a:r>
            <a:r>
              <a:rPr lang="es-ES" baseline="0" dirty="0"/>
              <a:t>, </a:t>
            </a:r>
            <a:r>
              <a:rPr lang="es-ES" baseline="0" dirty="0" err="1"/>
              <a:t>how</a:t>
            </a:r>
            <a:r>
              <a:rPr lang="es-ES" baseline="0" dirty="0"/>
              <a:t>……. And </a:t>
            </a:r>
            <a:r>
              <a:rPr lang="es-ES" baseline="0" dirty="0" err="1"/>
              <a:t>how</a:t>
            </a:r>
            <a:r>
              <a:rPr lang="es-ES" baseline="0" dirty="0"/>
              <a:t> do </a:t>
            </a:r>
            <a:r>
              <a:rPr lang="es-ES" baseline="0" dirty="0" err="1"/>
              <a:t>we</a:t>
            </a:r>
            <a:r>
              <a:rPr lang="es-ES" baseline="0" dirty="0"/>
              <a:t> </a:t>
            </a:r>
            <a:r>
              <a:rPr lang="es-ES" baseline="0" dirty="0" err="1"/>
              <a:t>recycle</a:t>
            </a:r>
            <a:r>
              <a:rPr lang="es-ES" baseline="0" dirty="0"/>
              <a:t> </a:t>
            </a:r>
            <a:r>
              <a:rPr lang="es-ES" baseline="0" dirty="0" err="1"/>
              <a:t>buidling</a:t>
            </a:r>
            <a:r>
              <a:rPr lang="es-ES" baseline="0" dirty="0"/>
              <a:t> </a:t>
            </a:r>
            <a:r>
              <a:rPr lang="es-ES" baseline="0" dirty="0" err="1"/>
              <a:t>materials</a:t>
            </a:r>
            <a:r>
              <a:rPr lang="es-ES" baseline="0" dirty="0"/>
              <a:t> ……?</a:t>
            </a:r>
            <a:endParaRPr lang="es-ES" dirty="0"/>
          </a:p>
        </p:txBody>
      </p:sp>
      <p:sp>
        <p:nvSpPr>
          <p:cNvPr id="4" name="Marcador de número de diapositiva 3"/>
          <p:cNvSpPr>
            <a:spLocks noGrp="1"/>
          </p:cNvSpPr>
          <p:nvPr>
            <p:ph type="sldNum" sz="quarter" idx="10"/>
          </p:nvPr>
        </p:nvSpPr>
        <p:spPr/>
        <p:txBody>
          <a:bodyPr/>
          <a:lstStyle/>
          <a:p>
            <a:fld id="{1117C944-625E-C64C-9B16-6FA5BD9466A7}" type="slidenum">
              <a:rPr lang="cs-CZ" smtClean="0"/>
              <a:t>3</a:t>
            </a:fld>
            <a:endParaRPr lang="cs-CZ"/>
          </a:p>
        </p:txBody>
      </p:sp>
    </p:spTree>
    <p:extLst>
      <p:ext uri="{BB962C8B-B14F-4D97-AF65-F5344CB8AC3E}">
        <p14:creationId xmlns:p14="http://schemas.microsoft.com/office/powerpoint/2010/main" val="3156011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000" b="0" i="0" kern="1200" dirty="0">
                <a:solidFill>
                  <a:schemeClr val="tx1"/>
                </a:solidFill>
                <a:effectLst/>
                <a:latin typeface="+mn-lt"/>
                <a:ea typeface="+mn-ea"/>
                <a:cs typeface="+mn-cs"/>
              </a:rPr>
              <a:t>How</a:t>
            </a:r>
            <a:r>
              <a:rPr lang="en-US" sz="1000" b="0" i="0" kern="1200" baseline="0" dirty="0">
                <a:solidFill>
                  <a:schemeClr val="tx1"/>
                </a:solidFill>
                <a:effectLst/>
                <a:latin typeface="+mn-lt"/>
                <a:ea typeface="+mn-ea"/>
                <a:cs typeface="+mn-cs"/>
              </a:rPr>
              <a:t> does RE4 project address the challenge just mentioned? Through the development……</a:t>
            </a:r>
          </a:p>
          <a:p>
            <a:endParaRPr lang="en-US" sz="1000" b="0" i="0" kern="1200" baseline="0" dirty="0">
              <a:solidFill>
                <a:schemeClr val="tx1"/>
              </a:solidFill>
              <a:effectLst/>
              <a:latin typeface="+mn-lt"/>
              <a:ea typeface="+mn-ea"/>
              <a:cs typeface="+mn-cs"/>
            </a:endParaRPr>
          </a:p>
          <a:p>
            <a:pPr marL="171450" indent="-171450">
              <a:buFont typeface="Arial" panose="020B0604020202020204" pitchFamily="34" charset="0"/>
              <a:buChar char="•"/>
            </a:pPr>
            <a:r>
              <a:rPr lang="en-US" sz="1000" b="0" i="0" kern="1200" baseline="0" dirty="0">
                <a:solidFill>
                  <a:schemeClr val="tx1"/>
                </a:solidFill>
                <a:effectLst/>
                <a:latin typeface="+mn-lt"/>
                <a:ea typeface="+mn-ea"/>
                <a:cs typeface="+mn-cs"/>
              </a:rPr>
              <a:t>Modular and easy installation means to use prefabricated construction</a:t>
            </a:r>
          </a:p>
          <a:p>
            <a:pPr marL="171450" indent="-171450">
              <a:buFont typeface="Arial" panose="020B0604020202020204" pitchFamily="34" charset="0"/>
              <a:buChar char="•"/>
            </a:pPr>
            <a:r>
              <a:rPr lang="en-US" sz="1000" b="0" i="0" kern="1200" baseline="0" dirty="0">
                <a:solidFill>
                  <a:schemeClr val="tx1"/>
                </a:solidFill>
                <a:effectLst/>
                <a:latin typeface="+mn-lt"/>
                <a:ea typeface="+mn-ea"/>
                <a:cs typeface="+mn-cs"/>
              </a:rPr>
              <a:t>Easy disassembly means design for deconstruction</a:t>
            </a:r>
          </a:p>
          <a:p>
            <a:pPr marL="171450" indent="-171450">
              <a:buFont typeface="Arial" panose="020B0604020202020204" pitchFamily="34" charset="0"/>
              <a:buChar char="•"/>
            </a:pPr>
            <a:r>
              <a:rPr lang="en-US" sz="1000" b="0" i="0" kern="1200" baseline="0" dirty="0">
                <a:solidFill>
                  <a:schemeClr val="tx1"/>
                </a:solidFill>
                <a:effectLst/>
                <a:latin typeface="+mn-lt"/>
                <a:ea typeface="+mn-ea"/>
                <a:cs typeface="+mn-cs"/>
              </a:rPr>
              <a:t>And eco-friendly elements means to develop building elements made from CDW</a:t>
            </a:r>
          </a:p>
          <a:p>
            <a:pPr marL="171450" indent="-171450">
              <a:buFont typeface="Arial" panose="020B0604020202020204" pitchFamily="34" charset="0"/>
              <a:buChar char="•"/>
            </a:pPr>
            <a:endParaRPr lang="en-US" sz="1000" b="0" i="0" kern="1200" baseline="0" dirty="0">
              <a:solidFill>
                <a:schemeClr val="tx1"/>
              </a:solidFill>
              <a:effectLst/>
              <a:latin typeface="+mn-lt"/>
              <a:ea typeface="+mn-ea"/>
              <a:cs typeface="+mn-cs"/>
            </a:endParaRPr>
          </a:p>
          <a:p>
            <a:pPr marL="0" indent="0">
              <a:buFont typeface="Arial" panose="020B0604020202020204" pitchFamily="34" charset="0"/>
              <a:buNone/>
            </a:pPr>
            <a:r>
              <a:rPr lang="en-US" sz="1000" b="0" i="0" kern="1200" baseline="0" dirty="0">
                <a:solidFill>
                  <a:schemeClr val="tx1"/>
                </a:solidFill>
                <a:effectLst/>
                <a:latin typeface="+mn-lt"/>
                <a:ea typeface="+mn-ea"/>
                <a:cs typeface="+mn-cs"/>
              </a:rPr>
              <a:t>These three targets have been covered along the project </a:t>
            </a:r>
            <a:endParaRPr lang="en-US" sz="1000" b="0" i="0" kern="1200" dirty="0">
              <a:solidFill>
                <a:schemeClr val="tx1"/>
              </a:solidFill>
              <a:effectLst/>
              <a:latin typeface="+mn-lt"/>
              <a:ea typeface="+mn-ea"/>
              <a:cs typeface="+mn-cs"/>
            </a:endParaRPr>
          </a:p>
          <a:p>
            <a:endParaRPr lang="en-US" sz="1000" b="0" i="0" kern="1200" dirty="0">
              <a:solidFill>
                <a:schemeClr val="tx1"/>
              </a:solidFill>
              <a:effectLst/>
              <a:latin typeface="+mn-lt"/>
              <a:ea typeface="+mn-ea"/>
              <a:cs typeface="+mn-cs"/>
            </a:endParaRPr>
          </a:p>
          <a:p>
            <a:r>
              <a:rPr lang="en-US" sz="1000" b="0" i="0" kern="1200" dirty="0">
                <a:solidFill>
                  <a:schemeClr val="tx1"/>
                </a:solidFill>
                <a:effectLst/>
                <a:latin typeface="+mn-lt"/>
                <a:ea typeface="+mn-ea"/>
                <a:cs typeface="+mn-cs"/>
              </a:rPr>
              <a:t> </a:t>
            </a:r>
            <a:endParaRPr lang="es-ES" sz="1000" dirty="0"/>
          </a:p>
        </p:txBody>
      </p:sp>
      <p:sp>
        <p:nvSpPr>
          <p:cNvPr id="4" name="Marcador de número de diapositiva 3"/>
          <p:cNvSpPr>
            <a:spLocks noGrp="1"/>
          </p:cNvSpPr>
          <p:nvPr>
            <p:ph type="sldNum" sz="quarter" idx="10"/>
          </p:nvPr>
        </p:nvSpPr>
        <p:spPr/>
        <p:txBody>
          <a:bodyPr/>
          <a:lstStyle/>
          <a:p>
            <a:fld id="{1117C944-625E-C64C-9B16-6FA5BD9466A7}" type="slidenum">
              <a:rPr lang="cs-CZ" smtClean="0"/>
              <a:t>4</a:t>
            </a:fld>
            <a:endParaRPr lang="cs-CZ"/>
          </a:p>
        </p:txBody>
      </p:sp>
    </p:spTree>
    <p:extLst>
      <p:ext uri="{BB962C8B-B14F-4D97-AF65-F5344CB8AC3E}">
        <p14:creationId xmlns:p14="http://schemas.microsoft.com/office/powerpoint/2010/main" val="3877850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dirty="0" err="1"/>
              <a:t>What</a:t>
            </a:r>
            <a:r>
              <a:rPr lang="es-ES" sz="1000" dirty="0"/>
              <a:t> </a:t>
            </a:r>
            <a:r>
              <a:rPr lang="es-ES" sz="1000" dirty="0" err="1"/>
              <a:t>does</a:t>
            </a:r>
            <a:r>
              <a:rPr lang="es-ES" sz="1000" dirty="0"/>
              <a:t> CDW </a:t>
            </a:r>
            <a:r>
              <a:rPr lang="es-ES" sz="1000" dirty="0" err="1"/>
              <a:t>recycling</a:t>
            </a:r>
            <a:r>
              <a:rPr lang="es-ES" sz="1000" baseline="0" dirty="0"/>
              <a:t> </a:t>
            </a:r>
            <a:r>
              <a:rPr lang="es-ES" sz="1000" baseline="0" dirty="0" err="1"/>
              <a:t>really</a:t>
            </a:r>
            <a:r>
              <a:rPr lang="es-ES" sz="1000" baseline="0" dirty="0"/>
              <a:t> mean? </a:t>
            </a:r>
            <a:r>
              <a:rPr lang="es-ES" sz="1000" baseline="0" dirty="0" err="1"/>
              <a:t>Here</a:t>
            </a:r>
            <a:r>
              <a:rPr lang="es-ES" sz="1000" baseline="0" dirty="0"/>
              <a:t> </a:t>
            </a:r>
            <a:r>
              <a:rPr lang="es-ES" sz="1000" baseline="0" dirty="0" err="1"/>
              <a:t>you</a:t>
            </a:r>
            <a:r>
              <a:rPr lang="es-ES" sz="1000" baseline="0" dirty="0"/>
              <a:t> case </a:t>
            </a:r>
            <a:r>
              <a:rPr lang="es-ES" sz="1000" baseline="0" dirty="0" err="1"/>
              <a:t>see</a:t>
            </a:r>
            <a:r>
              <a:rPr lang="es-ES" sz="1000" baseline="0" dirty="0"/>
              <a:t> </a:t>
            </a:r>
            <a:r>
              <a:rPr lang="es-ES" sz="1000" baseline="0" dirty="0" err="1"/>
              <a:t>which</a:t>
            </a:r>
            <a:r>
              <a:rPr lang="es-ES" sz="1000" baseline="0" dirty="0"/>
              <a:t> </a:t>
            </a:r>
            <a:r>
              <a:rPr lang="es-ES" sz="1000" baseline="0" dirty="0" err="1"/>
              <a:t>elements</a:t>
            </a:r>
            <a:r>
              <a:rPr lang="es-ES" sz="1000" baseline="0" dirty="0"/>
              <a:t> and </a:t>
            </a:r>
            <a:r>
              <a:rPr lang="es-ES" sz="1000" baseline="0" dirty="0" err="1"/>
              <a:t>components</a:t>
            </a:r>
            <a:r>
              <a:rPr lang="es-ES" sz="1000" baseline="0" dirty="0"/>
              <a:t> </a:t>
            </a:r>
            <a:r>
              <a:rPr lang="es-ES" sz="1000" baseline="0" dirty="0" err="1"/>
              <a:t>have</a:t>
            </a:r>
            <a:r>
              <a:rPr lang="es-ES" sz="1000" baseline="0" dirty="0"/>
              <a:t> </a:t>
            </a:r>
            <a:r>
              <a:rPr lang="es-ES" sz="1000" baseline="0" dirty="0" err="1"/>
              <a:t>been</a:t>
            </a:r>
            <a:r>
              <a:rPr lang="es-ES" sz="1000" baseline="0" dirty="0"/>
              <a:t> </a:t>
            </a:r>
            <a:r>
              <a:rPr lang="es-ES" sz="1000" baseline="0" dirty="0" err="1"/>
              <a:t>developed</a:t>
            </a:r>
            <a:r>
              <a:rPr lang="es-ES" sz="1000" baseline="0" dirty="0"/>
              <a:t> in </a:t>
            </a:r>
            <a:r>
              <a:rPr lang="es-ES" sz="1000" baseline="0" dirty="0" err="1"/>
              <a:t>the</a:t>
            </a:r>
            <a:r>
              <a:rPr lang="es-ES" sz="1000" baseline="0" dirty="0"/>
              <a:t> Project </a:t>
            </a:r>
            <a:r>
              <a:rPr lang="es-ES" sz="1000" baseline="0" dirty="0" err="1"/>
              <a:t>with</a:t>
            </a:r>
            <a:r>
              <a:rPr lang="es-ES" sz="1000" baseline="0" dirty="0"/>
              <a:t> CDW. </a:t>
            </a:r>
            <a:endParaRPr lang="es-ES" sz="1000" dirty="0"/>
          </a:p>
          <a:p>
            <a:endParaRPr lang="es-ES" sz="1000" dirty="0"/>
          </a:p>
          <a:p>
            <a:pPr marL="171450" lvl="0" indent="-171450">
              <a:lnSpc>
                <a:spcPct val="114000"/>
              </a:lnSpc>
              <a:spcBef>
                <a:spcPts val="600"/>
              </a:spcBef>
              <a:buFont typeface="Arial" panose="020B0604020202020204" pitchFamily="34" charset="0"/>
              <a:buChar char="•"/>
            </a:pPr>
            <a:r>
              <a:rPr lang="en-US" sz="1000" b="1" dirty="0">
                <a:solidFill>
                  <a:schemeClr val="tx1"/>
                </a:solidFill>
              </a:rPr>
              <a:t>Concrete elements with CDW aggregates</a:t>
            </a:r>
            <a:r>
              <a:rPr lang="en-US" sz="1000" dirty="0">
                <a:solidFill>
                  <a:schemeClr val="tx1"/>
                </a:solidFill>
              </a:rPr>
              <a:t>: loadbearing and non-loadbearing sandwich panels; loadbearing wall panels, beams, columns, floor slabs, and stairs; </a:t>
            </a:r>
            <a:r>
              <a:rPr lang="es-ES_tradnl" sz="1000" b="0" baseline="0" dirty="0" err="1"/>
              <a:t>The</a:t>
            </a:r>
            <a:r>
              <a:rPr lang="es-ES_tradnl" sz="1000" b="0" baseline="0" dirty="0"/>
              <a:t> </a:t>
            </a:r>
            <a:r>
              <a:rPr lang="en-US" sz="1000" b="0" dirty="0">
                <a:solidFill>
                  <a:srgbClr val="FF0000"/>
                </a:solidFill>
              </a:rPr>
              <a:t>replacement rate of virgin aggregates with recycled aggregates ranged from 50% to 100% </a:t>
            </a:r>
            <a:endParaRPr lang="es-ES" sz="1000" dirty="0">
              <a:solidFill>
                <a:schemeClr val="tx1"/>
              </a:solidFill>
            </a:endParaRPr>
          </a:p>
          <a:p>
            <a:pPr marL="171450" marR="0" lvl="0" indent="-1714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lang="en-US" sz="1000" b="1" dirty="0">
                <a:solidFill>
                  <a:schemeClr val="tx1"/>
                </a:solidFill>
              </a:rPr>
              <a:t>Concrete components</a:t>
            </a:r>
            <a:r>
              <a:rPr lang="en-US" sz="1000" dirty="0">
                <a:solidFill>
                  <a:schemeClr val="tx1"/>
                </a:solidFill>
              </a:rPr>
              <a:t>  </a:t>
            </a:r>
            <a:r>
              <a:rPr lang="en-US" sz="1000" b="1" dirty="0">
                <a:solidFill>
                  <a:schemeClr val="tx1"/>
                </a:solidFill>
              </a:rPr>
              <a:t>with CDW aggregates </a:t>
            </a:r>
            <a:r>
              <a:rPr lang="en-US" sz="1000" dirty="0">
                <a:solidFill>
                  <a:schemeClr val="tx1"/>
                </a:solidFill>
              </a:rPr>
              <a:t>: non-loadbearing blocks; In this case,</a:t>
            </a:r>
            <a:r>
              <a:rPr lang="en-US" sz="1000" baseline="0" dirty="0">
                <a:solidFill>
                  <a:schemeClr val="tx1"/>
                </a:solidFill>
              </a:rPr>
              <a:t> </a:t>
            </a:r>
            <a:r>
              <a:rPr lang="es-ES_tradnl" sz="1000" b="0" baseline="0" dirty="0" err="1">
                <a:solidFill>
                  <a:schemeClr val="tx1"/>
                </a:solidFill>
              </a:rPr>
              <a:t>t</a:t>
            </a:r>
            <a:r>
              <a:rPr lang="es-ES_tradnl" sz="1000" b="0" baseline="0" dirty="0" err="1"/>
              <a:t>he</a:t>
            </a:r>
            <a:r>
              <a:rPr lang="es-ES_tradnl" sz="1000" b="0" baseline="0" dirty="0"/>
              <a:t> </a:t>
            </a:r>
            <a:r>
              <a:rPr lang="en-US" sz="1000" b="0" dirty="0">
                <a:solidFill>
                  <a:srgbClr val="FF0000"/>
                </a:solidFill>
              </a:rPr>
              <a:t>replacement rate of virgin aggregates with recycled aggregates </a:t>
            </a:r>
            <a:r>
              <a:rPr lang="es-ES" sz="1000" b="0" dirty="0" err="1">
                <a:solidFill>
                  <a:srgbClr val="FF0000"/>
                </a:solidFill>
              </a:rPr>
              <a:t>was</a:t>
            </a:r>
            <a:r>
              <a:rPr lang="es-ES" sz="1000" b="0" baseline="0" dirty="0">
                <a:solidFill>
                  <a:srgbClr val="FF0000"/>
                </a:solidFill>
              </a:rPr>
              <a:t> 75%</a:t>
            </a:r>
            <a:endParaRPr lang="es-ES" sz="1000" dirty="0">
              <a:solidFill>
                <a:schemeClr val="tx1"/>
              </a:solidFill>
            </a:endParaRPr>
          </a:p>
          <a:p>
            <a:pPr marL="171450" marR="0" lvl="0" indent="-1714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lang="en-US" sz="1000" b="1" dirty="0">
                <a:solidFill>
                  <a:schemeClr val="tx1"/>
                </a:solidFill>
              </a:rPr>
              <a:t>Façade panels</a:t>
            </a:r>
            <a:r>
              <a:rPr lang="en-US" sz="1000" dirty="0">
                <a:solidFill>
                  <a:schemeClr val="tx1"/>
                </a:solidFill>
              </a:rPr>
              <a:t> </a:t>
            </a:r>
            <a:r>
              <a:rPr lang="en-US" sz="1000" b="1" dirty="0">
                <a:solidFill>
                  <a:schemeClr val="tx1"/>
                </a:solidFill>
              </a:rPr>
              <a:t>with CDW sand </a:t>
            </a:r>
            <a:r>
              <a:rPr lang="en-US" sz="1000" dirty="0">
                <a:solidFill>
                  <a:schemeClr val="tx1"/>
                </a:solidFill>
              </a:rPr>
              <a:t>: extruded </a:t>
            </a:r>
            <a:r>
              <a:rPr lang="es-ES" sz="1000" dirty="0">
                <a:solidFill>
                  <a:schemeClr val="tx1"/>
                </a:solidFill>
              </a:rPr>
              <a:t>concrete </a:t>
            </a:r>
            <a:r>
              <a:rPr lang="es-ES_tradnl" sz="1000" dirty="0">
                <a:solidFill>
                  <a:schemeClr val="tx1"/>
                </a:solidFill>
              </a:rPr>
              <a:t>tiles </a:t>
            </a:r>
            <a:r>
              <a:rPr lang="es-ES_tradnl" sz="1000" dirty="0" err="1">
                <a:solidFill>
                  <a:schemeClr val="tx1"/>
                </a:solidFill>
              </a:rPr>
              <a:t>made</a:t>
            </a:r>
            <a:r>
              <a:rPr lang="es-ES_tradnl" sz="1000" dirty="0">
                <a:solidFill>
                  <a:schemeClr val="tx1"/>
                </a:solidFill>
              </a:rPr>
              <a:t> </a:t>
            </a:r>
            <a:r>
              <a:rPr lang="es-ES_tradnl" sz="1000" dirty="0" err="1">
                <a:solidFill>
                  <a:schemeClr val="tx1"/>
                </a:solidFill>
              </a:rPr>
              <a:t>where</a:t>
            </a:r>
            <a:r>
              <a:rPr lang="es-ES_tradnl" sz="1000" dirty="0">
                <a:solidFill>
                  <a:schemeClr val="tx1"/>
                </a:solidFill>
              </a:rPr>
              <a:t> </a:t>
            </a:r>
            <a:r>
              <a:rPr lang="es-ES_tradnl" sz="1000" b="0" baseline="0" dirty="0" err="1">
                <a:solidFill>
                  <a:schemeClr val="tx1"/>
                </a:solidFill>
              </a:rPr>
              <a:t>t</a:t>
            </a:r>
            <a:r>
              <a:rPr lang="es-ES_tradnl" sz="1000" b="0" baseline="0" dirty="0" err="1"/>
              <a:t>he</a:t>
            </a:r>
            <a:r>
              <a:rPr lang="es-ES_tradnl" sz="1000" b="0" baseline="0" dirty="0"/>
              <a:t> </a:t>
            </a:r>
            <a:r>
              <a:rPr lang="en-US" sz="1000" b="0" dirty="0">
                <a:solidFill>
                  <a:srgbClr val="FF0000"/>
                </a:solidFill>
              </a:rPr>
              <a:t>replacement rate of virgin sand with recycled sand </a:t>
            </a:r>
            <a:r>
              <a:rPr lang="es-ES" sz="1000" b="0" dirty="0" err="1">
                <a:solidFill>
                  <a:srgbClr val="FF0000"/>
                </a:solidFill>
              </a:rPr>
              <a:t>was</a:t>
            </a:r>
            <a:r>
              <a:rPr lang="es-ES" sz="1000" b="0" baseline="0" dirty="0">
                <a:solidFill>
                  <a:srgbClr val="FF0000"/>
                </a:solidFill>
              </a:rPr>
              <a:t> 85%</a:t>
            </a:r>
            <a:endParaRPr lang="es-ES" sz="1000" dirty="0">
              <a:solidFill>
                <a:schemeClr val="tx1"/>
              </a:solidFill>
            </a:endParaRPr>
          </a:p>
          <a:p>
            <a:pPr marL="171450" lvl="0" indent="-171450">
              <a:lnSpc>
                <a:spcPct val="114000"/>
              </a:lnSpc>
              <a:spcBef>
                <a:spcPts val="600"/>
              </a:spcBef>
              <a:buFont typeface="Arial" panose="020B0604020202020204" pitchFamily="34" charset="0"/>
              <a:buChar char="•"/>
            </a:pPr>
            <a:endParaRPr lang="es-ES" sz="1000" dirty="0">
              <a:solidFill>
                <a:schemeClr val="tx1"/>
              </a:solidFill>
            </a:endParaRPr>
          </a:p>
        </p:txBody>
      </p:sp>
      <p:sp>
        <p:nvSpPr>
          <p:cNvPr id="4" name="Marcador de número de diapositiva 3"/>
          <p:cNvSpPr>
            <a:spLocks noGrp="1"/>
          </p:cNvSpPr>
          <p:nvPr>
            <p:ph type="sldNum" sz="quarter" idx="10"/>
          </p:nvPr>
        </p:nvSpPr>
        <p:spPr/>
        <p:txBody>
          <a:bodyPr/>
          <a:lstStyle/>
          <a:p>
            <a:fld id="{1117C944-625E-C64C-9B16-6FA5BD9466A7}" type="slidenum">
              <a:rPr lang="cs-CZ" smtClean="0"/>
              <a:t>5</a:t>
            </a:fld>
            <a:endParaRPr lang="cs-CZ"/>
          </a:p>
        </p:txBody>
      </p:sp>
    </p:spTree>
    <p:extLst>
      <p:ext uri="{BB962C8B-B14F-4D97-AF65-F5344CB8AC3E}">
        <p14:creationId xmlns:p14="http://schemas.microsoft.com/office/powerpoint/2010/main" val="938213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lvl="0" indent="-171450">
              <a:lnSpc>
                <a:spcPct val="114000"/>
              </a:lnSpc>
              <a:spcBef>
                <a:spcPts val="600"/>
              </a:spcBef>
              <a:buFont typeface="Arial" panose="020B0604020202020204" pitchFamily="34" charset="0"/>
              <a:buChar char="•"/>
            </a:pPr>
            <a:r>
              <a:rPr lang="en-US" sz="1000" b="1" dirty="0">
                <a:solidFill>
                  <a:schemeClr val="tx1"/>
                </a:solidFill>
              </a:rPr>
              <a:t>Insulating wood panels with wood scraps</a:t>
            </a:r>
            <a:r>
              <a:rPr lang="en-US" sz="1000" dirty="0">
                <a:solidFill>
                  <a:schemeClr val="tx1"/>
                </a:solidFill>
              </a:rPr>
              <a:t> coming from the lightweight</a:t>
            </a:r>
            <a:r>
              <a:rPr lang="en-US" sz="1000" baseline="0" dirty="0">
                <a:solidFill>
                  <a:schemeClr val="tx1"/>
                </a:solidFill>
              </a:rPr>
              <a:t> fraction of the CDW. </a:t>
            </a:r>
            <a:endParaRPr lang="en-US" sz="1000" dirty="0">
              <a:solidFill>
                <a:schemeClr val="tx1"/>
              </a:solidFill>
            </a:endParaRPr>
          </a:p>
          <a:p>
            <a:pPr marL="171450" marR="0" lvl="0" indent="-171450" algn="l" defTabSz="914400" rtl="0" eaLnBrk="1" fontAlgn="auto" latinLnBrk="0" hangingPunct="1">
              <a:lnSpc>
                <a:spcPct val="114000"/>
              </a:lnSpc>
              <a:spcBef>
                <a:spcPts val="600"/>
              </a:spcBef>
              <a:spcAft>
                <a:spcPts val="0"/>
              </a:spcAft>
              <a:buClrTx/>
              <a:buSzTx/>
              <a:buFont typeface="Arial" panose="020B0604020202020204" pitchFamily="34" charset="0"/>
              <a:buChar char="•"/>
              <a:tabLst/>
              <a:defRPr/>
            </a:pPr>
            <a:r>
              <a:rPr lang="en-US" sz="1000" b="1" dirty="0">
                <a:solidFill>
                  <a:schemeClr val="tx1"/>
                </a:solidFill>
              </a:rPr>
              <a:t>Timber elements</a:t>
            </a:r>
            <a:r>
              <a:rPr lang="en-US" sz="1000" dirty="0">
                <a:solidFill>
                  <a:schemeClr val="tx1"/>
                </a:solidFill>
              </a:rPr>
              <a:t> </a:t>
            </a:r>
            <a:r>
              <a:rPr lang="en-US" sz="1000" b="1" dirty="0">
                <a:solidFill>
                  <a:schemeClr val="tx1"/>
                </a:solidFill>
              </a:rPr>
              <a:t>with recycled timber </a:t>
            </a:r>
            <a:r>
              <a:rPr lang="en-US" sz="1000" dirty="0">
                <a:solidFill>
                  <a:schemeClr val="tx1"/>
                </a:solidFill>
              </a:rPr>
              <a:t>: non-structural façade panel; internal partition Wall</a:t>
            </a:r>
            <a:r>
              <a:rPr lang="es-ES" sz="1000" dirty="0">
                <a:solidFill>
                  <a:schemeClr val="tx1"/>
                </a:solidFill>
              </a:rPr>
              <a:t> </a:t>
            </a:r>
            <a:r>
              <a:rPr lang="es-ES" sz="1000" dirty="0" err="1">
                <a:solidFill>
                  <a:schemeClr val="tx1"/>
                </a:solidFill>
              </a:rPr>
              <a:t>with</a:t>
            </a:r>
            <a:r>
              <a:rPr lang="es-ES" sz="1000" dirty="0">
                <a:solidFill>
                  <a:schemeClr val="tx1"/>
                </a:solidFill>
              </a:rPr>
              <a:t> </a:t>
            </a:r>
            <a:r>
              <a:rPr lang="es-ES" sz="1000" dirty="0" err="1">
                <a:solidFill>
                  <a:schemeClr val="tx1"/>
                </a:solidFill>
              </a:rPr>
              <a:t>earthern</a:t>
            </a:r>
            <a:r>
              <a:rPr lang="es-ES" sz="1000" dirty="0">
                <a:solidFill>
                  <a:schemeClr val="tx1"/>
                </a:solidFill>
              </a:rPr>
              <a:t> </a:t>
            </a:r>
            <a:r>
              <a:rPr lang="es-ES" sz="1000" dirty="0" err="1">
                <a:solidFill>
                  <a:schemeClr val="tx1"/>
                </a:solidFill>
              </a:rPr>
              <a:t>plaster</a:t>
            </a:r>
            <a:endParaRPr lang="es-ES" sz="1000" dirty="0">
              <a:solidFill>
                <a:schemeClr val="tx1"/>
              </a:solidFill>
            </a:endParaRPr>
          </a:p>
          <a:p>
            <a:pPr marL="171450" lvl="0" indent="-171450">
              <a:lnSpc>
                <a:spcPct val="114000"/>
              </a:lnSpc>
              <a:spcBef>
                <a:spcPts val="600"/>
              </a:spcBef>
              <a:buFont typeface="Arial" panose="020B0604020202020204" pitchFamily="34" charset="0"/>
              <a:buChar char="•"/>
            </a:pPr>
            <a:endParaRPr lang="es-ES" sz="1000" dirty="0">
              <a:solidFill>
                <a:schemeClr val="tx1"/>
              </a:solidFill>
            </a:endParaRPr>
          </a:p>
          <a:p>
            <a:r>
              <a:rPr lang="es-ES" sz="1000" dirty="0" err="1"/>
              <a:t>All</a:t>
            </a:r>
            <a:r>
              <a:rPr lang="es-ES" sz="1000" dirty="0"/>
              <a:t> </a:t>
            </a:r>
            <a:r>
              <a:rPr lang="es-ES" sz="1000" dirty="0" err="1"/>
              <a:t>the</a:t>
            </a:r>
            <a:r>
              <a:rPr lang="es-ES" sz="1000" dirty="0"/>
              <a:t> </a:t>
            </a:r>
            <a:r>
              <a:rPr lang="es-ES" sz="1000" dirty="0" err="1"/>
              <a:t>mentioned</a:t>
            </a:r>
            <a:r>
              <a:rPr lang="es-ES" sz="1000" baseline="0" dirty="0"/>
              <a:t> </a:t>
            </a:r>
            <a:r>
              <a:rPr lang="es-ES" sz="1000" baseline="0" dirty="0" err="1"/>
              <a:t>building</a:t>
            </a:r>
            <a:r>
              <a:rPr lang="es-ES" sz="1000" baseline="0" dirty="0"/>
              <a:t> </a:t>
            </a:r>
            <a:r>
              <a:rPr lang="es-ES" sz="1000" baseline="0" dirty="0" err="1"/>
              <a:t>elements</a:t>
            </a:r>
            <a:r>
              <a:rPr lang="es-ES" sz="1000" baseline="0" dirty="0"/>
              <a:t> are 100% reusable </a:t>
            </a:r>
            <a:r>
              <a:rPr lang="es-ES" sz="1000" baseline="0" dirty="0" err="1"/>
              <a:t>with</a:t>
            </a:r>
            <a:r>
              <a:rPr lang="es-ES" sz="1000" baseline="0" dirty="0"/>
              <a:t> </a:t>
            </a:r>
            <a:r>
              <a:rPr lang="es-ES" sz="1000" baseline="0" dirty="0" err="1"/>
              <a:t>the</a:t>
            </a:r>
            <a:r>
              <a:rPr lang="es-ES" sz="1000" baseline="0" dirty="0"/>
              <a:t> </a:t>
            </a:r>
            <a:r>
              <a:rPr lang="es-ES" sz="1000" baseline="0" dirty="0" err="1"/>
              <a:t>exception</a:t>
            </a:r>
            <a:r>
              <a:rPr lang="es-ES" sz="1000" baseline="0" dirty="0"/>
              <a:t> of </a:t>
            </a:r>
            <a:r>
              <a:rPr lang="es-ES" sz="1000" baseline="0" dirty="0" err="1"/>
              <a:t>the</a:t>
            </a:r>
            <a:r>
              <a:rPr lang="es-ES" sz="1000" baseline="0" dirty="0"/>
              <a:t> </a:t>
            </a:r>
            <a:r>
              <a:rPr lang="es-ES" sz="1000" baseline="0" dirty="0" err="1"/>
              <a:t>building</a:t>
            </a:r>
            <a:r>
              <a:rPr lang="es-ES" sz="1000" baseline="0" dirty="0"/>
              <a:t> blocks </a:t>
            </a:r>
            <a:r>
              <a:rPr lang="es-ES" sz="1000" baseline="0" dirty="0" err="1"/>
              <a:t>which</a:t>
            </a:r>
            <a:r>
              <a:rPr lang="es-ES" sz="1000" baseline="0" dirty="0"/>
              <a:t> are 100% </a:t>
            </a:r>
            <a:r>
              <a:rPr lang="es-ES" sz="1000" baseline="0" dirty="0" err="1"/>
              <a:t>recyclable</a:t>
            </a:r>
            <a:r>
              <a:rPr lang="es-ES" sz="1000" baseline="0" dirty="0"/>
              <a:t>. </a:t>
            </a:r>
            <a:endParaRPr lang="es-ES" sz="1000" dirty="0"/>
          </a:p>
        </p:txBody>
      </p:sp>
      <p:sp>
        <p:nvSpPr>
          <p:cNvPr id="4" name="Marcador de número de diapositiva 3"/>
          <p:cNvSpPr>
            <a:spLocks noGrp="1"/>
          </p:cNvSpPr>
          <p:nvPr>
            <p:ph type="sldNum" sz="quarter" idx="10"/>
          </p:nvPr>
        </p:nvSpPr>
        <p:spPr/>
        <p:txBody>
          <a:bodyPr/>
          <a:lstStyle/>
          <a:p>
            <a:fld id="{1117C944-625E-C64C-9B16-6FA5BD9466A7}" type="slidenum">
              <a:rPr lang="cs-CZ" smtClean="0"/>
              <a:t>6</a:t>
            </a:fld>
            <a:endParaRPr lang="cs-CZ"/>
          </a:p>
        </p:txBody>
      </p:sp>
    </p:spTree>
    <p:extLst>
      <p:ext uri="{BB962C8B-B14F-4D97-AF65-F5344CB8AC3E}">
        <p14:creationId xmlns:p14="http://schemas.microsoft.com/office/powerpoint/2010/main" val="3938145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b="1" dirty="0" err="1"/>
              <a:t>The</a:t>
            </a:r>
            <a:r>
              <a:rPr lang="es-ES" sz="1000" b="1" baseline="0" dirty="0"/>
              <a:t> </a:t>
            </a:r>
            <a:r>
              <a:rPr lang="es-ES" sz="1000" b="1" baseline="0" dirty="0" err="1"/>
              <a:t>following</a:t>
            </a:r>
            <a:r>
              <a:rPr lang="es-ES" sz="1000" b="1" baseline="0" dirty="0"/>
              <a:t> </a:t>
            </a:r>
            <a:r>
              <a:rPr lang="es-ES" sz="1000" b="1" baseline="0" dirty="0" err="1"/>
              <a:t>two</a:t>
            </a:r>
            <a:r>
              <a:rPr lang="es-ES" sz="1000" b="1" baseline="0" dirty="0"/>
              <a:t> </a:t>
            </a:r>
            <a:r>
              <a:rPr lang="es-ES" sz="1000" b="1" baseline="0" dirty="0" err="1"/>
              <a:t>slides</a:t>
            </a:r>
            <a:r>
              <a:rPr lang="es-ES" sz="1000" b="1" baseline="0" dirty="0"/>
              <a:t> show </a:t>
            </a:r>
            <a:r>
              <a:rPr lang="es-ES" sz="1000" b="1" baseline="0" dirty="0" err="1"/>
              <a:t>an</a:t>
            </a:r>
            <a:r>
              <a:rPr lang="es-ES" sz="1000" b="1" baseline="0" dirty="0"/>
              <a:t> </a:t>
            </a:r>
            <a:r>
              <a:rPr lang="es-ES" sz="1000" b="1" baseline="0" dirty="0" err="1"/>
              <a:t>overview</a:t>
            </a:r>
            <a:r>
              <a:rPr lang="es-ES" sz="1000" b="1" baseline="0" dirty="0"/>
              <a:t> of </a:t>
            </a:r>
            <a:r>
              <a:rPr lang="es-ES" sz="1000" b="1" baseline="0" dirty="0" err="1"/>
              <a:t>the</a:t>
            </a:r>
            <a:r>
              <a:rPr lang="es-ES" sz="1000" b="1" baseline="0" dirty="0"/>
              <a:t> demo </a:t>
            </a:r>
            <a:r>
              <a:rPr lang="es-ES" sz="1000" b="1" baseline="0" dirty="0" err="1"/>
              <a:t>sites</a:t>
            </a:r>
            <a:r>
              <a:rPr lang="es-ES" sz="1000"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The demonstration activities for new construction will be carried out in parallel in two different European climatic</a:t>
            </a:r>
            <a:r>
              <a:rPr lang="en-US" sz="1000" baseline="0" dirty="0"/>
              <a:t> scenarios</a:t>
            </a:r>
            <a:r>
              <a:rPr lang="en-US" sz="1000" dirty="0"/>
              <a:t>, Spain (warm</a:t>
            </a:r>
            <a:r>
              <a:rPr lang="en-US" sz="1000" baseline="0" dirty="0"/>
              <a:t> scenario)</a:t>
            </a:r>
            <a:r>
              <a:rPr lang="en-US" sz="1000" dirty="0"/>
              <a:t> and Northern Ireland (cold scenario).</a:t>
            </a:r>
            <a:r>
              <a:rPr lang="en-US" sz="1000" baseline="0" dirty="0"/>
              <a:t> </a:t>
            </a:r>
            <a:endParaRPr lang="es-ES" sz="10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000" b="1" dirty="0" err="1"/>
              <a:t>Demonstration</a:t>
            </a:r>
            <a:r>
              <a:rPr lang="es-ES" sz="1000" b="1" dirty="0"/>
              <a:t> of </a:t>
            </a:r>
            <a:r>
              <a:rPr lang="es-ES" sz="1000" b="1" dirty="0" err="1"/>
              <a:t>the</a:t>
            </a:r>
            <a:r>
              <a:rPr lang="es-ES" sz="1000" b="1" dirty="0"/>
              <a:t> </a:t>
            </a:r>
            <a:r>
              <a:rPr lang="es-ES" sz="1000" b="1" dirty="0" err="1"/>
              <a:t>high</a:t>
            </a:r>
            <a:r>
              <a:rPr lang="es-ES" sz="1000" b="1" dirty="0"/>
              <a:t> </a:t>
            </a:r>
            <a:r>
              <a:rPr lang="es-ES" sz="1000" b="1" dirty="0" err="1"/>
              <a:t>replication</a:t>
            </a:r>
            <a:r>
              <a:rPr lang="es-ES" sz="1000" b="1" dirty="0"/>
              <a:t> </a:t>
            </a:r>
            <a:r>
              <a:rPr lang="es-ES" sz="1000" b="1" dirty="0" err="1"/>
              <a:t>potential</a:t>
            </a:r>
            <a:r>
              <a:rPr lang="es-ES" sz="1000" b="1" dirty="0"/>
              <a:t> </a:t>
            </a:r>
            <a:r>
              <a:rPr lang="es-ES" sz="1000" dirty="0"/>
              <a:t>of </a:t>
            </a:r>
            <a:r>
              <a:rPr lang="es-ES" sz="1000" dirty="0" err="1"/>
              <a:t>the</a:t>
            </a:r>
            <a:r>
              <a:rPr lang="es-ES" sz="1000" dirty="0"/>
              <a:t> RE</a:t>
            </a:r>
            <a:r>
              <a:rPr lang="es-ES" sz="1000" baseline="30000" dirty="0"/>
              <a:t>4</a:t>
            </a:r>
            <a:r>
              <a:rPr lang="es-ES" sz="1000" dirty="0"/>
              <a:t> </a:t>
            </a:r>
            <a:r>
              <a:rPr lang="es-ES" sz="1000" dirty="0" err="1"/>
              <a:t>solutions</a:t>
            </a:r>
            <a:r>
              <a:rPr lang="es-ES" sz="1000" dirty="0"/>
              <a:t> </a:t>
            </a:r>
            <a:r>
              <a:rPr lang="es-ES" sz="1000" dirty="0" err="1"/>
              <a:t>outside</a:t>
            </a:r>
            <a:r>
              <a:rPr lang="es-ES" sz="1000" dirty="0"/>
              <a:t> EU </a:t>
            </a:r>
            <a:r>
              <a:rPr lang="es-ES" sz="1000" dirty="0" err="1"/>
              <a:t>will</a:t>
            </a:r>
            <a:r>
              <a:rPr lang="es-ES" sz="1000" dirty="0"/>
              <a:t> be </a:t>
            </a:r>
            <a:r>
              <a:rPr lang="es-ES" sz="1000" dirty="0" err="1"/>
              <a:t>shown</a:t>
            </a:r>
            <a:r>
              <a:rPr lang="es-ES" sz="1000" dirty="0"/>
              <a:t> </a:t>
            </a:r>
            <a:r>
              <a:rPr lang="es-ES" sz="1000" dirty="0" err="1"/>
              <a:t>trough</a:t>
            </a:r>
            <a:r>
              <a:rPr lang="es-ES" sz="1000" dirty="0"/>
              <a:t> </a:t>
            </a:r>
            <a:r>
              <a:rPr lang="es-ES" sz="1000" dirty="0" err="1"/>
              <a:t>the</a:t>
            </a:r>
            <a:r>
              <a:rPr lang="es-ES" sz="1000" dirty="0"/>
              <a:t> </a:t>
            </a:r>
            <a:r>
              <a:rPr lang="es-ES" sz="1000" dirty="0" err="1"/>
              <a:t>installation</a:t>
            </a:r>
            <a:r>
              <a:rPr lang="es-ES" sz="1000" dirty="0"/>
              <a:t> of a</a:t>
            </a:r>
            <a:r>
              <a:rPr lang="es-ES" sz="1000" baseline="0" dirty="0"/>
              <a:t> concrete </a:t>
            </a:r>
            <a:r>
              <a:rPr lang="es-ES" sz="1000" baseline="0" dirty="0" err="1"/>
              <a:t>precast</a:t>
            </a:r>
            <a:r>
              <a:rPr lang="es-ES" sz="1000" baseline="0" dirty="0"/>
              <a:t> panel </a:t>
            </a:r>
            <a:r>
              <a:rPr lang="es-ES" sz="1000" dirty="0"/>
              <a:t>in </a:t>
            </a:r>
            <a:r>
              <a:rPr lang="es-ES" sz="1000" dirty="0" err="1"/>
              <a:t>Taiwan</a:t>
            </a:r>
            <a:r>
              <a:rPr lang="es-ES" sz="1000" dirty="0"/>
              <a:t>. </a:t>
            </a:r>
            <a:endParaRPr lang="fr-FR"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endParaRPr lang="es-ES" dirty="0"/>
          </a:p>
        </p:txBody>
      </p:sp>
      <p:sp>
        <p:nvSpPr>
          <p:cNvPr id="4" name="Marcador de número de diapositiva 3"/>
          <p:cNvSpPr>
            <a:spLocks noGrp="1"/>
          </p:cNvSpPr>
          <p:nvPr>
            <p:ph type="sldNum" sz="quarter" idx="10"/>
          </p:nvPr>
        </p:nvSpPr>
        <p:spPr/>
        <p:txBody>
          <a:bodyPr/>
          <a:lstStyle/>
          <a:p>
            <a:fld id="{1117C944-625E-C64C-9B16-6FA5BD9466A7}" type="slidenum">
              <a:rPr lang="cs-CZ" smtClean="0"/>
              <a:t>7</a:t>
            </a:fld>
            <a:endParaRPr lang="cs-CZ"/>
          </a:p>
        </p:txBody>
      </p:sp>
    </p:spTree>
    <p:extLst>
      <p:ext uri="{BB962C8B-B14F-4D97-AF65-F5344CB8AC3E}">
        <p14:creationId xmlns:p14="http://schemas.microsoft.com/office/powerpoint/2010/main" val="2430350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The refurbishment will be demonstrated in </a:t>
            </a:r>
            <a:endParaRPr lang="fr-FR" sz="1000" baseline="0" dirty="0"/>
          </a:p>
          <a:p>
            <a:endParaRPr lang="es-ES" dirty="0"/>
          </a:p>
        </p:txBody>
      </p:sp>
      <p:sp>
        <p:nvSpPr>
          <p:cNvPr id="4" name="Marcador de número de diapositiva 3"/>
          <p:cNvSpPr>
            <a:spLocks noGrp="1"/>
          </p:cNvSpPr>
          <p:nvPr>
            <p:ph type="sldNum" sz="quarter" idx="10"/>
          </p:nvPr>
        </p:nvSpPr>
        <p:spPr/>
        <p:txBody>
          <a:bodyPr/>
          <a:lstStyle/>
          <a:p>
            <a:fld id="{1117C944-625E-C64C-9B16-6FA5BD9466A7}" type="slidenum">
              <a:rPr lang="cs-CZ" smtClean="0"/>
              <a:t>8</a:t>
            </a:fld>
            <a:endParaRPr lang="cs-CZ"/>
          </a:p>
        </p:txBody>
      </p:sp>
    </p:spTree>
    <p:extLst>
      <p:ext uri="{BB962C8B-B14F-4D97-AF65-F5344CB8AC3E}">
        <p14:creationId xmlns:p14="http://schemas.microsoft.com/office/powerpoint/2010/main" val="3786463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000" dirty="0" err="1"/>
              <a:t>The</a:t>
            </a:r>
            <a:r>
              <a:rPr lang="es-ES_tradnl" sz="1000" baseline="0" dirty="0"/>
              <a:t> </a:t>
            </a:r>
            <a:r>
              <a:rPr lang="es-ES_tradnl" sz="1000" baseline="0" dirty="0" err="1"/>
              <a:t>following</a:t>
            </a:r>
            <a:r>
              <a:rPr lang="es-ES_tradnl" sz="1000" baseline="0" dirty="0"/>
              <a:t> </a:t>
            </a:r>
            <a:r>
              <a:rPr lang="es-ES_tradnl" sz="1000" baseline="0" dirty="0" err="1"/>
              <a:t>slides</a:t>
            </a:r>
            <a:r>
              <a:rPr lang="es-ES_tradnl" sz="1000" baseline="0" dirty="0"/>
              <a:t> describe </a:t>
            </a:r>
            <a:r>
              <a:rPr lang="es-ES_tradnl" sz="1000" baseline="0" dirty="0" err="1"/>
              <a:t>each</a:t>
            </a:r>
            <a:r>
              <a:rPr lang="es-ES_tradnl" sz="1000" baseline="0" dirty="0"/>
              <a:t> demo and </a:t>
            </a:r>
            <a:r>
              <a:rPr lang="es-ES_tradnl" sz="1000" baseline="0" dirty="0" err="1"/>
              <a:t>the</a:t>
            </a:r>
            <a:r>
              <a:rPr lang="es-ES_tradnl" sz="1000" baseline="0" dirty="0"/>
              <a:t> </a:t>
            </a:r>
            <a:r>
              <a:rPr lang="es-ES_tradnl" sz="1000" baseline="0" dirty="0" err="1"/>
              <a:t>progress</a:t>
            </a:r>
            <a:r>
              <a:rPr lang="es-ES_tradnl" sz="1000" baseline="0" dirty="0"/>
              <a:t> so </a:t>
            </a:r>
            <a:r>
              <a:rPr lang="es-ES_tradnl" sz="1000" baseline="0" dirty="0" err="1"/>
              <a:t>far</a:t>
            </a:r>
            <a:r>
              <a:rPr lang="es-ES_tradnl" sz="1000" baseline="0" dirty="0"/>
              <a:t>.</a:t>
            </a:r>
          </a:p>
          <a:p>
            <a:endParaRPr lang="es-ES_tradnl" sz="1000" baseline="0" dirty="0"/>
          </a:p>
          <a:p>
            <a:r>
              <a:rPr lang="es-ES_tradnl" sz="1000" baseline="0" dirty="0" err="1"/>
              <a:t>Starting</a:t>
            </a:r>
            <a:r>
              <a:rPr lang="es-ES_tradnl" sz="1000" baseline="0" dirty="0"/>
              <a:t> </a:t>
            </a:r>
            <a:r>
              <a:rPr lang="es-ES_tradnl" sz="1000" baseline="0" dirty="0" err="1"/>
              <a:t>from</a:t>
            </a:r>
            <a:r>
              <a:rPr lang="es-ES_tradnl" sz="1000" baseline="0" dirty="0"/>
              <a:t> </a:t>
            </a:r>
            <a:r>
              <a:rPr lang="es-ES_tradnl" sz="1000" baseline="0" dirty="0" err="1"/>
              <a:t>the</a:t>
            </a:r>
            <a:r>
              <a:rPr lang="es-ES_tradnl" sz="1000" baseline="0" dirty="0"/>
              <a:t> demo </a:t>
            </a:r>
            <a:r>
              <a:rPr lang="es-ES_tradnl" sz="1000" baseline="0" dirty="0" err="1"/>
              <a:t>from</a:t>
            </a:r>
            <a:r>
              <a:rPr lang="es-ES_tradnl" sz="1000" baseline="0" dirty="0"/>
              <a:t> </a:t>
            </a:r>
            <a:r>
              <a:rPr lang="es-ES_tradnl" sz="1000" baseline="0" dirty="0" err="1"/>
              <a:t>Italy</a:t>
            </a:r>
            <a:r>
              <a:rPr lang="es-ES_tradnl" sz="1000" baseline="0" dirty="0"/>
              <a:t>, </a:t>
            </a:r>
            <a:r>
              <a:rPr lang="es-ES" sz="1000" kern="1200" baseline="0" dirty="0" err="1">
                <a:solidFill>
                  <a:schemeClr val="tx1"/>
                </a:solidFill>
                <a:effectLst/>
                <a:latin typeface="+mn-lt"/>
                <a:ea typeface="+mn-ea"/>
                <a:cs typeface="+mn-cs"/>
              </a:rPr>
              <a:t>T</a:t>
            </a:r>
            <a:r>
              <a:rPr lang="es-ES" sz="1000" baseline="0" dirty="0" err="1"/>
              <a:t>he</a:t>
            </a:r>
            <a:r>
              <a:rPr lang="es-ES" sz="1000" baseline="0" dirty="0"/>
              <a:t> </a:t>
            </a:r>
            <a:r>
              <a:rPr lang="es-ES" sz="1000" baseline="0" dirty="0" err="1"/>
              <a:t>main</a:t>
            </a:r>
            <a:r>
              <a:rPr lang="es-ES" sz="1000" baseline="0" dirty="0"/>
              <a:t> </a:t>
            </a:r>
            <a:r>
              <a:rPr lang="es-ES" sz="1000" baseline="0" dirty="0" err="1"/>
              <a:t>goal</a:t>
            </a:r>
            <a:r>
              <a:rPr lang="es-ES" sz="1000" baseline="0" dirty="0"/>
              <a:t> of </a:t>
            </a:r>
            <a:r>
              <a:rPr lang="es-ES" sz="1000" baseline="0" dirty="0" err="1"/>
              <a:t>this</a:t>
            </a:r>
            <a:r>
              <a:rPr lang="es-ES" sz="1000" baseline="0" dirty="0"/>
              <a:t> demo </a:t>
            </a:r>
            <a:r>
              <a:rPr lang="es-ES" sz="1000" baseline="0" dirty="0" err="1"/>
              <a:t>is</a:t>
            </a:r>
            <a:r>
              <a:rPr lang="es-ES" sz="1000" baseline="0" dirty="0"/>
              <a:t> to </a:t>
            </a:r>
            <a:r>
              <a:rPr lang="es-ES" sz="1000" baseline="0" dirty="0" err="1"/>
              <a:t>demonstrate</a:t>
            </a:r>
            <a:r>
              <a:rPr lang="es-ES" sz="1000" baseline="0" dirty="0"/>
              <a:t> and </a:t>
            </a:r>
            <a:r>
              <a:rPr lang="es-ES" sz="1000" baseline="0" dirty="0" err="1"/>
              <a:t>validate</a:t>
            </a:r>
            <a:r>
              <a:rPr lang="es-ES" sz="1000" baseline="0" dirty="0"/>
              <a:t> </a:t>
            </a:r>
            <a:r>
              <a:rPr lang="es-ES" sz="1000" baseline="0" dirty="0" err="1"/>
              <a:t>selected</a:t>
            </a:r>
            <a:r>
              <a:rPr lang="es-ES" sz="1000" baseline="0" dirty="0"/>
              <a:t> RE4 </a:t>
            </a:r>
            <a:r>
              <a:rPr lang="es-ES" sz="1000" baseline="0" dirty="0" err="1"/>
              <a:t>elements</a:t>
            </a:r>
            <a:r>
              <a:rPr lang="es-ES" sz="1000" baseline="0" dirty="0"/>
              <a:t> </a:t>
            </a:r>
            <a:r>
              <a:rPr lang="es-ES" sz="1000" baseline="0" dirty="0" err="1"/>
              <a:t>for</a:t>
            </a:r>
            <a:r>
              <a:rPr lang="es-ES" sz="1000" baseline="0" dirty="0"/>
              <a:t> </a:t>
            </a:r>
            <a:r>
              <a:rPr lang="es-ES" sz="1000" baseline="0" dirty="0" err="1"/>
              <a:t>refurbishment</a:t>
            </a:r>
            <a:r>
              <a:rPr lang="es-ES" sz="1000" baseline="0" dirty="0"/>
              <a:t>. </a:t>
            </a:r>
            <a:r>
              <a:rPr lang="es-ES" sz="1000" b="1" baseline="0" dirty="0"/>
              <a:t>To </a:t>
            </a:r>
            <a:r>
              <a:rPr lang="es-ES" sz="1000" b="1" baseline="0" dirty="0" err="1"/>
              <a:t>this</a:t>
            </a:r>
            <a:r>
              <a:rPr lang="es-ES" sz="1000" b="1" baseline="0" dirty="0"/>
              <a:t> </a:t>
            </a:r>
            <a:r>
              <a:rPr lang="es-ES" sz="1000" b="1" baseline="0" dirty="0" err="1"/>
              <a:t>end</a:t>
            </a:r>
            <a:r>
              <a:rPr lang="es-ES" sz="1000" b="1" baseline="0" dirty="0"/>
              <a:t>, </a:t>
            </a:r>
            <a:r>
              <a:rPr lang="es-ES" sz="1000" baseline="0" dirty="0"/>
              <a:t>a </a:t>
            </a:r>
            <a:r>
              <a:rPr lang="es-ES" sz="1000" baseline="0" dirty="0" err="1"/>
              <a:t>ventilated</a:t>
            </a:r>
            <a:r>
              <a:rPr lang="es-ES" sz="1000" baseline="0" dirty="0"/>
              <a:t> </a:t>
            </a:r>
            <a:r>
              <a:rPr lang="es-ES" sz="1000" baseline="0" dirty="0" err="1"/>
              <a:t>facade</a:t>
            </a:r>
            <a:r>
              <a:rPr lang="es-ES" sz="1000" baseline="0" dirty="0"/>
              <a:t> </a:t>
            </a:r>
            <a:r>
              <a:rPr lang="es-ES" sz="1000" baseline="0" dirty="0" err="1"/>
              <a:t>was</a:t>
            </a:r>
            <a:r>
              <a:rPr lang="es-ES" sz="1000" baseline="0" dirty="0"/>
              <a:t> </a:t>
            </a:r>
            <a:r>
              <a:rPr lang="es-ES" sz="1000" baseline="0" dirty="0" err="1"/>
              <a:t>made</a:t>
            </a:r>
            <a:r>
              <a:rPr lang="es-ES" sz="1000" baseline="0" dirty="0"/>
              <a:t> of </a:t>
            </a:r>
            <a:r>
              <a:rPr lang="es-ES" sz="1000" baseline="0" dirty="0" err="1"/>
              <a:t>xxxxx</a:t>
            </a:r>
            <a:r>
              <a:rPr lang="es-ES" sz="1000" baseline="0" dirty="0"/>
              <a:t>  </a:t>
            </a:r>
            <a:r>
              <a:rPr lang="es-ES" sz="1000" baseline="0" dirty="0" err="1"/>
              <a:t>was</a:t>
            </a:r>
            <a:r>
              <a:rPr lang="es-ES" sz="1000" baseline="0" dirty="0"/>
              <a:t> </a:t>
            </a:r>
            <a:r>
              <a:rPr lang="es-ES" sz="1000" baseline="0" dirty="0" err="1"/>
              <a:t>installed</a:t>
            </a:r>
            <a:r>
              <a:rPr lang="es-ES" sz="1000" baseline="0" dirty="0"/>
              <a:t> in </a:t>
            </a:r>
            <a:r>
              <a:rPr lang="es-ES" sz="1000" baseline="0" dirty="0" err="1"/>
              <a:t>an</a:t>
            </a:r>
            <a:r>
              <a:rPr lang="es-ES" sz="1000" baseline="0" dirty="0"/>
              <a:t> </a:t>
            </a:r>
            <a:r>
              <a:rPr lang="es-ES" sz="1000" baseline="0" dirty="0" err="1"/>
              <a:t>existing</a:t>
            </a:r>
            <a:r>
              <a:rPr lang="es-ES" sz="1000" baseline="0" dirty="0"/>
              <a:t> </a:t>
            </a:r>
            <a:r>
              <a:rPr lang="es-ES" sz="1000" baseline="0" dirty="0" err="1"/>
              <a:t>wall</a:t>
            </a:r>
            <a:r>
              <a:rPr lang="es-ES" sz="1000" baseline="0" dirty="0"/>
              <a:t>. </a:t>
            </a:r>
            <a:endParaRPr lang="es-ES_tradnl" sz="1000" baseline="0" dirty="0"/>
          </a:p>
        </p:txBody>
      </p:sp>
      <p:sp>
        <p:nvSpPr>
          <p:cNvPr id="4" name="Marcador de número de diapositiva 3"/>
          <p:cNvSpPr>
            <a:spLocks noGrp="1"/>
          </p:cNvSpPr>
          <p:nvPr>
            <p:ph type="sldNum" sz="quarter" idx="10"/>
          </p:nvPr>
        </p:nvSpPr>
        <p:spPr/>
        <p:txBody>
          <a:bodyPr/>
          <a:lstStyle/>
          <a:p>
            <a:fld id="{1117C944-625E-C64C-9B16-6FA5BD9466A7}" type="slidenum">
              <a:rPr lang="cs-CZ" smtClean="0"/>
              <a:t>9</a:t>
            </a:fld>
            <a:endParaRPr lang="cs-CZ"/>
          </a:p>
        </p:txBody>
      </p:sp>
    </p:spTree>
    <p:extLst>
      <p:ext uri="{BB962C8B-B14F-4D97-AF65-F5344CB8AC3E}">
        <p14:creationId xmlns:p14="http://schemas.microsoft.com/office/powerpoint/2010/main" val="39555839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tiff"/><Relationship Id="rId4" Type="http://schemas.openxmlformats.org/officeDocument/2006/relationships/image" Target="../media/image3.tif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tiff"/><Relationship Id="rId4" Type="http://schemas.openxmlformats.org/officeDocument/2006/relationships/image" Target="../media/image3.tif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7" name="Image 2">
            <a:extLst>
              <a:ext uri="{FF2B5EF4-FFF2-40B4-BE49-F238E27FC236}">
                <a16:creationId xmlns:a16="http://schemas.microsoft.com/office/drawing/2014/main" id="{75A7AA97-0486-6545-AC10-56A645E009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28422"/>
          <a:stretch/>
        </p:blipFill>
        <p:spPr>
          <a:xfrm>
            <a:off x="4574380" y="1064398"/>
            <a:ext cx="4569620" cy="2236079"/>
          </a:xfrm>
          <a:prstGeom prst="rect">
            <a:avLst/>
          </a:prstGeom>
        </p:spPr>
      </p:pic>
      <p:pic>
        <p:nvPicPr>
          <p:cNvPr id="26" name="Image 1">
            <a:extLst>
              <a:ext uri="{FF2B5EF4-FFF2-40B4-BE49-F238E27FC236}">
                <a16:creationId xmlns:a16="http://schemas.microsoft.com/office/drawing/2014/main" id="{1EA465D5-8663-E246-868D-FEA37534B61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 b="28421"/>
          <a:stretch/>
        </p:blipFill>
        <p:spPr>
          <a:xfrm>
            <a:off x="1586" y="1064398"/>
            <a:ext cx="4572794" cy="2236088"/>
          </a:xfrm>
          <a:prstGeom prst="rect">
            <a:avLst/>
          </a:prstGeom>
        </p:spPr>
      </p:pic>
      <p:sp>
        <p:nvSpPr>
          <p:cNvPr id="2" name="Title 1"/>
          <p:cNvSpPr>
            <a:spLocks noGrp="1"/>
          </p:cNvSpPr>
          <p:nvPr>
            <p:ph type="ctrTitle" hasCustomPrompt="1"/>
          </p:nvPr>
        </p:nvSpPr>
        <p:spPr>
          <a:xfrm>
            <a:off x="327826" y="4293089"/>
            <a:ext cx="8435174" cy="796291"/>
          </a:xfrm>
        </p:spPr>
        <p:txBody>
          <a:bodyPr anchor="b">
            <a:noAutofit/>
          </a:bodyPr>
          <a:lstStyle>
            <a:lvl1pPr algn="ctr">
              <a:defRPr sz="4800"/>
            </a:lvl1pPr>
          </a:lstStyle>
          <a:p>
            <a:r>
              <a:rPr lang="en-GB" dirty="0"/>
              <a:t>Presentation title</a:t>
            </a:r>
            <a:endParaRPr lang="en-US" dirty="0"/>
          </a:p>
        </p:txBody>
      </p:sp>
      <p:sp>
        <p:nvSpPr>
          <p:cNvPr id="3" name="Subtitle 2"/>
          <p:cNvSpPr>
            <a:spLocks noGrp="1"/>
          </p:cNvSpPr>
          <p:nvPr>
            <p:ph type="subTitle" idx="1" hasCustomPrompt="1"/>
          </p:nvPr>
        </p:nvSpPr>
        <p:spPr>
          <a:xfrm>
            <a:off x="327826" y="5174614"/>
            <a:ext cx="8435174" cy="491640"/>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Presenter name, company</a:t>
            </a:r>
            <a:endParaRPr lang="en-US" dirty="0"/>
          </a:p>
        </p:txBody>
      </p:sp>
      <p:sp>
        <p:nvSpPr>
          <p:cNvPr id="4" name="Date Placeholder 3"/>
          <p:cNvSpPr>
            <a:spLocks noGrp="1"/>
          </p:cNvSpPr>
          <p:nvPr>
            <p:ph type="dt" sz="half" idx="10"/>
          </p:nvPr>
        </p:nvSpPr>
        <p:spPr/>
        <p:txBody>
          <a:bodyPr/>
          <a:lstStyle/>
          <a:p>
            <a:fld id="{E9D3028D-D33E-EC4E-8391-0A5157423042}" type="datetime1">
              <a:rPr lang="cs-CZ" smtClean="0"/>
              <a:t>11.11.2019</a:t>
            </a:fld>
            <a:endParaRPr lang="cs-CZ"/>
          </a:p>
        </p:txBody>
      </p:sp>
      <p:sp>
        <p:nvSpPr>
          <p:cNvPr id="5" name="Footer Placeholder 4"/>
          <p:cNvSpPr>
            <a:spLocks noGrp="1"/>
          </p:cNvSpPr>
          <p:nvPr>
            <p:ph type="ftr" sz="quarter" idx="11"/>
          </p:nvPr>
        </p:nvSpPr>
        <p:spPr/>
        <p:txBody>
          <a:bodyPr/>
          <a:lstStyle/>
          <a:p>
            <a:r>
              <a:rPr lang="cs-CZ"/>
              <a:t>24th October 2019, Bari, Italy</a:t>
            </a:r>
          </a:p>
        </p:txBody>
      </p:sp>
      <p:sp>
        <p:nvSpPr>
          <p:cNvPr id="6" name="Slide Number Placeholder 5"/>
          <p:cNvSpPr>
            <a:spLocks noGrp="1"/>
          </p:cNvSpPr>
          <p:nvPr>
            <p:ph type="sldNum" sz="quarter" idx="12"/>
          </p:nvPr>
        </p:nvSpPr>
        <p:spPr/>
        <p:txBody>
          <a:bodyPr/>
          <a:lstStyle/>
          <a:p>
            <a:fld id="{E23E03A6-88B2-EE4C-BED9-6D28EB8261F6}" type="slidenum">
              <a:rPr lang="cs-CZ" smtClean="0"/>
              <a:t>‹#›</a:t>
            </a:fld>
            <a:endParaRPr lang="cs-CZ"/>
          </a:p>
        </p:txBody>
      </p:sp>
      <p:sp>
        <p:nvSpPr>
          <p:cNvPr id="9" name="object 10">
            <a:extLst>
              <a:ext uri="{FF2B5EF4-FFF2-40B4-BE49-F238E27FC236}">
                <a16:creationId xmlns:a16="http://schemas.microsoft.com/office/drawing/2014/main" id="{DDF61BE1-7A8E-5749-B871-D968774A5B64}"/>
              </a:ext>
            </a:extLst>
          </p:cNvPr>
          <p:cNvSpPr/>
          <p:nvPr userDrawn="1"/>
        </p:nvSpPr>
        <p:spPr>
          <a:xfrm>
            <a:off x="0" y="0"/>
            <a:ext cx="9144000" cy="229042"/>
          </a:xfrm>
          <a:custGeom>
            <a:avLst/>
            <a:gdLst/>
            <a:ahLst/>
            <a:cxnLst/>
            <a:rect l="l" t="t" r="r" b="b"/>
            <a:pathLst>
              <a:path w="9144000" h="180340">
                <a:moveTo>
                  <a:pt x="0" y="179997"/>
                </a:moveTo>
                <a:lnTo>
                  <a:pt x="9144000" y="179997"/>
                </a:lnTo>
                <a:lnTo>
                  <a:pt x="9144000" y="0"/>
                </a:lnTo>
                <a:lnTo>
                  <a:pt x="0" y="0"/>
                </a:lnTo>
                <a:lnTo>
                  <a:pt x="0" y="179997"/>
                </a:lnTo>
                <a:close/>
              </a:path>
            </a:pathLst>
          </a:custGeom>
          <a:solidFill>
            <a:srgbClr val="47AE4C"/>
          </a:solidFill>
        </p:spPr>
        <p:txBody>
          <a:bodyPr wrap="square" lIns="0" tIns="0" rIns="0" bIns="0" rtlCol="0"/>
          <a:lstStyle/>
          <a:p>
            <a:endParaRPr sz="1800"/>
          </a:p>
        </p:txBody>
      </p:sp>
      <p:sp>
        <p:nvSpPr>
          <p:cNvPr id="10" name="object 10">
            <a:extLst>
              <a:ext uri="{FF2B5EF4-FFF2-40B4-BE49-F238E27FC236}">
                <a16:creationId xmlns:a16="http://schemas.microsoft.com/office/drawing/2014/main" id="{DE0B61D0-011C-F443-B6F5-FACD0CFC048D}"/>
              </a:ext>
            </a:extLst>
          </p:cNvPr>
          <p:cNvSpPr/>
          <p:nvPr userDrawn="1"/>
        </p:nvSpPr>
        <p:spPr>
          <a:xfrm>
            <a:off x="0" y="5735638"/>
            <a:ext cx="9144000" cy="1168400"/>
          </a:xfrm>
          <a:custGeom>
            <a:avLst/>
            <a:gdLst/>
            <a:ahLst/>
            <a:cxnLst/>
            <a:rect l="l" t="t" r="r" b="b"/>
            <a:pathLst>
              <a:path w="9144000" h="180340">
                <a:moveTo>
                  <a:pt x="0" y="179997"/>
                </a:moveTo>
                <a:lnTo>
                  <a:pt x="9144000" y="179997"/>
                </a:lnTo>
                <a:lnTo>
                  <a:pt x="9144000" y="0"/>
                </a:lnTo>
                <a:lnTo>
                  <a:pt x="0" y="0"/>
                </a:lnTo>
                <a:lnTo>
                  <a:pt x="0" y="179997"/>
                </a:lnTo>
                <a:close/>
              </a:path>
            </a:pathLst>
          </a:custGeom>
          <a:solidFill>
            <a:srgbClr val="47AE4C"/>
          </a:solidFill>
        </p:spPr>
        <p:txBody>
          <a:bodyPr wrap="square" lIns="0" tIns="0" rIns="0" bIns="0" rtlCol="0"/>
          <a:lstStyle/>
          <a:p>
            <a:endParaRPr sz="1800" dirty="0">
              <a:pattFill prst="pct10">
                <a:fgClr>
                  <a:schemeClr val="tx1"/>
                </a:fgClr>
                <a:bgClr>
                  <a:schemeClr val="bg1"/>
                </a:bgClr>
              </a:pattFill>
            </a:endParaRPr>
          </a:p>
        </p:txBody>
      </p:sp>
      <p:sp>
        <p:nvSpPr>
          <p:cNvPr id="11" name="object 16">
            <a:extLst>
              <a:ext uri="{FF2B5EF4-FFF2-40B4-BE49-F238E27FC236}">
                <a16:creationId xmlns:a16="http://schemas.microsoft.com/office/drawing/2014/main" id="{5617F201-7F0E-FE43-BD59-FF374B145C42}"/>
              </a:ext>
            </a:extLst>
          </p:cNvPr>
          <p:cNvSpPr txBox="1"/>
          <p:nvPr userDrawn="1"/>
        </p:nvSpPr>
        <p:spPr>
          <a:xfrm>
            <a:off x="1512331" y="6110985"/>
            <a:ext cx="4129185" cy="553998"/>
          </a:xfrm>
          <a:prstGeom prst="rect">
            <a:avLst/>
          </a:prstGeom>
        </p:spPr>
        <p:txBody>
          <a:bodyPr vert="horz" wrap="square" lIns="0" tIns="0" rIns="0" bIns="0" rtlCol="0">
            <a:spAutoFit/>
          </a:bodyPr>
          <a:lstStyle/>
          <a:p>
            <a:pPr marL="12700" marR="5080">
              <a:lnSpc>
                <a:spcPct val="100000"/>
              </a:lnSpc>
            </a:pPr>
            <a:r>
              <a:rPr lang="en-GB" sz="1200" noProof="0" dirty="0">
                <a:solidFill>
                  <a:schemeClr val="bg1"/>
                </a:solidFill>
                <a:latin typeface="Arial"/>
                <a:cs typeface="Arial"/>
              </a:rPr>
              <a:t>These projects have received funding from the European Union’s Horizon 2020 research and innovation programme under grant agreement No. 723583 &amp; No. 723825</a:t>
            </a:r>
          </a:p>
        </p:txBody>
      </p:sp>
      <p:grpSp>
        <p:nvGrpSpPr>
          <p:cNvPr id="12" name="Grouper 10">
            <a:extLst>
              <a:ext uri="{FF2B5EF4-FFF2-40B4-BE49-F238E27FC236}">
                <a16:creationId xmlns:a16="http://schemas.microsoft.com/office/drawing/2014/main" id="{2B66309D-EA14-0345-AB01-659453EC015E}"/>
              </a:ext>
            </a:extLst>
          </p:cNvPr>
          <p:cNvGrpSpPr/>
          <p:nvPr userDrawn="1"/>
        </p:nvGrpSpPr>
        <p:grpSpPr>
          <a:xfrm>
            <a:off x="-1698825" y="4391513"/>
            <a:ext cx="193502" cy="256315"/>
            <a:chOff x="593244" y="6127304"/>
            <a:chExt cx="258003" cy="256315"/>
          </a:xfrm>
        </p:grpSpPr>
        <p:sp>
          <p:nvSpPr>
            <p:cNvPr id="14" name="object 18">
              <a:extLst>
                <a:ext uri="{FF2B5EF4-FFF2-40B4-BE49-F238E27FC236}">
                  <a16:creationId xmlns:a16="http://schemas.microsoft.com/office/drawing/2014/main" id="{955953FE-2356-E24D-9311-4842FFD7FE07}"/>
                </a:ext>
              </a:extLst>
            </p:cNvPr>
            <p:cNvSpPr/>
            <p:nvPr/>
          </p:nvSpPr>
          <p:spPr>
            <a:xfrm>
              <a:off x="704534" y="6127304"/>
              <a:ext cx="35560" cy="33655"/>
            </a:xfrm>
            <a:custGeom>
              <a:avLst/>
              <a:gdLst/>
              <a:ahLst/>
              <a:cxnLst/>
              <a:rect l="l" t="t" r="r" b="b"/>
              <a:pathLst>
                <a:path w="35559" h="33654">
                  <a:moveTo>
                    <a:pt x="17559" y="0"/>
                  </a:moveTo>
                  <a:lnTo>
                    <a:pt x="13431" y="12865"/>
                  </a:lnTo>
                  <a:lnTo>
                    <a:pt x="0" y="12865"/>
                  </a:lnTo>
                  <a:lnTo>
                    <a:pt x="10891" y="20700"/>
                  </a:lnTo>
                  <a:lnTo>
                    <a:pt x="6802" y="33388"/>
                  </a:lnTo>
                  <a:lnTo>
                    <a:pt x="17559" y="25539"/>
                  </a:lnTo>
                  <a:lnTo>
                    <a:pt x="25773" y="25539"/>
                  </a:lnTo>
                  <a:lnTo>
                    <a:pt x="24213" y="20700"/>
                  </a:lnTo>
                  <a:lnTo>
                    <a:pt x="35118" y="12865"/>
                  </a:lnTo>
                  <a:lnTo>
                    <a:pt x="13431" y="12865"/>
                  </a:lnTo>
                  <a:lnTo>
                    <a:pt x="21673" y="12852"/>
                  </a:lnTo>
                  <a:lnTo>
                    <a:pt x="17559" y="0"/>
                  </a:lnTo>
                  <a:close/>
                </a:path>
                <a:path w="35559" h="33654">
                  <a:moveTo>
                    <a:pt x="25773" y="25539"/>
                  </a:moveTo>
                  <a:lnTo>
                    <a:pt x="17559" y="25539"/>
                  </a:lnTo>
                  <a:lnTo>
                    <a:pt x="28303" y="33388"/>
                  </a:lnTo>
                  <a:lnTo>
                    <a:pt x="25773" y="25539"/>
                  </a:lnTo>
                  <a:close/>
                </a:path>
              </a:pathLst>
            </a:custGeom>
            <a:solidFill>
              <a:srgbClr val="FFED00"/>
            </a:solidFill>
          </p:spPr>
          <p:txBody>
            <a:bodyPr wrap="square" lIns="0" tIns="0" rIns="0" bIns="0" rtlCol="0"/>
            <a:lstStyle/>
            <a:p>
              <a:endParaRPr sz="1800"/>
            </a:p>
          </p:txBody>
        </p:sp>
        <p:sp>
          <p:nvSpPr>
            <p:cNvPr id="15" name="object 19">
              <a:extLst>
                <a:ext uri="{FF2B5EF4-FFF2-40B4-BE49-F238E27FC236}">
                  <a16:creationId xmlns:a16="http://schemas.microsoft.com/office/drawing/2014/main" id="{3ABFEAD4-2220-0D45-9929-B20B39236F73}"/>
                </a:ext>
              </a:extLst>
            </p:cNvPr>
            <p:cNvSpPr/>
            <p:nvPr/>
          </p:nvSpPr>
          <p:spPr>
            <a:xfrm>
              <a:off x="648873" y="6142242"/>
              <a:ext cx="35560" cy="33655"/>
            </a:xfrm>
            <a:custGeom>
              <a:avLst/>
              <a:gdLst/>
              <a:ahLst/>
              <a:cxnLst/>
              <a:rect l="l" t="t" r="r" b="b"/>
              <a:pathLst>
                <a:path w="35559" h="33654">
                  <a:moveTo>
                    <a:pt x="17559" y="0"/>
                  </a:moveTo>
                  <a:lnTo>
                    <a:pt x="13444" y="12877"/>
                  </a:lnTo>
                  <a:lnTo>
                    <a:pt x="0" y="12877"/>
                  </a:lnTo>
                  <a:lnTo>
                    <a:pt x="10904" y="20713"/>
                  </a:lnTo>
                  <a:lnTo>
                    <a:pt x="6814" y="33401"/>
                  </a:lnTo>
                  <a:lnTo>
                    <a:pt x="17571" y="25552"/>
                  </a:lnTo>
                  <a:lnTo>
                    <a:pt x="25786" y="25552"/>
                  </a:lnTo>
                  <a:lnTo>
                    <a:pt x="24226" y="20713"/>
                  </a:lnTo>
                  <a:lnTo>
                    <a:pt x="35130" y="12877"/>
                  </a:lnTo>
                  <a:lnTo>
                    <a:pt x="13444" y="12877"/>
                  </a:lnTo>
                  <a:lnTo>
                    <a:pt x="21686" y="12865"/>
                  </a:lnTo>
                  <a:lnTo>
                    <a:pt x="17559" y="0"/>
                  </a:lnTo>
                  <a:close/>
                </a:path>
                <a:path w="35559" h="33654">
                  <a:moveTo>
                    <a:pt x="25786" y="25552"/>
                  </a:moveTo>
                  <a:lnTo>
                    <a:pt x="17571" y="25552"/>
                  </a:lnTo>
                  <a:lnTo>
                    <a:pt x="28316" y="33401"/>
                  </a:lnTo>
                  <a:lnTo>
                    <a:pt x="25786" y="25552"/>
                  </a:lnTo>
                  <a:close/>
                </a:path>
              </a:pathLst>
            </a:custGeom>
            <a:solidFill>
              <a:srgbClr val="FFED00"/>
            </a:solidFill>
          </p:spPr>
          <p:txBody>
            <a:bodyPr wrap="square" lIns="0" tIns="0" rIns="0" bIns="0" rtlCol="0"/>
            <a:lstStyle/>
            <a:p>
              <a:endParaRPr sz="1800"/>
            </a:p>
          </p:txBody>
        </p:sp>
        <p:sp>
          <p:nvSpPr>
            <p:cNvPr id="16" name="object 20">
              <a:extLst>
                <a:ext uri="{FF2B5EF4-FFF2-40B4-BE49-F238E27FC236}">
                  <a16:creationId xmlns:a16="http://schemas.microsoft.com/office/drawing/2014/main" id="{1ACDDF8D-0B7B-BD4C-958F-E439A8D6FDD6}"/>
                </a:ext>
              </a:extLst>
            </p:cNvPr>
            <p:cNvSpPr/>
            <p:nvPr/>
          </p:nvSpPr>
          <p:spPr>
            <a:xfrm>
              <a:off x="608164" y="6183055"/>
              <a:ext cx="35560" cy="33655"/>
            </a:xfrm>
            <a:custGeom>
              <a:avLst/>
              <a:gdLst/>
              <a:ahLst/>
              <a:cxnLst/>
              <a:rect l="l" t="t" r="r" b="b"/>
              <a:pathLst>
                <a:path w="35559" h="33654">
                  <a:moveTo>
                    <a:pt x="17559" y="0"/>
                  </a:moveTo>
                  <a:lnTo>
                    <a:pt x="13444" y="12877"/>
                  </a:lnTo>
                  <a:lnTo>
                    <a:pt x="0" y="12877"/>
                  </a:lnTo>
                  <a:lnTo>
                    <a:pt x="10904" y="20700"/>
                  </a:lnTo>
                  <a:lnTo>
                    <a:pt x="6802" y="33400"/>
                  </a:lnTo>
                  <a:lnTo>
                    <a:pt x="17559" y="25552"/>
                  </a:lnTo>
                  <a:lnTo>
                    <a:pt x="25788" y="25552"/>
                  </a:lnTo>
                  <a:lnTo>
                    <a:pt x="24226" y="20700"/>
                  </a:lnTo>
                  <a:lnTo>
                    <a:pt x="35118" y="12877"/>
                  </a:lnTo>
                  <a:lnTo>
                    <a:pt x="13444" y="12877"/>
                  </a:lnTo>
                  <a:lnTo>
                    <a:pt x="21673" y="12865"/>
                  </a:lnTo>
                  <a:lnTo>
                    <a:pt x="17559" y="0"/>
                  </a:lnTo>
                  <a:close/>
                </a:path>
                <a:path w="35559" h="33654">
                  <a:moveTo>
                    <a:pt x="25788" y="25552"/>
                  </a:moveTo>
                  <a:lnTo>
                    <a:pt x="17559" y="25552"/>
                  </a:lnTo>
                  <a:lnTo>
                    <a:pt x="28315" y="33400"/>
                  </a:lnTo>
                  <a:lnTo>
                    <a:pt x="25788" y="25552"/>
                  </a:lnTo>
                  <a:close/>
                </a:path>
              </a:pathLst>
            </a:custGeom>
            <a:solidFill>
              <a:srgbClr val="FFED00"/>
            </a:solidFill>
          </p:spPr>
          <p:txBody>
            <a:bodyPr wrap="square" lIns="0" tIns="0" rIns="0" bIns="0" rtlCol="0"/>
            <a:lstStyle/>
            <a:p>
              <a:endParaRPr sz="1800"/>
            </a:p>
          </p:txBody>
        </p:sp>
        <p:sp>
          <p:nvSpPr>
            <p:cNvPr id="17" name="object 21">
              <a:extLst>
                <a:ext uri="{FF2B5EF4-FFF2-40B4-BE49-F238E27FC236}">
                  <a16:creationId xmlns:a16="http://schemas.microsoft.com/office/drawing/2014/main" id="{19201E6F-3D4C-5B43-8A3D-8173CCBA1479}"/>
                </a:ext>
              </a:extLst>
            </p:cNvPr>
            <p:cNvSpPr/>
            <p:nvPr/>
          </p:nvSpPr>
          <p:spPr>
            <a:xfrm>
              <a:off x="593244" y="6238631"/>
              <a:ext cx="35560" cy="33655"/>
            </a:xfrm>
            <a:custGeom>
              <a:avLst/>
              <a:gdLst/>
              <a:ahLst/>
              <a:cxnLst/>
              <a:rect l="l" t="t" r="r" b="b"/>
              <a:pathLst>
                <a:path w="35559" h="33654">
                  <a:moveTo>
                    <a:pt x="17541" y="0"/>
                  </a:moveTo>
                  <a:lnTo>
                    <a:pt x="13426" y="12890"/>
                  </a:lnTo>
                  <a:lnTo>
                    <a:pt x="0" y="12890"/>
                  </a:lnTo>
                  <a:lnTo>
                    <a:pt x="10873" y="20713"/>
                  </a:lnTo>
                  <a:lnTo>
                    <a:pt x="6784" y="33401"/>
                  </a:lnTo>
                  <a:lnTo>
                    <a:pt x="17541" y="25552"/>
                  </a:lnTo>
                  <a:lnTo>
                    <a:pt x="25763" y="25552"/>
                  </a:lnTo>
                  <a:lnTo>
                    <a:pt x="24208" y="20713"/>
                  </a:lnTo>
                  <a:lnTo>
                    <a:pt x="35082" y="12890"/>
                  </a:lnTo>
                  <a:lnTo>
                    <a:pt x="13426" y="12890"/>
                  </a:lnTo>
                  <a:lnTo>
                    <a:pt x="21656" y="12865"/>
                  </a:lnTo>
                  <a:lnTo>
                    <a:pt x="17541" y="0"/>
                  </a:lnTo>
                  <a:close/>
                </a:path>
                <a:path w="35559" h="33654">
                  <a:moveTo>
                    <a:pt x="25763" y="25552"/>
                  </a:moveTo>
                  <a:lnTo>
                    <a:pt x="17541" y="25552"/>
                  </a:lnTo>
                  <a:lnTo>
                    <a:pt x="28285" y="33401"/>
                  </a:lnTo>
                  <a:lnTo>
                    <a:pt x="25763" y="25552"/>
                  </a:lnTo>
                  <a:close/>
                </a:path>
              </a:pathLst>
            </a:custGeom>
            <a:solidFill>
              <a:srgbClr val="FFED00"/>
            </a:solidFill>
          </p:spPr>
          <p:txBody>
            <a:bodyPr wrap="square" lIns="0" tIns="0" rIns="0" bIns="0" rtlCol="0"/>
            <a:lstStyle/>
            <a:p>
              <a:endParaRPr sz="1800"/>
            </a:p>
          </p:txBody>
        </p:sp>
        <p:sp>
          <p:nvSpPr>
            <p:cNvPr id="18" name="object 22">
              <a:extLst>
                <a:ext uri="{FF2B5EF4-FFF2-40B4-BE49-F238E27FC236}">
                  <a16:creationId xmlns:a16="http://schemas.microsoft.com/office/drawing/2014/main" id="{04EC7D47-B6F4-6545-A6DB-8B7DAAE0334B}"/>
                </a:ext>
              </a:extLst>
            </p:cNvPr>
            <p:cNvSpPr/>
            <p:nvPr/>
          </p:nvSpPr>
          <p:spPr>
            <a:xfrm>
              <a:off x="608169" y="6294386"/>
              <a:ext cx="35560" cy="33655"/>
            </a:xfrm>
            <a:custGeom>
              <a:avLst/>
              <a:gdLst/>
              <a:ahLst/>
              <a:cxnLst/>
              <a:rect l="l" t="t" r="r" b="b"/>
              <a:pathLst>
                <a:path w="35559" h="33654">
                  <a:moveTo>
                    <a:pt x="17559" y="0"/>
                  </a:moveTo>
                  <a:lnTo>
                    <a:pt x="13431" y="12865"/>
                  </a:lnTo>
                  <a:lnTo>
                    <a:pt x="0" y="12865"/>
                  </a:lnTo>
                  <a:lnTo>
                    <a:pt x="10891" y="20701"/>
                  </a:lnTo>
                  <a:lnTo>
                    <a:pt x="6802" y="33388"/>
                  </a:lnTo>
                  <a:lnTo>
                    <a:pt x="17559" y="25527"/>
                  </a:lnTo>
                  <a:lnTo>
                    <a:pt x="25769" y="25527"/>
                  </a:lnTo>
                  <a:lnTo>
                    <a:pt x="24213" y="20701"/>
                  </a:lnTo>
                  <a:lnTo>
                    <a:pt x="35105" y="12865"/>
                  </a:lnTo>
                  <a:lnTo>
                    <a:pt x="13431" y="12865"/>
                  </a:lnTo>
                  <a:lnTo>
                    <a:pt x="21673" y="12852"/>
                  </a:lnTo>
                  <a:lnTo>
                    <a:pt x="17559" y="0"/>
                  </a:lnTo>
                  <a:close/>
                </a:path>
                <a:path w="35559" h="33654">
                  <a:moveTo>
                    <a:pt x="25769" y="25527"/>
                  </a:moveTo>
                  <a:lnTo>
                    <a:pt x="17559" y="25527"/>
                  </a:lnTo>
                  <a:lnTo>
                    <a:pt x="28303" y="33388"/>
                  </a:lnTo>
                  <a:lnTo>
                    <a:pt x="25769" y="25527"/>
                  </a:lnTo>
                  <a:close/>
                </a:path>
              </a:pathLst>
            </a:custGeom>
            <a:solidFill>
              <a:srgbClr val="FFED00"/>
            </a:solidFill>
          </p:spPr>
          <p:txBody>
            <a:bodyPr wrap="square" lIns="0" tIns="0" rIns="0" bIns="0" rtlCol="0"/>
            <a:lstStyle/>
            <a:p>
              <a:endParaRPr sz="1800"/>
            </a:p>
          </p:txBody>
        </p:sp>
        <p:sp>
          <p:nvSpPr>
            <p:cNvPr id="19" name="object 23">
              <a:extLst>
                <a:ext uri="{FF2B5EF4-FFF2-40B4-BE49-F238E27FC236}">
                  <a16:creationId xmlns:a16="http://schemas.microsoft.com/office/drawing/2014/main" id="{54E28F5E-A0D9-7F4E-B1D6-A5A3865B6A89}"/>
                </a:ext>
              </a:extLst>
            </p:cNvPr>
            <p:cNvSpPr/>
            <p:nvPr/>
          </p:nvSpPr>
          <p:spPr>
            <a:xfrm>
              <a:off x="648964" y="6335194"/>
              <a:ext cx="35560" cy="33655"/>
            </a:xfrm>
            <a:custGeom>
              <a:avLst/>
              <a:gdLst/>
              <a:ahLst/>
              <a:cxnLst/>
              <a:rect l="l" t="t" r="r" b="b"/>
              <a:pathLst>
                <a:path w="35559" h="33654">
                  <a:moveTo>
                    <a:pt x="17559" y="0"/>
                  </a:moveTo>
                  <a:lnTo>
                    <a:pt x="13444" y="12852"/>
                  </a:lnTo>
                  <a:lnTo>
                    <a:pt x="0" y="12852"/>
                  </a:lnTo>
                  <a:lnTo>
                    <a:pt x="10891" y="20688"/>
                  </a:lnTo>
                  <a:lnTo>
                    <a:pt x="6802" y="33375"/>
                  </a:lnTo>
                  <a:lnTo>
                    <a:pt x="17559" y="25526"/>
                  </a:lnTo>
                  <a:lnTo>
                    <a:pt x="25781" y="25526"/>
                  </a:lnTo>
                  <a:lnTo>
                    <a:pt x="24226" y="20688"/>
                  </a:lnTo>
                  <a:lnTo>
                    <a:pt x="35118" y="12852"/>
                  </a:lnTo>
                  <a:lnTo>
                    <a:pt x="13444" y="12852"/>
                  </a:lnTo>
                  <a:lnTo>
                    <a:pt x="21673" y="12839"/>
                  </a:lnTo>
                  <a:lnTo>
                    <a:pt x="17559" y="0"/>
                  </a:lnTo>
                  <a:close/>
                </a:path>
                <a:path w="35559" h="33654">
                  <a:moveTo>
                    <a:pt x="25781" y="25526"/>
                  </a:moveTo>
                  <a:lnTo>
                    <a:pt x="17559" y="25526"/>
                  </a:lnTo>
                  <a:lnTo>
                    <a:pt x="28303" y="33375"/>
                  </a:lnTo>
                  <a:lnTo>
                    <a:pt x="25781" y="25526"/>
                  </a:lnTo>
                  <a:close/>
                </a:path>
              </a:pathLst>
            </a:custGeom>
            <a:solidFill>
              <a:srgbClr val="FFED00"/>
            </a:solidFill>
          </p:spPr>
          <p:txBody>
            <a:bodyPr wrap="square" lIns="0" tIns="0" rIns="0" bIns="0" rtlCol="0"/>
            <a:lstStyle/>
            <a:p>
              <a:endParaRPr sz="1800"/>
            </a:p>
          </p:txBody>
        </p:sp>
        <p:sp>
          <p:nvSpPr>
            <p:cNvPr id="20" name="object 24">
              <a:extLst>
                <a:ext uri="{FF2B5EF4-FFF2-40B4-BE49-F238E27FC236}">
                  <a16:creationId xmlns:a16="http://schemas.microsoft.com/office/drawing/2014/main" id="{CF1BB52F-063D-7F46-A8A8-57F2E5E27A63}"/>
                </a:ext>
              </a:extLst>
            </p:cNvPr>
            <p:cNvSpPr/>
            <p:nvPr/>
          </p:nvSpPr>
          <p:spPr>
            <a:xfrm>
              <a:off x="704543" y="6349964"/>
              <a:ext cx="35560" cy="33655"/>
            </a:xfrm>
            <a:custGeom>
              <a:avLst/>
              <a:gdLst/>
              <a:ahLst/>
              <a:cxnLst/>
              <a:rect l="l" t="t" r="r" b="b"/>
              <a:pathLst>
                <a:path w="35559" h="33654">
                  <a:moveTo>
                    <a:pt x="17559" y="0"/>
                  </a:moveTo>
                  <a:lnTo>
                    <a:pt x="13444" y="12865"/>
                  </a:lnTo>
                  <a:lnTo>
                    <a:pt x="0" y="12865"/>
                  </a:lnTo>
                  <a:lnTo>
                    <a:pt x="10891" y="20700"/>
                  </a:lnTo>
                  <a:lnTo>
                    <a:pt x="6802" y="33388"/>
                  </a:lnTo>
                  <a:lnTo>
                    <a:pt x="17559" y="25539"/>
                  </a:lnTo>
                  <a:lnTo>
                    <a:pt x="25773" y="25539"/>
                  </a:lnTo>
                  <a:lnTo>
                    <a:pt x="24213" y="20700"/>
                  </a:lnTo>
                  <a:lnTo>
                    <a:pt x="35118" y="12865"/>
                  </a:lnTo>
                  <a:lnTo>
                    <a:pt x="13444" y="12865"/>
                  </a:lnTo>
                  <a:lnTo>
                    <a:pt x="21673" y="12852"/>
                  </a:lnTo>
                  <a:lnTo>
                    <a:pt x="17559" y="0"/>
                  </a:lnTo>
                  <a:close/>
                </a:path>
                <a:path w="35559" h="33654">
                  <a:moveTo>
                    <a:pt x="25773" y="25539"/>
                  </a:moveTo>
                  <a:lnTo>
                    <a:pt x="17559" y="25539"/>
                  </a:lnTo>
                  <a:lnTo>
                    <a:pt x="28303" y="33388"/>
                  </a:lnTo>
                  <a:lnTo>
                    <a:pt x="25773" y="25539"/>
                  </a:lnTo>
                  <a:close/>
                </a:path>
              </a:pathLst>
            </a:custGeom>
            <a:solidFill>
              <a:srgbClr val="FFED00"/>
            </a:solidFill>
          </p:spPr>
          <p:txBody>
            <a:bodyPr wrap="square" lIns="0" tIns="0" rIns="0" bIns="0" rtlCol="0"/>
            <a:lstStyle/>
            <a:p>
              <a:endParaRPr sz="1800"/>
            </a:p>
          </p:txBody>
        </p:sp>
        <p:sp>
          <p:nvSpPr>
            <p:cNvPr id="21" name="object 25">
              <a:extLst>
                <a:ext uri="{FF2B5EF4-FFF2-40B4-BE49-F238E27FC236}">
                  <a16:creationId xmlns:a16="http://schemas.microsoft.com/office/drawing/2014/main" id="{09588249-AF29-0943-A621-DF9843E0B2DB}"/>
                </a:ext>
              </a:extLst>
            </p:cNvPr>
            <p:cNvSpPr/>
            <p:nvPr/>
          </p:nvSpPr>
          <p:spPr>
            <a:xfrm>
              <a:off x="760121" y="6335194"/>
              <a:ext cx="35560" cy="33655"/>
            </a:xfrm>
            <a:custGeom>
              <a:avLst/>
              <a:gdLst/>
              <a:ahLst/>
              <a:cxnLst/>
              <a:rect l="l" t="t" r="r" b="b"/>
              <a:pathLst>
                <a:path w="35559" h="33654">
                  <a:moveTo>
                    <a:pt x="17559" y="0"/>
                  </a:moveTo>
                  <a:lnTo>
                    <a:pt x="13431" y="12852"/>
                  </a:lnTo>
                  <a:lnTo>
                    <a:pt x="0" y="12852"/>
                  </a:lnTo>
                  <a:lnTo>
                    <a:pt x="10891" y="20688"/>
                  </a:lnTo>
                  <a:lnTo>
                    <a:pt x="6802" y="33375"/>
                  </a:lnTo>
                  <a:lnTo>
                    <a:pt x="17559" y="25526"/>
                  </a:lnTo>
                  <a:lnTo>
                    <a:pt x="25778" y="25526"/>
                  </a:lnTo>
                  <a:lnTo>
                    <a:pt x="24213" y="20688"/>
                  </a:lnTo>
                  <a:lnTo>
                    <a:pt x="35118" y="12852"/>
                  </a:lnTo>
                  <a:lnTo>
                    <a:pt x="13431" y="12852"/>
                  </a:lnTo>
                  <a:lnTo>
                    <a:pt x="21673" y="12839"/>
                  </a:lnTo>
                  <a:lnTo>
                    <a:pt x="17559" y="0"/>
                  </a:lnTo>
                  <a:close/>
                </a:path>
                <a:path w="35559" h="33654">
                  <a:moveTo>
                    <a:pt x="25778" y="25526"/>
                  </a:moveTo>
                  <a:lnTo>
                    <a:pt x="17559" y="25526"/>
                  </a:lnTo>
                  <a:lnTo>
                    <a:pt x="28316" y="33375"/>
                  </a:lnTo>
                  <a:lnTo>
                    <a:pt x="25778" y="25526"/>
                  </a:lnTo>
                  <a:close/>
                </a:path>
              </a:pathLst>
            </a:custGeom>
            <a:solidFill>
              <a:srgbClr val="FFED00"/>
            </a:solidFill>
          </p:spPr>
          <p:txBody>
            <a:bodyPr wrap="square" lIns="0" tIns="0" rIns="0" bIns="0" rtlCol="0"/>
            <a:lstStyle/>
            <a:p>
              <a:endParaRPr sz="1800"/>
            </a:p>
          </p:txBody>
        </p:sp>
        <p:sp>
          <p:nvSpPr>
            <p:cNvPr id="22" name="object 26">
              <a:extLst>
                <a:ext uri="{FF2B5EF4-FFF2-40B4-BE49-F238E27FC236}">
                  <a16:creationId xmlns:a16="http://schemas.microsoft.com/office/drawing/2014/main" id="{AD05A473-86B5-EA4F-A3D9-F7A678BB6522}"/>
                </a:ext>
              </a:extLst>
            </p:cNvPr>
            <p:cNvSpPr/>
            <p:nvPr/>
          </p:nvSpPr>
          <p:spPr>
            <a:xfrm>
              <a:off x="800919" y="6294386"/>
              <a:ext cx="35560" cy="33655"/>
            </a:xfrm>
            <a:custGeom>
              <a:avLst/>
              <a:gdLst/>
              <a:ahLst/>
              <a:cxnLst/>
              <a:rect l="l" t="t" r="r" b="b"/>
              <a:pathLst>
                <a:path w="35559" h="33654">
                  <a:moveTo>
                    <a:pt x="17559" y="0"/>
                  </a:moveTo>
                  <a:lnTo>
                    <a:pt x="13431" y="12865"/>
                  </a:lnTo>
                  <a:lnTo>
                    <a:pt x="0" y="12865"/>
                  </a:lnTo>
                  <a:lnTo>
                    <a:pt x="10904" y="20701"/>
                  </a:lnTo>
                  <a:lnTo>
                    <a:pt x="6802" y="33388"/>
                  </a:lnTo>
                  <a:lnTo>
                    <a:pt x="17559" y="25527"/>
                  </a:lnTo>
                  <a:lnTo>
                    <a:pt x="25774" y="25527"/>
                  </a:lnTo>
                  <a:lnTo>
                    <a:pt x="24213" y="20701"/>
                  </a:lnTo>
                  <a:lnTo>
                    <a:pt x="35118" y="12865"/>
                  </a:lnTo>
                  <a:lnTo>
                    <a:pt x="13431" y="12865"/>
                  </a:lnTo>
                  <a:lnTo>
                    <a:pt x="21686" y="12852"/>
                  </a:lnTo>
                  <a:lnTo>
                    <a:pt x="17559" y="0"/>
                  </a:lnTo>
                  <a:close/>
                </a:path>
                <a:path w="35559" h="33654">
                  <a:moveTo>
                    <a:pt x="25774" y="25527"/>
                  </a:moveTo>
                  <a:lnTo>
                    <a:pt x="17559" y="25527"/>
                  </a:lnTo>
                  <a:lnTo>
                    <a:pt x="28316" y="33388"/>
                  </a:lnTo>
                  <a:lnTo>
                    <a:pt x="25774" y="25527"/>
                  </a:lnTo>
                  <a:close/>
                </a:path>
              </a:pathLst>
            </a:custGeom>
            <a:solidFill>
              <a:srgbClr val="FFED00"/>
            </a:solidFill>
          </p:spPr>
          <p:txBody>
            <a:bodyPr wrap="square" lIns="0" tIns="0" rIns="0" bIns="0" rtlCol="0"/>
            <a:lstStyle/>
            <a:p>
              <a:endParaRPr sz="1800"/>
            </a:p>
          </p:txBody>
        </p:sp>
        <p:sp>
          <p:nvSpPr>
            <p:cNvPr id="23" name="object 27">
              <a:extLst>
                <a:ext uri="{FF2B5EF4-FFF2-40B4-BE49-F238E27FC236}">
                  <a16:creationId xmlns:a16="http://schemas.microsoft.com/office/drawing/2014/main" id="{BC820E06-287B-944C-B2C2-2733384E6CF9}"/>
                </a:ext>
              </a:extLst>
            </p:cNvPr>
            <p:cNvSpPr/>
            <p:nvPr/>
          </p:nvSpPr>
          <p:spPr>
            <a:xfrm>
              <a:off x="815687" y="6238473"/>
              <a:ext cx="35560" cy="33655"/>
            </a:xfrm>
            <a:custGeom>
              <a:avLst/>
              <a:gdLst/>
              <a:ahLst/>
              <a:cxnLst/>
              <a:rect l="l" t="t" r="r" b="b"/>
              <a:pathLst>
                <a:path w="35559" h="33654">
                  <a:moveTo>
                    <a:pt x="17559" y="0"/>
                  </a:moveTo>
                  <a:lnTo>
                    <a:pt x="13444" y="12877"/>
                  </a:lnTo>
                  <a:lnTo>
                    <a:pt x="0" y="12877"/>
                  </a:lnTo>
                  <a:lnTo>
                    <a:pt x="10904" y="20713"/>
                  </a:lnTo>
                  <a:lnTo>
                    <a:pt x="6814" y="33401"/>
                  </a:lnTo>
                  <a:lnTo>
                    <a:pt x="17559" y="25539"/>
                  </a:lnTo>
                  <a:lnTo>
                    <a:pt x="25782" y="25539"/>
                  </a:lnTo>
                  <a:lnTo>
                    <a:pt x="24226" y="20713"/>
                  </a:lnTo>
                  <a:lnTo>
                    <a:pt x="35130" y="12877"/>
                  </a:lnTo>
                  <a:lnTo>
                    <a:pt x="13444" y="12877"/>
                  </a:lnTo>
                  <a:lnTo>
                    <a:pt x="21686" y="12865"/>
                  </a:lnTo>
                  <a:lnTo>
                    <a:pt x="17559" y="0"/>
                  </a:lnTo>
                  <a:close/>
                </a:path>
                <a:path w="35559" h="33654">
                  <a:moveTo>
                    <a:pt x="25782" y="25539"/>
                  </a:moveTo>
                  <a:lnTo>
                    <a:pt x="17559" y="25539"/>
                  </a:lnTo>
                  <a:lnTo>
                    <a:pt x="28316" y="33401"/>
                  </a:lnTo>
                  <a:lnTo>
                    <a:pt x="25782" y="25539"/>
                  </a:lnTo>
                  <a:close/>
                </a:path>
              </a:pathLst>
            </a:custGeom>
            <a:solidFill>
              <a:srgbClr val="FFED00"/>
            </a:solidFill>
          </p:spPr>
          <p:txBody>
            <a:bodyPr wrap="square" lIns="0" tIns="0" rIns="0" bIns="0" rtlCol="0"/>
            <a:lstStyle/>
            <a:p>
              <a:endParaRPr sz="1800"/>
            </a:p>
          </p:txBody>
        </p:sp>
        <p:sp>
          <p:nvSpPr>
            <p:cNvPr id="24" name="object 28">
              <a:extLst>
                <a:ext uri="{FF2B5EF4-FFF2-40B4-BE49-F238E27FC236}">
                  <a16:creationId xmlns:a16="http://schemas.microsoft.com/office/drawing/2014/main" id="{4567E936-7F1C-224C-AAD6-BFC6CED918E0}"/>
                </a:ext>
              </a:extLst>
            </p:cNvPr>
            <p:cNvSpPr/>
            <p:nvPr/>
          </p:nvSpPr>
          <p:spPr>
            <a:xfrm>
              <a:off x="800921" y="6182895"/>
              <a:ext cx="35560" cy="33655"/>
            </a:xfrm>
            <a:custGeom>
              <a:avLst/>
              <a:gdLst/>
              <a:ahLst/>
              <a:cxnLst/>
              <a:rect l="l" t="t" r="r" b="b"/>
              <a:pathLst>
                <a:path w="35559" h="33654">
                  <a:moveTo>
                    <a:pt x="17559" y="0"/>
                  </a:moveTo>
                  <a:lnTo>
                    <a:pt x="13431" y="12877"/>
                  </a:lnTo>
                  <a:lnTo>
                    <a:pt x="0" y="12877"/>
                  </a:lnTo>
                  <a:lnTo>
                    <a:pt x="10904" y="20701"/>
                  </a:lnTo>
                  <a:lnTo>
                    <a:pt x="6802" y="33388"/>
                  </a:lnTo>
                  <a:lnTo>
                    <a:pt x="17559" y="25539"/>
                  </a:lnTo>
                  <a:lnTo>
                    <a:pt x="25773" y="25539"/>
                  </a:lnTo>
                  <a:lnTo>
                    <a:pt x="24213" y="20701"/>
                  </a:lnTo>
                  <a:lnTo>
                    <a:pt x="35118" y="12877"/>
                  </a:lnTo>
                  <a:lnTo>
                    <a:pt x="13431" y="12877"/>
                  </a:lnTo>
                  <a:lnTo>
                    <a:pt x="21686" y="12865"/>
                  </a:lnTo>
                  <a:lnTo>
                    <a:pt x="17559" y="0"/>
                  </a:lnTo>
                  <a:close/>
                </a:path>
                <a:path w="35559" h="33654">
                  <a:moveTo>
                    <a:pt x="25773" y="25539"/>
                  </a:moveTo>
                  <a:lnTo>
                    <a:pt x="17559" y="25539"/>
                  </a:lnTo>
                  <a:lnTo>
                    <a:pt x="28303" y="33388"/>
                  </a:lnTo>
                  <a:lnTo>
                    <a:pt x="25773" y="25539"/>
                  </a:lnTo>
                  <a:close/>
                </a:path>
              </a:pathLst>
            </a:custGeom>
            <a:solidFill>
              <a:srgbClr val="FFED00"/>
            </a:solidFill>
          </p:spPr>
          <p:txBody>
            <a:bodyPr wrap="square" lIns="0" tIns="0" rIns="0" bIns="0" rtlCol="0"/>
            <a:lstStyle/>
            <a:p>
              <a:endParaRPr sz="1800"/>
            </a:p>
          </p:txBody>
        </p:sp>
        <p:sp>
          <p:nvSpPr>
            <p:cNvPr id="25" name="object 29">
              <a:extLst>
                <a:ext uri="{FF2B5EF4-FFF2-40B4-BE49-F238E27FC236}">
                  <a16:creationId xmlns:a16="http://schemas.microsoft.com/office/drawing/2014/main" id="{C66D2C48-090E-C144-9C90-F96A14ED1784}"/>
                </a:ext>
              </a:extLst>
            </p:cNvPr>
            <p:cNvSpPr/>
            <p:nvPr/>
          </p:nvSpPr>
          <p:spPr>
            <a:xfrm>
              <a:off x="760312" y="6142259"/>
              <a:ext cx="35560" cy="33655"/>
            </a:xfrm>
            <a:custGeom>
              <a:avLst/>
              <a:gdLst/>
              <a:ahLst/>
              <a:cxnLst/>
              <a:rect l="l" t="t" r="r" b="b"/>
              <a:pathLst>
                <a:path w="35559" h="33654">
                  <a:moveTo>
                    <a:pt x="17523" y="0"/>
                  </a:moveTo>
                  <a:lnTo>
                    <a:pt x="13409" y="12877"/>
                  </a:lnTo>
                  <a:lnTo>
                    <a:pt x="0" y="12877"/>
                  </a:lnTo>
                  <a:lnTo>
                    <a:pt x="10856" y="20701"/>
                  </a:lnTo>
                  <a:lnTo>
                    <a:pt x="6767" y="33401"/>
                  </a:lnTo>
                  <a:lnTo>
                    <a:pt x="17536" y="25539"/>
                  </a:lnTo>
                  <a:lnTo>
                    <a:pt x="25749" y="25539"/>
                  </a:lnTo>
                  <a:lnTo>
                    <a:pt x="24191" y="20701"/>
                  </a:lnTo>
                  <a:lnTo>
                    <a:pt x="35060" y="12877"/>
                  </a:lnTo>
                  <a:lnTo>
                    <a:pt x="13409" y="12877"/>
                  </a:lnTo>
                  <a:lnTo>
                    <a:pt x="21638" y="12839"/>
                  </a:lnTo>
                  <a:lnTo>
                    <a:pt x="17523" y="0"/>
                  </a:lnTo>
                  <a:close/>
                </a:path>
                <a:path w="35559" h="33654">
                  <a:moveTo>
                    <a:pt x="25749" y="25539"/>
                  </a:moveTo>
                  <a:lnTo>
                    <a:pt x="17536" y="25539"/>
                  </a:lnTo>
                  <a:lnTo>
                    <a:pt x="28280" y="33401"/>
                  </a:lnTo>
                  <a:lnTo>
                    <a:pt x="25749" y="25539"/>
                  </a:lnTo>
                  <a:close/>
                </a:path>
              </a:pathLst>
            </a:custGeom>
            <a:solidFill>
              <a:srgbClr val="FFED00"/>
            </a:solidFill>
          </p:spPr>
          <p:txBody>
            <a:bodyPr wrap="square" lIns="0" tIns="0" rIns="0" bIns="0" rtlCol="0"/>
            <a:lstStyle/>
            <a:p>
              <a:endParaRPr sz="1800"/>
            </a:p>
          </p:txBody>
        </p:sp>
      </p:grpSp>
      <p:pic>
        <p:nvPicPr>
          <p:cNvPr id="28" name="Picture 27">
            <a:extLst>
              <a:ext uri="{FF2B5EF4-FFF2-40B4-BE49-F238E27FC236}">
                <a16:creationId xmlns:a16="http://schemas.microsoft.com/office/drawing/2014/main" id="{DFF9C27C-AE5B-2C48-88DB-8AC92F7B63D5}"/>
              </a:ext>
            </a:extLst>
          </p:cNvPr>
          <p:cNvPicPr>
            <a:picLocks noChangeAspect="1"/>
          </p:cNvPicPr>
          <p:nvPr userDrawn="1"/>
        </p:nvPicPr>
        <p:blipFill rotWithShape="1">
          <a:blip r:embed="rId4"/>
          <a:srcRect t="22805" b="23250"/>
          <a:stretch/>
        </p:blipFill>
        <p:spPr>
          <a:xfrm>
            <a:off x="4662590" y="3476746"/>
            <a:ext cx="1375724" cy="742125"/>
          </a:xfrm>
          <a:prstGeom prst="rect">
            <a:avLst/>
          </a:prstGeom>
        </p:spPr>
      </p:pic>
      <p:pic>
        <p:nvPicPr>
          <p:cNvPr id="29" name="Picture 28">
            <a:extLst>
              <a:ext uri="{FF2B5EF4-FFF2-40B4-BE49-F238E27FC236}">
                <a16:creationId xmlns:a16="http://schemas.microsoft.com/office/drawing/2014/main" id="{06EFB6C4-2959-7744-B0B8-341D677B028F}"/>
              </a:ext>
            </a:extLst>
          </p:cNvPr>
          <p:cNvPicPr>
            <a:picLocks noChangeAspect="1"/>
          </p:cNvPicPr>
          <p:nvPr userDrawn="1"/>
        </p:nvPicPr>
        <p:blipFill rotWithShape="1">
          <a:blip r:embed="rId5"/>
          <a:srcRect t="7450" b="5973"/>
          <a:stretch/>
        </p:blipFill>
        <p:spPr>
          <a:xfrm>
            <a:off x="3113980" y="3340540"/>
            <a:ext cx="1367432" cy="897913"/>
          </a:xfrm>
          <a:prstGeom prst="rect">
            <a:avLst/>
          </a:prstGeom>
        </p:spPr>
      </p:pic>
      <p:sp>
        <p:nvSpPr>
          <p:cNvPr id="31" name="object 15">
            <a:extLst>
              <a:ext uri="{FF2B5EF4-FFF2-40B4-BE49-F238E27FC236}">
                <a16:creationId xmlns:a16="http://schemas.microsoft.com/office/drawing/2014/main" id="{21EB924B-598B-AD43-8284-C2447A985A08}"/>
              </a:ext>
            </a:extLst>
          </p:cNvPr>
          <p:cNvSpPr/>
          <p:nvPr userDrawn="1"/>
        </p:nvSpPr>
        <p:spPr>
          <a:xfrm>
            <a:off x="0" y="1064398"/>
            <a:ext cx="9144000" cy="0"/>
          </a:xfrm>
          <a:custGeom>
            <a:avLst/>
            <a:gdLst/>
            <a:ahLst/>
            <a:cxnLst/>
            <a:rect l="l" t="t" r="r" b="b"/>
            <a:pathLst>
              <a:path w="9144000">
                <a:moveTo>
                  <a:pt x="0" y="0"/>
                </a:moveTo>
                <a:lnTo>
                  <a:pt x="9144000" y="0"/>
                </a:lnTo>
              </a:path>
            </a:pathLst>
          </a:custGeom>
          <a:ln w="6350">
            <a:solidFill>
              <a:srgbClr val="47AE4C"/>
            </a:solidFill>
          </a:ln>
        </p:spPr>
        <p:txBody>
          <a:bodyPr wrap="square" lIns="0" tIns="0" rIns="0" bIns="0" rtlCol="0"/>
          <a:lstStyle/>
          <a:p>
            <a:endParaRPr/>
          </a:p>
        </p:txBody>
      </p:sp>
      <p:sp>
        <p:nvSpPr>
          <p:cNvPr id="32" name="object 15">
            <a:extLst>
              <a:ext uri="{FF2B5EF4-FFF2-40B4-BE49-F238E27FC236}">
                <a16:creationId xmlns:a16="http://schemas.microsoft.com/office/drawing/2014/main" id="{1AA4BB93-5907-3C4E-87EB-DB83B4BD06F3}"/>
              </a:ext>
            </a:extLst>
          </p:cNvPr>
          <p:cNvSpPr/>
          <p:nvPr userDrawn="1"/>
        </p:nvSpPr>
        <p:spPr>
          <a:xfrm>
            <a:off x="4759" y="3300477"/>
            <a:ext cx="9144000" cy="0"/>
          </a:xfrm>
          <a:custGeom>
            <a:avLst/>
            <a:gdLst/>
            <a:ahLst/>
            <a:cxnLst/>
            <a:rect l="l" t="t" r="r" b="b"/>
            <a:pathLst>
              <a:path w="9144000">
                <a:moveTo>
                  <a:pt x="0" y="0"/>
                </a:moveTo>
                <a:lnTo>
                  <a:pt x="9144000" y="0"/>
                </a:lnTo>
              </a:path>
            </a:pathLst>
          </a:custGeom>
          <a:ln w="6350">
            <a:solidFill>
              <a:srgbClr val="47AE4C"/>
            </a:solidFill>
          </a:ln>
        </p:spPr>
        <p:txBody>
          <a:bodyPr wrap="square" lIns="0" tIns="0" rIns="0" bIns="0" rtlCol="0"/>
          <a:lstStyle/>
          <a:p>
            <a:endParaRPr/>
          </a:p>
        </p:txBody>
      </p:sp>
      <p:grpSp>
        <p:nvGrpSpPr>
          <p:cNvPr id="33" name="Grouper 10">
            <a:extLst>
              <a:ext uri="{FF2B5EF4-FFF2-40B4-BE49-F238E27FC236}">
                <a16:creationId xmlns:a16="http://schemas.microsoft.com/office/drawing/2014/main" id="{07ACF49A-213C-1645-896B-F616939F3E01}"/>
              </a:ext>
            </a:extLst>
          </p:cNvPr>
          <p:cNvGrpSpPr/>
          <p:nvPr userDrawn="1"/>
        </p:nvGrpSpPr>
        <p:grpSpPr>
          <a:xfrm>
            <a:off x="301156" y="6016345"/>
            <a:ext cx="1018748" cy="680011"/>
            <a:chOff x="467398" y="6086665"/>
            <a:chExt cx="509905" cy="340360"/>
          </a:xfrm>
        </p:grpSpPr>
        <p:sp>
          <p:nvSpPr>
            <p:cNvPr id="34" name="object 17">
              <a:extLst>
                <a:ext uri="{FF2B5EF4-FFF2-40B4-BE49-F238E27FC236}">
                  <a16:creationId xmlns:a16="http://schemas.microsoft.com/office/drawing/2014/main" id="{53970D39-DBB7-1C4D-A278-22FCA79B7B32}"/>
                </a:ext>
              </a:extLst>
            </p:cNvPr>
            <p:cNvSpPr/>
            <p:nvPr/>
          </p:nvSpPr>
          <p:spPr>
            <a:xfrm>
              <a:off x="467398" y="6086665"/>
              <a:ext cx="509905" cy="340360"/>
            </a:xfrm>
            <a:custGeom>
              <a:avLst/>
              <a:gdLst/>
              <a:ahLst/>
              <a:cxnLst/>
              <a:rect l="l" t="t" r="r" b="b"/>
              <a:pathLst>
                <a:path w="509905" h="340360">
                  <a:moveTo>
                    <a:pt x="0" y="339750"/>
                  </a:moveTo>
                  <a:lnTo>
                    <a:pt x="509600" y="339750"/>
                  </a:lnTo>
                  <a:lnTo>
                    <a:pt x="509600" y="0"/>
                  </a:lnTo>
                  <a:lnTo>
                    <a:pt x="0" y="0"/>
                  </a:lnTo>
                  <a:lnTo>
                    <a:pt x="0" y="339750"/>
                  </a:lnTo>
                  <a:close/>
                </a:path>
              </a:pathLst>
            </a:custGeom>
            <a:solidFill>
              <a:srgbClr val="164194"/>
            </a:solidFill>
          </p:spPr>
          <p:txBody>
            <a:bodyPr wrap="square" lIns="0" tIns="0" rIns="0" bIns="0" rtlCol="0"/>
            <a:lstStyle/>
            <a:p>
              <a:endParaRPr/>
            </a:p>
          </p:txBody>
        </p:sp>
        <p:sp>
          <p:nvSpPr>
            <p:cNvPr id="35" name="object 18">
              <a:extLst>
                <a:ext uri="{FF2B5EF4-FFF2-40B4-BE49-F238E27FC236}">
                  <a16:creationId xmlns:a16="http://schemas.microsoft.com/office/drawing/2014/main" id="{4EDF837D-72CB-5C4F-9622-39B852C38670}"/>
                </a:ext>
              </a:extLst>
            </p:cNvPr>
            <p:cNvSpPr/>
            <p:nvPr/>
          </p:nvSpPr>
          <p:spPr>
            <a:xfrm>
              <a:off x="704534" y="6127304"/>
              <a:ext cx="35560" cy="33655"/>
            </a:xfrm>
            <a:custGeom>
              <a:avLst/>
              <a:gdLst/>
              <a:ahLst/>
              <a:cxnLst/>
              <a:rect l="l" t="t" r="r" b="b"/>
              <a:pathLst>
                <a:path w="35559" h="33654">
                  <a:moveTo>
                    <a:pt x="17559" y="0"/>
                  </a:moveTo>
                  <a:lnTo>
                    <a:pt x="13431" y="12865"/>
                  </a:lnTo>
                  <a:lnTo>
                    <a:pt x="0" y="12865"/>
                  </a:lnTo>
                  <a:lnTo>
                    <a:pt x="10891" y="20700"/>
                  </a:lnTo>
                  <a:lnTo>
                    <a:pt x="6802" y="33388"/>
                  </a:lnTo>
                  <a:lnTo>
                    <a:pt x="17559" y="25539"/>
                  </a:lnTo>
                  <a:lnTo>
                    <a:pt x="25773" y="25539"/>
                  </a:lnTo>
                  <a:lnTo>
                    <a:pt x="24213" y="20700"/>
                  </a:lnTo>
                  <a:lnTo>
                    <a:pt x="35118" y="12865"/>
                  </a:lnTo>
                  <a:lnTo>
                    <a:pt x="13431" y="12865"/>
                  </a:lnTo>
                  <a:lnTo>
                    <a:pt x="21673" y="12852"/>
                  </a:lnTo>
                  <a:lnTo>
                    <a:pt x="17559" y="0"/>
                  </a:lnTo>
                  <a:close/>
                </a:path>
                <a:path w="35559" h="33654">
                  <a:moveTo>
                    <a:pt x="25773" y="25539"/>
                  </a:moveTo>
                  <a:lnTo>
                    <a:pt x="17559" y="25539"/>
                  </a:lnTo>
                  <a:lnTo>
                    <a:pt x="28303" y="33388"/>
                  </a:lnTo>
                  <a:lnTo>
                    <a:pt x="25773" y="25539"/>
                  </a:lnTo>
                  <a:close/>
                </a:path>
              </a:pathLst>
            </a:custGeom>
            <a:solidFill>
              <a:srgbClr val="FFED00"/>
            </a:solidFill>
          </p:spPr>
          <p:txBody>
            <a:bodyPr wrap="square" lIns="0" tIns="0" rIns="0" bIns="0" rtlCol="0"/>
            <a:lstStyle/>
            <a:p>
              <a:endParaRPr/>
            </a:p>
          </p:txBody>
        </p:sp>
        <p:sp>
          <p:nvSpPr>
            <p:cNvPr id="36" name="object 19">
              <a:extLst>
                <a:ext uri="{FF2B5EF4-FFF2-40B4-BE49-F238E27FC236}">
                  <a16:creationId xmlns:a16="http://schemas.microsoft.com/office/drawing/2014/main" id="{1B354FE2-BB69-2E45-B6F0-A02767B49DA0}"/>
                </a:ext>
              </a:extLst>
            </p:cNvPr>
            <p:cNvSpPr/>
            <p:nvPr/>
          </p:nvSpPr>
          <p:spPr>
            <a:xfrm>
              <a:off x="648873" y="6142242"/>
              <a:ext cx="35560" cy="33655"/>
            </a:xfrm>
            <a:custGeom>
              <a:avLst/>
              <a:gdLst/>
              <a:ahLst/>
              <a:cxnLst/>
              <a:rect l="l" t="t" r="r" b="b"/>
              <a:pathLst>
                <a:path w="35559" h="33654">
                  <a:moveTo>
                    <a:pt x="17559" y="0"/>
                  </a:moveTo>
                  <a:lnTo>
                    <a:pt x="13444" y="12877"/>
                  </a:lnTo>
                  <a:lnTo>
                    <a:pt x="0" y="12877"/>
                  </a:lnTo>
                  <a:lnTo>
                    <a:pt x="10904" y="20713"/>
                  </a:lnTo>
                  <a:lnTo>
                    <a:pt x="6814" y="33401"/>
                  </a:lnTo>
                  <a:lnTo>
                    <a:pt x="17571" y="25552"/>
                  </a:lnTo>
                  <a:lnTo>
                    <a:pt x="25786" y="25552"/>
                  </a:lnTo>
                  <a:lnTo>
                    <a:pt x="24226" y="20713"/>
                  </a:lnTo>
                  <a:lnTo>
                    <a:pt x="35130" y="12877"/>
                  </a:lnTo>
                  <a:lnTo>
                    <a:pt x="13444" y="12877"/>
                  </a:lnTo>
                  <a:lnTo>
                    <a:pt x="21686" y="12865"/>
                  </a:lnTo>
                  <a:lnTo>
                    <a:pt x="17559" y="0"/>
                  </a:lnTo>
                  <a:close/>
                </a:path>
                <a:path w="35559" h="33654">
                  <a:moveTo>
                    <a:pt x="25786" y="25552"/>
                  </a:moveTo>
                  <a:lnTo>
                    <a:pt x="17571" y="25552"/>
                  </a:lnTo>
                  <a:lnTo>
                    <a:pt x="28316" y="33401"/>
                  </a:lnTo>
                  <a:lnTo>
                    <a:pt x="25786" y="25552"/>
                  </a:lnTo>
                  <a:close/>
                </a:path>
              </a:pathLst>
            </a:custGeom>
            <a:solidFill>
              <a:srgbClr val="FFED00"/>
            </a:solidFill>
          </p:spPr>
          <p:txBody>
            <a:bodyPr wrap="square" lIns="0" tIns="0" rIns="0" bIns="0" rtlCol="0"/>
            <a:lstStyle/>
            <a:p>
              <a:endParaRPr/>
            </a:p>
          </p:txBody>
        </p:sp>
        <p:sp>
          <p:nvSpPr>
            <p:cNvPr id="37" name="object 20">
              <a:extLst>
                <a:ext uri="{FF2B5EF4-FFF2-40B4-BE49-F238E27FC236}">
                  <a16:creationId xmlns:a16="http://schemas.microsoft.com/office/drawing/2014/main" id="{88B023D1-BCA1-4146-8B2D-D16278E15E0E}"/>
                </a:ext>
              </a:extLst>
            </p:cNvPr>
            <p:cNvSpPr/>
            <p:nvPr/>
          </p:nvSpPr>
          <p:spPr>
            <a:xfrm>
              <a:off x="608164" y="6183055"/>
              <a:ext cx="35560" cy="33655"/>
            </a:xfrm>
            <a:custGeom>
              <a:avLst/>
              <a:gdLst/>
              <a:ahLst/>
              <a:cxnLst/>
              <a:rect l="l" t="t" r="r" b="b"/>
              <a:pathLst>
                <a:path w="35559" h="33654">
                  <a:moveTo>
                    <a:pt x="17559" y="0"/>
                  </a:moveTo>
                  <a:lnTo>
                    <a:pt x="13444" y="12877"/>
                  </a:lnTo>
                  <a:lnTo>
                    <a:pt x="0" y="12877"/>
                  </a:lnTo>
                  <a:lnTo>
                    <a:pt x="10904" y="20700"/>
                  </a:lnTo>
                  <a:lnTo>
                    <a:pt x="6802" y="33400"/>
                  </a:lnTo>
                  <a:lnTo>
                    <a:pt x="17559" y="25552"/>
                  </a:lnTo>
                  <a:lnTo>
                    <a:pt x="25788" y="25552"/>
                  </a:lnTo>
                  <a:lnTo>
                    <a:pt x="24226" y="20700"/>
                  </a:lnTo>
                  <a:lnTo>
                    <a:pt x="35118" y="12877"/>
                  </a:lnTo>
                  <a:lnTo>
                    <a:pt x="13444" y="12877"/>
                  </a:lnTo>
                  <a:lnTo>
                    <a:pt x="21673" y="12865"/>
                  </a:lnTo>
                  <a:lnTo>
                    <a:pt x="17559" y="0"/>
                  </a:lnTo>
                  <a:close/>
                </a:path>
                <a:path w="35559" h="33654">
                  <a:moveTo>
                    <a:pt x="25788" y="25552"/>
                  </a:moveTo>
                  <a:lnTo>
                    <a:pt x="17559" y="25552"/>
                  </a:lnTo>
                  <a:lnTo>
                    <a:pt x="28315" y="33400"/>
                  </a:lnTo>
                  <a:lnTo>
                    <a:pt x="25788" y="25552"/>
                  </a:lnTo>
                  <a:close/>
                </a:path>
              </a:pathLst>
            </a:custGeom>
            <a:solidFill>
              <a:srgbClr val="FFED00"/>
            </a:solidFill>
          </p:spPr>
          <p:txBody>
            <a:bodyPr wrap="square" lIns="0" tIns="0" rIns="0" bIns="0" rtlCol="0"/>
            <a:lstStyle/>
            <a:p>
              <a:endParaRPr/>
            </a:p>
          </p:txBody>
        </p:sp>
        <p:sp>
          <p:nvSpPr>
            <p:cNvPr id="38" name="object 21">
              <a:extLst>
                <a:ext uri="{FF2B5EF4-FFF2-40B4-BE49-F238E27FC236}">
                  <a16:creationId xmlns:a16="http://schemas.microsoft.com/office/drawing/2014/main" id="{8ED27393-F829-BB4A-BB8F-8B40311FA8E8}"/>
                </a:ext>
              </a:extLst>
            </p:cNvPr>
            <p:cNvSpPr/>
            <p:nvPr/>
          </p:nvSpPr>
          <p:spPr>
            <a:xfrm>
              <a:off x="593244" y="6238631"/>
              <a:ext cx="35560" cy="33655"/>
            </a:xfrm>
            <a:custGeom>
              <a:avLst/>
              <a:gdLst/>
              <a:ahLst/>
              <a:cxnLst/>
              <a:rect l="l" t="t" r="r" b="b"/>
              <a:pathLst>
                <a:path w="35559" h="33654">
                  <a:moveTo>
                    <a:pt x="17541" y="0"/>
                  </a:moveTo>
                  <a:lnTo>
                    <a:pt x="13426" y="12890"/>
                  </a:lnTo>
                  <a:lnTo>
                    <a:pt x="0" y="12890"/>
                  </a:lnTo>
                  <a:lnTo>
                    <a:pt x="10873" y="20713"/>
                  </a:lnTo>
                  <a:lnTo>
                    <a:pt x="6784" y="33401"/>
                  </a:lnTo>
                  <a:lnTo>
                    <a:pt x="17541" y="25552"/>
                  </a:lnTo>
                  <a:lnTo>
                    <a:pt x="25763" y="25552"/>
                  </a:lnTo>
                  <a:lnTo>
                    <a:pt x="24208" y="20713"/>
                  </a:lnTo>
                  <a:lnTo>
                    <a:pt x="35082" y="12890"/>
                  </a:lnTo>
                  <a:lnTo>
                    <a:pt x="13426" y="12890"/>
                  </a:lnTo>
                  <a:lnTo>
                    <a:pt x="21656" y="12865"/>
                  </a:lnTo>
                  <a:lnTo>
                    <a:pt x="17541" y="0"/>
                  </a:lnTo>
                  <a:close/>
                </a:path>
                <a:path w="35559" h="33654">
                  <a:moveTo>
                    <a:pt x="25763" y="25552"/>
                  </a:moveTo>
                  <a:lnTo>
                    <a:pt x="17541" y="25552"/>
                  </a:lnTo>
                  <a:lnTo>
                    <a:pt x="28285" y="33401"/>
                  </a:lnTo>
                  <a:lnTo>
                    <a:pt x="25763" y="25552"/>
                  </a:lnTo>
                  <a:close/>
                </a:path>
              </a:pathLst>
            </a:custGeom>
            <a:solidFill>
              <a:srgbClr val="FFED00"/>
            </a:solidFill>
          </p:spPr>
          <p:txBody>
            <a:bodyPr wrap="square" lIns="0" tIns="0" rIns="0" bIns="0" rtlCol="0"/>
            <a:lstStyle/>
            <a:p>
              <a:endParaRPr/>
            </a:p>
          </p:txBody>
        </p:sp>
        <p:sp>
          <p:nvSpPr>
            <p:cNvPr id="39" name="object 22">
              <a:extLst>
                <a:ext uri="{FF2B5EF4-FFF2-40B4-BE49-F238E27FC236}">
                  <a16:creationId xmlns:a16="http://schemas.microsoft.com/office/drawing/2014/main" id="{6FE7B957-626F-0D47-BF67-C3D467F61468}"/>
                </a:ext>
              </a:extLst>
            </p:cNvPr>
            <p:cNvSpPr/>
            <p:nvPr/>
          </p:nvSpPr>
          <p:spPr>
            <a:xfrm>
              <a:off x="608169" y="6294386"/>
              <a:ext cx="35560" cy="33655"/>
            </a:xfrm>
            <a:custGeom>
              <a:avLst/>
              <a:gdLst/>
              <a:ahLst/>
              <a:cxnLst/>
              <a:rect l="l" t="t" r="r" b="b"/>
              <a:pathLst>
                <a:path w="35559" h="33654">
                  <a:moveTo>
                    <a:pt x="17559" y="0"/>
                  </a:moveTo>
                  <a:lnTo>
                    <a:pt x="13431" y="12865"/>
                  </a:lnTo>
                  <a:lnTo>
                    <a:pt x="0" y="12865"/>
                  </a:lnTo>
                  <a:lnTo>
                    <a:pt x="10891" y="20701"/>
                  </a:lnTo>
                  <a:lnTo>
                    <a:pt x="6802" y="33388"/>
                  </a:lnTo>
                  <a:lnTo>
                    <a:pt x="17559" y="25527"/>
                  </a:lnTo>
                  <a:lnTo>
                    <a:pt x="25769" y="25527"/>
                  </a:lnTo>
                  <a:lnTo>
                    <a:pt x="24213" y="20701"/>
                  </a:lnTo>
                  <a:lnTo>
                    <a:pt x="35105" y="12865"/>
                  </a:lnTo>
                  <a:lnTo>
                    <a:pt x="13431" y="12865"/>
                  </a:lnTo>
                  <a:lnTo>
                    <a:pt x="21673" y="12852"/>
                  </a:lnTo>
                  <a:lnTo>
                    <a:pt x="17559" y="0"/>
                  </a:lnTo>
                  <a:close/>
                </a:path>
                <a:path w="35559" h="33654">
                  <a:moveTo>
                    <a:pt x="25769" y="25527"/>
                  </a:moveTo>
                  <a:lnTo>
                    <a:pt x="17559" y="25527"/>
                  </a:lnTo>
                  <a:lnTo>
                    <a:pt x="28303" y="33388"/>
                  </a:lnTo>
                  <a:lnTo>
                    <a:pt x="25769" y="25527"/>
                  </a:lnTo>
                  <a:close/>
                </a:path>
              </a:pathLst>
            </a:custGeom>
            <a:solidFill>
              <a:srgbClr val="FFED00"/>
            </a:solidFill>
          </p:spPr>
          <p:txBody>
            <a:bodyPr wrap="square" lIns="0" tIns="0" rIns="0" bIns="0" rtlCol="0"/>
            <a:lstStyle/>
            <a:p>
              <a:endParaRPr/>
            </a:p>
          </p:txBody>
        </p:sp>
        <p:sp>
          <p:nvSpPr>
            <p:cNvPr id="40" name="object 23">
              <a:extLst>
                <a:ext uri="{FF2B5EF4-FFF2-40B4-BE49-F238E27FC236}">
                  <a16:creationId xmlns:a16="http://schemas.microsoft.com/office/drawing/2014/main" id="{D7BD2558-03B5-6C47-B419-256B14A2A917}"/>
                </a:ext>
              </a:extLst>
            </p:cNvPr>
            <p:cNvSpPr/>
            <p:nvPr/>
          </p:nvSpPr>
          <p:spPr>
            <a:xfrm>
              <a:off x="648964" y="6335194"/>
              <a:ext cx="35560" cy="33655"/>
            </a:xfrm>
            <a:custGeom>
              <a:avLst/>
              <a:gdLst/>
              <a:ahLst/>
              <a:cxnLst/>
              <a:rect l="l" t="t" r="r" b="b"/>
              <a:pathLst>
                <a:path w="35559" h="33654">
                  <a:moveTo>
                    <a:pt x="17559" y="0"/>
                  </a:moveTo>
                  <a:lnTo>
                    <a:pt x="13444" y="12852"/>
                  </a:lnTo>
                  <a:lnTo>
                    <a:pt x="0" y="12852"/>
                  </a:lnTo>
                  <a:lnTo>
                    <a:pt x="10891" y="20688"/>
                  </a:lnTo>
                  <a:lnTo>
                    <a:pt x="6802" y="33375"/>
                  </a:lnTo>
                  <a:lnTo>
                    <a:pt x="17559" y="25526"/>
                  </a:lnTo>
                  <a:lnTo>
                    <a:pt x="25781" y="25526"/>
                  </a:lnTo>
                  <a:lnTo>
                    <a:pt x="24226" y="20688"/>
                  </a:lnTo>
                  <a:lnTo>
                    <a:pt x="35118" y="12852"/>
                  </a:lnTo>
                  <a:lnTo>
                    <a:pt x="13444" y="12852"/>
                  </a:lnTo>
                  <a:lnTo>
                    <a:pt x="21673" y="12839"/>
                  </a:lnTo>
                  <a:lnTo>
                    <a:pt x="17559" y="0"/>
                  </a:lnTo>
                  <a:close/>
                </a:path>
                <a:path w="35559" h="33654">
                  <a:moveTo>
                    <a:pt x="25781" y="25526"/>
                  </a:moveTo>
                  <a:lnTo>
                    <a:pt x="17559" y="25526"/>
                  </a:lnTo>
                  <a:lnTo>
                    <a:pt x="28303" y="33375"/>
                  </a:lnTo>
                  <a:lnTo>
                    <a:pt x="25781" y="25526"/>
                  </a:lnTo>
                  <a:close/>
                </a:path>
              </a:pathLst>
            </a:custGeom>
            <a:solidFill>
              <a:srgbClr val="FFED00"/>
            </a:solidFill>
          </p:spPr>
          <p:txBody>
            <a:bodyPr wrap="square" lIns="0" tIns="0" rIns="0" bIns="0" rtlCol="0"/>
            <a:lstStyle/>
            <a:p>
              <a:endParaRPr/>
            </a:p>
          </p:txBody>
        </p:sp>
        <p:sp>
          <p:nvSpPr>
            <p:cNvPr id="41" name="object 24">
              <a:extLst>
                <a:ext uri="{FF2B5EF4-FFF2-40B4-BE49-F238E27FC236}">
                  <a16:creationId xmlns:a16="http://schemas.microsoft.com/office/drawing/2014/main" id="{B2C57EF7-8D72-CA47-8BA8-C7A962AE13DE}"/>
                </a:ext>
              </a:extLst>
            </p:cNvPr>
            <p:cNvSpPr/>
            <p:nvPr/>
          </p:nvSpPr>
          <p:spPr>
            <a:xfrm>
              <a:off x="704543" y="6349964"/>
              <a:ext cx="35560" cy="33655"/>
            </a:xfrm>
            <a:custGeom>
              <a:avLst/>
              <a:gdLst/>
              <a:ahLst/>
              <a:cxnLst/>
              <a:rect l="l" t="t" r="r" b="b"/>
              <a:pathLst>
                <a:path w="35559" h="33654">
                  <a:moveTo>
                    <a:pt x="17559" y="0"/>
                  </a:moveTo>
                  <a:lnTo>
                    <a:pt x="13444" y="12865"/>
                  </a:lnTo>
                  <a:lnTo>
                    <a:pt x="0" y="12865"/>
                  </a:lnTo>
                  <a:lnTo>
                    <a:pt x="10891" y="20700"/>
                  </a:lnTo>
                  <a:lnTo>
                    <a:pt x="6802" y="33388"/>
                  </a:lnTo>
                  <a:lnTo>
                    <a:pt x="17559" y="25539"/>
                  </a:lnTo>
                  <a:lnTo>
                    <a:pt x="25773" y="25539"/>
                  </a:lnTo>
                  <a:lnTo>
                    <a:pt x="24213" y="20700"/>
                  </a:lnTo>
                  <a:lnTo>
                    <a:pt x="35118" y="12865"/>
                  </a:lnTo>
                  <a:lnTo>
                    <a:pt x="13444" y="12865"/>
                  </a:lnTo>
                  <a:lnTo>
                    <a:pt x="21673" y="12852"/>
                  </a:lnTo>
                  <a:lnTo>
                    <a:pt x="17559" y="0"/>
                  </a:lnTo>
                  <a:close/>
                </a:path>
                <a:path w="35559" h="33654">
                  <a:moveTo>
                    <a:pt x="25773" y="25539"/>
                  </a:moveTo>
                  <a:lnTo>
                    <a:pt x="17559" y="25539"/>
                  </a:lnTo>
                  <a:lnTo>
                    <a:pt x="28303" y="33388"/>
                  </a:lnTo>
                  <a:lnTo>
                    <a:pt x="25773" y="25539"/>
                  </a:lnTo>
                  <a:close/>
                </a:path>
              </a:pathLst>
            </a:custGeom>
            <a:solidFill>
              <a:srgbClr val="FFED00"/>
            </a:solidFill>
          </p:spPr>
          <p:txBody>
            <a:bodyPr wrap="square" lIns="0" tIns="0" rIns="0" bIns="0" rtlCol="0"/>
            <a:lstStyle/>
            <a:p>
              <a:endParaRPr/>
            </a:p>
          </p:txBody>
        </p:sp>
        <p:sp>
          <p:nvSpPr>
            <p:cNvPr id="42" name="object 25">
              <a:extLst>
                <a:ext uri="{FF2B5EF4-FFF2-40B4-BE49-F238E27FC236}">
                  <a16:creationId xmlns:a16="http://schemas.microsoft.com/office/drawing/2014/main" id="{D1484065-936F-6D48-AEF5-E716460E8A38}"/>
                </a:ext>
              </a:extLst>
            </p:cNvPr>
            <p:cNvSpPr/>
            <p:nvPr/>
          </p:nvSpPr>
          <p:spPr>
            <a:xfrm>
              <a:off x="760121" y="6335194"/>
              <a:ext cx="35560" cy="33655"/>
            </a:xfrm>
            <a:custGeom>
              <a:avLst/>
              <a:gdLst/>
              <a:ahLst/>
              <a:cxnLst/>
              <a:rect l="l" t="t" r="r" b="b"/>
              <a:pathLst>
                <a:path w="35559" h="33654">
                  <a:moveTo>
                    <a:pt x="17559" y="0"/>
                  </a:moveTo>
                  <a:lnTo>
                    <a:pt x="13431" y="12852"/>
                  </a:lnTo>
                  <a:lnTo>
                    <a:pt x="0" y="12852"/>
                  </a:lnTo>
                  <a:lnTo>
                    <a:pt x="10891" y="20688"/>
                  </a:lnTo>
                  <a:lnTo>
                    <a:pt x="6802" y="33375"/>
                  </a:lnTo>
                  <a:lnTo>
                    <a:pt x="17559" y="25526"/>
                  </a:lnTo>
                  <a:lnTo>
                    <a:pt x="25778" y="25526"/>
                  </a:lnTo>
                  <a:lnTo>
                    <a:pt x="24213" y="20688"/>
                  </a:lnTo>
                  <a:lnTo>
                    <a:pt x="35118" y="12852"/>
                  </a:lnTo>
                  <a:lnTo>
                    <a:pt x="13431" y="12852"/>
                  </a:lnTo>
                  <a:lnTo>
                    <a:pt x="21673" y="12839"/>
                  </a:lnTo>
                  <a:lnTo>
                    <a:pt x="17559" y="0"/>
                  </a:lnTo>
                  <a:close/>
                </a:path>
                <a:path w="35559" h="33654">
                  <a:moveTo>
                    <a:pt x="25778" y="25526"/>
                  </a:moveTo>
                  <a:lnTo>
                    <a:pt x="17559" y="25526"/>
                  </a:lnTo>
                  <a:lnTo>
                    <a:pt x="28316" y="33375"/>
                  </a:lnTo>
                  <a:lnTo>
                    <a:pt x="25778" y="25526"/>
                  </a:lnTo>
                  <a:close/>
                </a:path>
              </a:pathLst>
            </a:custGeom>
            <a:solidFill>
              <a:srgbClr val="FFED00"/>
            </a:solidFill>
          </p:spPr>
          <p:txBody>
            <a:bodyPr wrap="square" lIns="0" tIns="0" rIns="0" bIns="0" rtlCol="0"/>
            <a:lstStyle/>
            <a:p>
              <a:endParaRPr/>
            </a:p>
          </p:txBody>
        </p:sp>
        <p:sp>
          <p:nvSpPr>
            <p:cNvPr id="43" name="object 26">
              <a:extLst>
                <a:ext uri="{FF2B5EF4-FFF2-40B4-BE49-F238E27FC236}">
                  <a16:creationId xmlns:a16="http://schemas.microsoft.com/office/drawing/2014/main" id="{93D84305-951D-4F43-A194-A5B59A2FF2FD}"/>
                </a:ext>
              </a:extLst>
            </p:cNvPr>
            <p:cNvSpPr/>
            <p:nvPr/>
          </p:nvSpPr>
          <p:spPr>
            <a:xfrm>
              <a:off x="800919" y="6294386"/>
              <a:ext cx="35560" cy="33655"/>
            </a:xfrm>
            <a:custGeom>
              <a:avLst/>
              <a:gdLst/>
              <a:ahLst/>
              <a:cxnLst/>
              <a:rect l="l" t="t" r="r" b="b"/>
              <a:pathLst>
                <a:path w="35559" h="33654">
                  <a:moveTo>
                    <a:pt x="17559" y="0"/>
                  </a:moveTo>
                  <a:lnTo>
                    <a:pt x="13431" y="12865"/>
                  </a:lnTo>
                  <a:lnTo>
                    <a:pt x="0" y="12865"/>
                  </a:lnTo>
                  <a:lnTo>
                    <a:pt x="10904" y="20701"/>
                  </a:lnTo>
                  <a:lnTo>
                    <a:pt x="6802" y="33388"/>
                  </a:lnTo>
                  <a:lnTo>
                    <a:pt x="17559" y="25527"/>
                  </a:lnTo>
                  <a:lnTo>
                    <a:pt x="25774" y="25527"/>
                  </a:lnTo>
                  <a:lnTo>
                    <a:pt x="24213" y="20701"/>
                  </a:lnTo>
                  <a:lnTo>
                    <a:pt x="35118" y="12865"/>
                  </a:lnTo>
                  <a:lnTo>
                    <a:pt x="13431" y="12865"/>
                  </a:lnTo>
                  <a:lnTo>
                    <a:pt x="21686" y="12852"/>
                  </a:lnTo>
                  <a:lnTo>
                    <a:pt x="17559" y="0"/>
                  </a:lnTo>
                  <a:close/>
                </a:path>
                <a:path w="35559" h="33654">
                  <a:moveTo>
                    <a:pt x="25774" y="25527"/>
                  </a:moveTo>
                  <a:lnTo>
                    <a:pt x="17559" y="25527"/>
                  </a:lnTo>
                  <a:lnTo>
                    <a:pt x="28316" y="33388"/>
                  </a:lnTo>
                  <a:lnTo>
                    <a:pt x="25774" y="25527"/>
                  </a:lnTo>
                  <a:close/>
                </a:path>
              </a:pathLst>
            </a:custGeom>
            <a:solidFill>
              <a:srgbClr val="FFED00"/>
            </a:solidFill>
          </p:spPr>
          <p:txBody>
            <a:bodyPr wrap="square" lIns="0" tIns="0" rIns="0" bIns="0" rtlCol="0"/>
            <a:lstStyle/>
            <a:p>
              <a:endParaRPr/>
            </a:p>
          </p:txBody>
        </p:sp>
        <p:sp>
          <p:nvSpPr>
            <p:cNvPr id="44" name="object 27">
              <a:extLst>
                <a:ext uri="{FF2B5EF4-FFF2-40B4-BE49-F238E27FC236}">
                  <a16:creationId xmlns:a16="http://schemas.microsoft.com/office/drawing/2014/main" id="{BA28C216-91E9-8642-B3A1-F08BB1338F4B}"/>
                </a:ext>
              </a:extLst>
            </p:cNvPr>
            <p:cNvSpPr/>
            <p:nvPr/>
          </p:nvSpPr>
          <p:spPr>
            <a:xfrm>
              <a:off x="815687" y="6238473"/>
              <a:ext cx="35560" cy="33655"/>
            </a:xfrm>
            <a:custGeom>
              <a:avLst/>
              <a:gdLst/>
              <a:ahLst/>
              <a:cxnLst/>
              <a:rect l="l" t="t" r="r" b="b"/>
              <a:pathLst>
                <a:path w="35559" h="33654">
                  <a:moveTo>
                    <a:pt x="17559" y="0"/>
                  </a:moveTo>
                  <a:lnTo>
                    <a:pt x="13444" y="12877"/>
                  </a:lnTo>
                  <a:lnTo>
                    <a:pt x="0" y="12877"/>
                  </a:lnTo>
                  <a:lnTo>
                    <a:pt x="10904" y="20713"/>
                  </a:lnTo>
                  <a:lnTo>
                    <a:pt x="6814" y="33401"/>
                  </a:lnTo>
                  <a:lnTo>
                    <a:pt x="17559" y="25539"/>
                  </a:lnTo>
                  <a:lnTo>
                    <a:pt x="25782" y="25539"/>
                  </a:lnTo>
                  <a:lnTo>
                    <a:pt x="24226" y="20713"/>
                  </a:lnTo>
                  <a:lnTo>
                    <a:pt x="35130" y="12877"/>
                  </a:lnTo>
                  <a:lnTo>
                    <a:pt x="13444" y="12877"/>
                  </a:lnTo>
                  <a:lnTo>
                    <a:pt x="21686" y="12865"/>
                  </a:lnTo>
                  <a:lnTo>
                    <a:pt x="17559" y="0"/>
                  </a:lnTo>
                  <a:close/>
                </a:path>
                <a:path w="35559" h="33654">
                  <a:moveTo>
                    <a:pt x="25782" y="25539"/>
                  </a:moveTo>
                  <a:lnTo>
                    <a:pt x="17559" y="25539"/>
                  </a:lnTo>
                  <a:lnTo>
                    <a:pt x="28316" y="33401"/>
                  </a:lnTo>
                  <a:lnTo>
                    <a:pt x="25782" y="25539"/>
                  </a:lnTo>
                  <a:close/>
                </a:path>
              </a:pathLst>
            </a:custGeom>
            <a:solidFill>
              <a:srgbClr val="FFED00"/>
            </a:solidFill>
          </p:spPr>
          <p:txBody>
            <a:bodyPr wrap="square" lIns="0" tIns="0" rIns="0" bIns="0" rtlCol="0"/>
            <a:lstStyle/>
            <a:p>
              <a:endParaRPr/>
            </a:p>
          </p:txBody>
        </p:sp>
        <p:sp>
          <p:nvSpPr>
            <p:cNvPr id="45" name="object 28">
              <a:extLst>
                <a:ext uri="{FF2B5EF4-FFF2-40B4-BE49-F238E27FC236}">
                  <a16:creationId xmlns:a16="http://schemas.microsoft.com/office/drawing/2014/main" id="{BA58F322-4EA9-D346-842E-233B8B28BF8A}"/>
                </a:ext>
              </a:extLst>
            </p:cNvPr>
            <p:cNvSpPr/>
            <p:nvPr/>
          </p:nvSpPr>
          <p:spPr>
            <a:xfrm>
              <a:off x="800921" y="6182895"/>
              <a:ext cx="35560" cy="33655"/>
            </a:xfrm>
            <a:custGeom>
              <a:avLst/>
              <a:gdLst/>
              <a:ahLst/>
              <a:cxnLst/>
              <a:rect l="l" t="t" r="r" b="b"/>
              <a:pathLst>
                <a:path w="35559" h="33654">
                  <a:moveTo>
                    <a:pt x="17559" y="0"/>
                  </a:moveTo>
                  <a:lnTo>
                    <a:pt x="13431" y="12877"/>
                  </a:lnTo>
                  <a:lnTo>
                    <a:pt x="0" y="12877"/>
                  </a:lnTo>
                  <a:lnTo>
                    <a:pt x="10904" y="20701"/>
                  </a:lnTo>
                  <a:lnTo>
                    <a:pt x="6802" y="33388"/>
                  </a:lnTo>
                  <a:lnTo>
                    <a:pt x="17559" y="25539"/>
                  </a:lnTo>
                  <a:lnTo>
                    <a:pt x="25773" y="25539"/>
                  </a:lnTo>
                  <a:lnTo>
                    <a:pt x="24213" y="20701"/>
                  </a:lnTo>
                  <a:lnTo>
                    <a:pt x="35118" y="12877"/>
                  </a:lnTo>
                  <a:lnTo>
                    <a:pt x="13431" y="12877"/>
                  </a:lnTo>
                  <a:lnTo>
                    <a:pt x="21686" y="12865"/>
                  </a:lnTo>
                  <a:lnTo>
                    <a:pt x="17559" y="0"/>
                  </a:lnTo>
                  <a:close/>
                </a:path>
                <a:path w="35559" h="33654">
                  <a:moveTo>
                    <a:pt x="25773" y="25539"/>
                  </a:moveTo>
                  <a:lnTo>
                    <a:pt x="17559" y="25539"/>
                  </a:lnTo>
                  <a:lnTo>
                    <a:pt x="28303" y="33388"/>
                  </a:lnTo>
                  <a:lnTo>
                    <a:pt x="25773" y="25539"/>
                  </a:lnTo>
                  <a:close/>
                </a:path>
              </a:pathLst>
            </a:custGeom>
            <a:solidFill>
              <a:srgbClr val="FFED00"/>
            </a:solidFill>
          </p:spPr>
          <p:txBody>
            <a:bodyPr wrap="square" lIns="0" tIns="0" rIns="0" bIns="0" rtlCol="0"/>
            <a:lstStyle/>
            <a:p>
              <a:endParaRPr/>
            </a:p>
          </p:txBody>
        </p:sp>
        <p:sp>
          <p:nvSpPr>
            <p:cNvPr id="46" name="object 29">
              <a:extLst>
                <a:ext uri="{FF2B5EF4-FFF2-40B4-BE49-F238E27FC236}">
                  <a16:creationId xmlns:a16="http://schemas.microsoft.com/office/drawing/2014/main" id="{BD5C580A-A0AD-0A4B-8CCB-FBC28ADFCC53}"/>
                </a:ext>
              </a:extLst>
            </p:cNvPr>
            <p:cNvSpPr/>
            <p:nvPr/>
          </p:nvSpPr>
          <p:spPr>
            <a:xfrm>
              <a:off x="760312" y="6142259"/>
              <a:ext cx="35560" cy="33655"/>
            </a:xfrm>
            <a:custGeom>
              <a:avLst/>
              <a:gdLst/>
              <a:ahLst/>
              <a:cxnLst/>
              <a:rect l="l" t="t" r="r" b="b"/>
              <a:pathLst>
                <a:path w="35559" h="33654">
                  <a:moveTo>
                    <a:pt x="17523" y="0"/>
                  </a:moveTo>
                  <a:lnTo>
                    <a:pt x="13409" y="12877"/>
                  </a:lnTo>
                  <a:lnTo>
                    <a:pt x="0" y="12877"/>
                  </a:lnTo>
                  <a:lnTo>
                    <a:pt x="10856" y="20701"/>
                  </a:lnTo>
                  <a:lnTo>
                    <a:pt x="6767" y="33401"/>
                  </a:lnTo>
                  <a:lnTo>
                    <a:pt x="17536" y="25539"/>
                  </a:lnTo>
                  <a:lnTo>
                    <a:pt x="25749" y="25539"/>
                  </a:lnTo>
                  <a:lnTo>
                    <a:pt x="24191" y="20701"/>
                  </a:lnTo>
                  <a:lnTo>
                    <a:pt x="35060" y="12877"/>
                  </a:lnTo>
                  <a:lnTo>
                    <a:pt x="13409" y="12877"/>
                  </a:lnTo>
                  <a:lnTo>
                    <a:pt x="21638" y="12839"/>
                  </a:lnTo>
                  <a:lnTo>
                    <a:pt x="17523" y="0"/>
                  </a:lnTo>
                  <a:close/>
                </a:path>
                <a:path w="35559" h="33654">
                  <a:moveTo>
                    <a:pt x="25749" y="25539"/>
                  </a:moveTo>
                  <a:lnTo>
                    <a:pt x="17536" y="25539"/>
                  </a:lnTo>
                  <a:lnTo>
                    <a:pt x="28280" y="33401"/>
                  </a:lnTo>
                  <a:lnTo>
                    <a:pt x="25749" y="25539"/>
                  </a:lnTo>
                  <a:close/>
                </a:path>
              </a:pathLst>
            </a:custGeom>
            <a:solidFill>
              <a:srgbClr val="FFED00"/>
            </a:solidFill>
          </p:spPr>
          <p:txBody>
            <a:bodyPr wrap="square" lIns="0" tIns="0" rIns="0" bIns="0" rtlCol="0"/>
            <a:lstStyle/>
            <a:p>
              <a:endParaRPr/>
            </a:p>
          </p:txBody>
        </p:sp>
      </p:grpSp>
      <p:sp>
        <p:nvSpPr>
          <p:cNvPr id="47" name="Rectangle 46">
            <a:extLst>
              <a:ext uri="{FF2B5EF4-FFF2-40B4-BE49-F238E27FC236}">
                <a16:creationId xmlns:a16="http://schemas.microsoft.com/office/drawing/2014/main" id="{98E12655-D41D-454E-AEF8-402746751BF3}"/>
              </a:ext>
            </a:extLst>
          </p:cNvPr>
          <p:cNvSpPr/>
          <p:nvPr userDrawn="1"/>
        </p:nvSpPr>
        <p:spPr>
          <a:xfrm>
            <a:off x="172720" y="327444"/>
            <a:ext cx="8798560" cy="461665"/>
          </a:xfrm>
          <a:prstGeom prst="rect">
            <a:avLst/>
          </a:prstGeom>
        </p:spPr>
        <p:txBody>
          <a:bodyPr wrap="square">
            <a:spAutoFit/>
          </a:bodyPr>
          <a:lstStyle/>
          <a:p>
            <a:pPr algn="ctr"/>
            <a:r>
              <a:rPr lang="en-GB" sz="2400" b="1" noProof="0" dirty="0">
                <a:solidFill>
                  <a:srgbClr val="00B050"/>
                </a:solidFill>
                <a:latin typeface="+mj-lt"/>
              </a:rPr>
              <a:t>“Sustainable Constructions: Solutions from Circular Economy”</a:t>
            </a:r>
          </a:p>
        </p:txBody>
      </p:sp>
      <p:sp>
        <p:nvSpPr>
          <p:cNvPr id="48" name="Rectangle 47">
            <a:extLst>
              <a:ext uri="{FF2B5EF4-FFF2-40B4-BE49-F238E27FC236}">
                <a16:creationId xmlns:a16="http://schemas.microsoft.com/office/drawing/2014/main" id="{8974310A-3E1C-D64F-8FFF-867D514D4BCB}"/>
              </a:ext>
            </a:extLst>
          </p:cNvPr>
          <p:cNvSpPr/>
          <p:nvPr userDrawn="1"/>
        </p:nvSpPr>
        <p:spPr>
          <a:xfrm>
            <a:off x="1657350" y="691810"/>
            <a:ext cx="5445026" cy="338554"/>
          </a:xfrm>
          <a:prstGeom prst="rect">
            <a:avLst/>
          </a:prstGeom>
        </p:spPr>
        <p:txBody>
          <a:bodyPr wrap="square">
            <a:spAutoFit/>
          </a:bodyPr>
          <a:lstStyle/>
          <a:p>
            <a:pPr algn="ctr"/>
            <a:r>
              <a:rPr lang="en-GB" sz="1600" noProof="0" dirty="0">
                <a:solidFill>
                  <a:schemeClr val="tx1"/>
                </a:solidFill>
              </a:rPr>
              <a:t>Joint workshop of RE</a:t>
            </a:r>
            <a:r>
              <a:rPr lang="en-GB" sz="1600" baseline="30000" noProof="0" dirty="0">
                <a:solidFill>
                  <a:schemeClr val="tx1"/>
                </a:solidFill>
              </a:rPr>
              <a:t>4</a:t>
            </a:r>
            <a:r>
              <a:rPr lang="en-GB" sz="1600" noProof="0" dirty="0">
                <a:solidFill>
                  <a:schemeClr val="tx1"/>
                </a:solidFill>
              </a:rPr>
              <a:t> &amp; Green Instruct projects</a:t>
            </a:r>
          </a:p>
        </p:txBody>
      </p:sp>
      <p:sp>
        <p:nvSpPr>
          <p:cNvPr id="50" name="Subtitle 2">
            <a:extLst>
              <a:ext uri="{FF2B5EF4-FFF2-40B4-BE49-F238E27FC236}">
                <a16:creationId xmlns:a16="http://schemas.microsoft.com/office/drawing/2014/main" id="{B2555D07-F6D8-4146-B270-F760A117A565}"/>
              </a:ext>
            </a:extLst>
          </p:cNvPr>
          <p:cNvSpPr txBox="1">
            <a:spLocks/>
          </p:cNvSpPr>
          <p:nvPr userDrawn="1"/>
        </p:nvSpPr>
        <p:spPr>
          <a:xfrm>
            <a:off x="5833942" y="5986552"/>
            <a:ext cx="2929057" cy="804307"/>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GB" sz="2000" dirty="0">
                <a:solidFill>
                  <a:schemeClr val="bg1"/>
                </a:solidFill>
              </a:rPr>
              <a:t>24</a:t>
            </a:r>
            <a:r>
              <a:rPr lang="en-GB" sz="2000" baseline="30000" dirty="0">
                <a:solidFill>
                  <a:schemeClr val="bg1"/>
                </a:solidFill>
              </a:rPr>
              <a:t>th</a:t>
            </a:r>
            <a:r>
              <a:rPr lang="en-GB" sz="2000" dirty="0">
                <a:solidFill>
                  <a:schemeClr val="bg1"/>
                </a:solidFill>
              </a:rPr>
              <a:t> October 2019 </a:t>
            </a:r>
          </a:p>
          <a:p>
            <a:pPr algn="r"/>
            <a:r>
              <a:rPr lang="en-GB" sz="2000" dirty="0">
                <a:solidFill>
                  <a:schemeClr val="bg1"/>
                </a:solidFill>
              </a:rPr>
              <a:t>Bari, Italy</a:t>
            </a:r>
          </a:p>
          <a:p>
            <a:pPr algn="r"/>
            <a:r>
              <a:rPr lang="en-US" sz="2000" dirty="0">
                <a:solidFill>
                  <a:schemeClr val="bg1"/>
                </a:solidFill>
              </a:rPr>
              <a:t>SAIE BARI (c/o Fiera del Levante)</a:t>
            </a:r>
          </a:p>
        </p:txBody>
      </p:sp>
    </p:spTree>
    <p:extLst>
      <p:ext uri="{BB962C8B-B14F-4D97-AF65-F5344CB8AC3E}">
        <p14:creationId xmlns:p14="http://schemas.microsoft.com/office/powerpoint/2010/main" val="3326451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A81021D-D871-0D4F-A80F-0A944CE3E000}" type="datetime1">
              <a:rPr lang="cs-CZ" smtClean="0"/>
              <a:t>11.11.2019</a:t>
            </a:fld>
            <a:endParaRPr lang="cs-CZ"/>
          </a:p>
        </p:txBody>
      </p:sp>
      <p:sp>
        <p:nvSpPr>
          <p:cNvPr id="5" name="Footer Placeholder 4"/>
          <p:cNvSpPr>
            <a:spLocks noGrp="1"/>
          </p:cNvSpPr>
          <p:nvPr>
            <p:ph type="ftr" sz="quarter" idx="11"/>
          </p:nvPr>
        </p:nvSpPr>
        <p:spPr/>
        <p:txBody>
          <a:bodyPr/>
          <a:lstStyle/>
          <a:p>
            <a:r>
              <a:rPr lang="cs-CZ"/>
              <a:t>24th October 2019, Bari, Italy</a:t>
            </a:r>
          </a:p>
        </p:txBody>
      </p:sp>
      <p:sp>
        <p:nvSpPr>
          <p:cNvPr id="6" name="Slide Number Placeholder 5"/>
          <p:cNvSpPr>
            <a:spLocks noGrp="1"/>
          </p:cNvSpPr>
          <p:nvPr>
            <p:ph type="sldNum" sz="quarter" idx="12"/>
          </p:nvPr>
        </p:nvSpPr>
        <p:spPr/>
        <p:txBody>
          <a:bodyPr/>
          <a:lstStyle/>
          <a:p>
            <a:fld id="{E23E03A6-88B2-EE4C-BED9-6D28EB8261F6}" type="slidenum">
              <a:rPr lang="cs-CZ" smtClean="0"/>
              <a:t>‹#›</a:t>
            </a:fld>
            <a:endParaRPr lang="cs-CZ"/>
          </a:p>
        </p:txBody>
      </p:sp>
    </p:spTree>
    <p:extLst>
      <p:ext uri="{BB962C8B-B14F-4D97-AF65-F5344CB8AC3E}">
        <p14:creationId xmlns:p14="http://schemas.microsoft.com/office/powerpoint/2010/main" val="3492664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2A8506C0-076B-0D47-82CC-B2CDC4F1B2F2}" type="datetime1">
              <a:rPr lang="cs-CZ" smtClean="0"/>
              <a:t>11.11.2019</a:t>
            </a:fld>
            <a:endParaRPr lang="cs-CZ"/>
          </a:p>
        </p:txBody>
      </p:sp>
      <p:sp>
        <p:nvSpPr>
          <p:cNvPr id="5" name="Footer Placeholder 4"/>
          <p:cNvSpPr>
            <a:spLocks noGrp="1"/>
          </p:cNvSpPr>
          <p:nvPr>
            <p:ph type="ftr" sz="quarter" idx="11"/>
          </p:nvPr>
        </p:nvSpPr>
        <p:spPr/>
        <p:txBody>
          <a:bodyPr/>
          <a:lstStyle/>
          <a:p>
            <a:r>
              <a:rPr lang="cs-CZ"/>
              <a:t>24th October 2019, Bari, Italy</a:t>
            </a:r>
          </a:p>
        </p:txBody>
      </p:sp>
      <p:sp>
        <p:nvSpPr>
          <p:cNvPr id="6" name="Slide Number Placeholder 5"/>
          <p:cNvSpPr>
            <a:spLocks noGrp="1"/>
          </p:cNvSpPr>
          <p:nvPr>
            <p:ph type="sldNum" sz="quarter" idx="12"/>
          </p:nvPr>
        </p:nvSpPr>
        <p:spPr/>
        <p:txBody>
          <a:bodyPr/>
          <a:lstStyle/>
          <a:p>
            <a:fld id="{E23E03A6-88B2-EE4C-BED9-6D28EB8261F6}" type="slidenum">
              <a:rPr lang="cs-CZ" smtClean="0"/>
              <a:t>‹#›</a:t>
            </a:fld>
            <a:endParaRPr lang="cs-CZ"/>
          </a:p>
        </p:txBody>
      </p:sp>
    </p:spTree>
    <p:extLst>
      <p:ext uri="{BB962C8B-B14F-4D97-AF65-F5344CB8AC3E}">
        <p14:creationId xmlns:p14="http://schemas.microsoft.com/office/powerpoint/2010/main" val="3962982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138554"/>
          </a:xfrm>
        </p:spPr>
        <p:txBody>
          <a:bodyPr/>
          <a:lstStyle>
            <a:lvl1pPr>
              <a:defRPr>
                <a:solidFill>
                  <a:srgbClr val="00B050"/>
                </a:solidFill>
              </a:defRPr>
            </a:lvl1pPr>
          </a:lstStyle>
          <a:p>
            <a:r>
              <a:rPr lang="en-GB" dirty="0"/>
              <a:t>Click to edit Master title style</a:t>
            </a:r>
            <a:endParaRPr lang="en-US" dirty="0"/>
          </a:p>
        </p:txBody>
      </p:sp>
      <p:sp>
        <p:nvSpPr>
          <p:cNvPr id="3" name="Content Placeholder 2"/>
          <p:cNvSpPr>
            <a:spLocks noGrp="1"/>
          </p:cNvSpPr>
          <p:nvPr>
            <p:ph idx="1"/>
          </p:nvPr>
        </p:nvSpPr>
        <p:spPr>
          <a:xfrm>
            <a:off x="628650" y="1825625"/>
            <a:ext cx="7886700" cy="426660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628650" y="6356351"/>
            <a:ext cx="1027430" cy="365125"/>
          </a:xfrm>
        </p:spPr>
        <p:txBody>
          <a:bodyPr/>
          <a:lstStyle/>
          <a:p>
            <a:fld id="{D6FB4B4C-C61B-604F-929D-6902A32851CE}" type="datetime1">
              <a:rPr lang="cs-CZ" smtClean="0"/>
              <a:t>11.11.2019</a:t>
            </a:fld>
            <a:endParaRPr lang="cs-CZ"/>
          </a:p>
        </p:txBody>
      </p:sp>
      <p:sp>
        <p:nvSpPr>
          <p:cNvPr id="5" name="Footer Placeholder 4"/>
          <p:cNvSpPr>
            <a:spLocks noGrp="1"/>
          </p:cNvSpPr>
          <p:nvPr>
            <p:ph type="ftr" sz="quarter" idx="11"/>
          </p:nvPr>
        </p:nvSpPr>
        <p:spPr>
          <a:xfrm>
            <a:off x="3028950" y="6356351"/>
            <a:ext cx="3158490" cy="365125"/>
          </a:xfrm>
        </p:spPr>
        <p:txBody>
          <a:bodyPr/>
          <a:lstStyle/>
          <a:p>
            <a:r>
              <a:rPr lang="en-GB" noProof="0" dirty="0"/>
              <a:t>24th October 2019, Bari, Italy</a:t>
            </a:r>
          </a:p>
        </p:txBody>
      </p:sp>
      <p:sp>
        <p:nvSpPr>
          <p:cNvPr id="6" name="Slide Number Placeholder 5"/>
          <p:cNvSpPr>
            <a:spLocks noGrp="1"/>
          </p:cNvSpPr>
          <p:nvPr>
            <p:ph type="sldNum" sz="quarter" idx="12"/>
          </p:nvPr>
        </p:nvSpPr>
        <p:spPr>
          <a:xfrm>
            <a:off x="7620000" y="6356351"/>
            <a:ext cx="895350" cy="365125"/>
          </a:xfrm>
        </p:spPr>
        <p:txBody>
          <a:bodyPr/>
          <a:lstStyle/>
          <a:p>
            <a:fld id="{E23E03A6-88B2-EE4C-BED9-6D28EB8261F6}" type="slidenum">
              <a:rPr lang="cs-CZ" smtClean="0"/>
              <a:t>‹#›</a:t>
            </a:fld>
            <a:endParaRPr lang="cs-CZ"/>
          </a:p>
        </p:txBody>
      </p:sp>
      <p:sp>
        <p:nvSpPr>
          <p:cNvPr id="7" name="object 10">
            <a:extLst>
              <a:ext uri="{FF2B5EF4-FFF2-40B4-BE49-F238E27FC236}">
                <a16:creationId xmlns:a16="http://schemas.microsoft.com/office/drawing/2014/main" id="{9352960C-E86C-6349-882F-CB7137051557}"/>
              </a:ext>
            </a:extLst>
          </p:cNvPr>
          <p:cNvSpPr/>
          <p:nvPr userDrawn="1"/>
        </p:nvSpPr>
        <p:spPr>
          <a:xfrm>
            <a:off x="0" y="0"/>
            <a:ext cx="9144000" cy="229042"/>
          </a:xfrm>
          <a:custGeom>
            <a:avLst/>
            <a:gdLst/>
            <a:ahLst/>
            <a:cxnLst/>
            <a:rect l="l" t="t" r="r" b="b"/>
            <a:pathLst>
              <a:path w="9144000" h="180340">
                <a:moveTo>
                  <a:pt x="0" y="179997"/>
                </a:moveTo>
                <a:lnTo>
                  <a:pt x="9144000" y="179997"/>
                </a:lnTo>
                <a:lnTo>
                  <a:pt x="9144000" y="0"/>
                </a:lnTo>
                <a:lnTo>
                  <a:pt x="0" y="0"/>
                </a:lnTo>
                <a:lnTo>
                  <a:pt x="0" y="179997"/>
                </a:lnTo>
                <a:close/>
              </a:path>
            </a:pathLst>
          </a:custGeom>
          <a:solidFill>
            <a:srgbClr val="47AE4C"/>
          </a:solidFill>
        </p:spPr>
        <p:txBody>
          <a:bodyPr wrap="square" lIns="0" tIns="0" rIns="0" bIns="0" rtlCol="0"/>
          <a:lstStyle/>
          <a:p>
            <a:endParaRPr sz="1800"/>
          </a:p>
        </p:txBody>
      </p:sp>
      <p:sp>
        <p:nvSpPr>
          <p:cNvPr id="8" name="object 15">
            <a:extLst>
              <a:ext uri="{FF2B5EF4-FFF2-40B4-BE49-F238E27FC236}">
                <a16:creationId xmlns:a16="http://schemas.microsoft.com/office/drawing/2014/main" id="{3A3BB516-A487-7F49-BE44-B5D3706E7693}"/>
              </a:ext>
            </a:extLst>
          </p:cNvPr>
          <p:cNvSpPr/>
          <p:nvPr userDrawn="1"/>
        </p:nvSpPr>
        <p:spPr>
          <a:xfrm>
            <a:off x="-4759" y="1584068"/>
            <a:ext cx="9144000" cy="0"/>
          </a:xfrm>
          <a:custGeom>
            <a:avLst/>
            <a:gdLst/>
            <a:ahLst/>
            <a:cxnLst/>
            <a:rect l="l" t="t" r="r" b="b"/>
            <a:pathLst>
              <a:path w="9144000">
                <a:moveTo>
                  <a:pt x="0" y="0"/>
                </a:moveTo>
                <a:lnTo>
                  <a:pt x="9144000" y="0"/>
                </a:lnTo>
              </a:path>
            </a:pathLst>
          </a:custGeom>
          <a:ln w="6350">
            <a:solidFill>
              <a:srgbClr val="47AE4C"/>
            </a:solidFill>
          </a:ln>
        </p:spPr>
        <p:txBody>
          <a:bodyPr wrap="square" lIns="0" tIns="0" rIns="0" bIns="0" rtlCol="0"/>
          <a:lstStyle/>
          <a:p>
            <a:endParaRPr/>
          </a:p>
        </p:txBody>
      </p:sp>
      <p:pic>
        <p:nvPicPr>
          <p:cNvPr id="9" name="Picture 8">
            <a:extLst>
              <a:ext uri="{FF2B5EF4-FFF2-40B4-BE49-F238E27FC236}">
                <a16:creationId xmlns:a16="http://schemas.microsoft.com/office/drawing/2014/main" id="{12B7D591-09F3-9941-9DC0-1BB4AA339C9D}"/>
              </a:ext>
            </a:extLst>
          </p:cNvPr>
          <p:cNvPicPr>
            <a:picLocks noChangeAspect="1"/>
          </p:cNvPicPr>
          <p:nvPr userDrawn="1"/>
        </p:nvPicPr>
        <p:blipFill rotWithShape="1">
          <a:blip r:embed="rId2"/>
          <a:srcRect t="22805" b="23250"/>
          <a:stretch/>
        </p:blipFill>
        <p:spPr>
          <a:xfrm>
            <a:off x="6385898" y="6295274"/>
            <a:ext cx="903297" cy="487278"/>
          </a:xfrm>
          <a:prstGeom prst="rect">
            <a:avLst/>
          </a:prstGeom>
        </p:spPr>
      </p:pic>
      <p:pic>
        <p:nvPicPr>
          <p:cNvPr id="10" name="Picture 9">
            <a:extLst>
              <a:ext uri="{FF2B5EF4-FFF2-40B4-BE49-F238E27FC236}">
                <a16:creationId xmlns:a16="http://schemas.microsoft.com/office/drawing/2014/main" id="{B6BBB078-5E8A-5540-9C4E-05496F2C637D}"/>
              </a:ext>
            </a:extLst>
          </p:cNvPr>
          <p:cNvPicPr>
            <a:picLocks noChangeAspect="1"/>
          </p:cNvPicPr>
          <p:nvPr userDrawn="1"/>
        </p:nvPicPr>
        <p:blipFill rotWithShape="1">
          <a:blip r:embed="rId3"/>
          <a:srcRect t="7450" b="5973"/>
          <a:stretch/>
        </p:blipFill>
        <p:spPr>
          <a:xfrm>
            <a:off x="1854805" y="6172622"/>
            <a:ext cx="975420" cy="640501"/>
          </a:xfrm>
          <a:prstGeom prst="rect">
            <a:avLst/>
          </a:prstGeom>
        </p:spPr>
      </p:pic>
    </p:spTree>
    <p:extLst>
      <p:ext uri="{BB962C8B-B14F-4D97-AF65-F5344CB8AC3E}">
        <p14:creationId xmlns:p14="http://schemas.microsoft.com/office/powerpoint/2010/main" val="14052604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224F21A-4A2B-2646-843C-07B513DCA795}" type="datetime1">
              <a:rPr lang="cs-CZ" smtClean="0"/>
              <a:t>11.11.2019</a:t>
            </a:fld>
            <a:endParaRPr lang="cs-CZ"/>
          </a:p>
        </p:txBody>
      </p:sp>
      <p:sp>
        <p:nvSpPr>
          <p:cNvPr id="5" name="Footer Placeholder 4"/>
          <p:cNvSpPr>
            <a:spLocks noGrp="1"/>
          </p:cNvSpPr>
          <p:nvPr>
            <p:ph type="ftr" sz="quarter" idx="11"/>
          </p:nvPr>
        </p:nvSpPr>
        <p:spPr/>
        <p:txBody>
          <a:bodyPr/>
          <a:lstStyle/>
          <a:p>
            <a:r>
              <a:rPr lang="cs-CZ"/>
              <a:t>24th October 2019, Bari, Italy</a:t>
            </a:r>
          </a:p>
        </p:txBody>
      </p:sp>
      <p:sp>
        <p:nvSpPr>
          <p:cNvPr id="6" name="Slide Number Placeholder 5"/>
          <p:cNvSpPr>
            <a:spLocks noGrp="1"/>
          </p:cNvSpPr>
          <p:nvPr>
            <p:ph type="sldNum" sz="quarter" idx="12"/>
          </p:nvPr>
        </p:nvSpPr>
        <p:spPr/>
        <p:txBody>
          <a:bodyPr/>
          <a:lstStyle/>
          <a:p>
            <a:fld id="{E23E03A6-88B2-EE4C-BED9-6D28EB8261F6}" type="slidenum">
              <a:rPr lang="cs-CZ" smtClean="0"/>
              <a:t>‹#›</a:t>
            </a:fld>
            <a:endParaRPr lang="cs-CZ"/>
          </a:p>
        </p:txBody>
      </p:sp>
    </p:spTree>
    <p:extLst>
      <p:ext uri="{BB962C8B-B14F-4D97-AF65-F5344CB8AC3E}">
        <p14:creationId xmlns:p14="http://schemas.microsoft.com/office/powerpoint/2010/main" val="1272547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098AB6DC-1FEB-A543-BCBF-2967BB682412}" type="datetime1">
              <a:rPr lang="cs-CZ" smtClean="0"/>
              <a:t>11.11.2019</a:t>
            </a:fld>
            <a:endParaRPr lang="cs-CZ"/>
          </a:p>
        </p:txBody>
      </p:sp>
      <p:sp>
        <p:nvSpPr>
          <p:cNvPr id="6" name="Footer Placeholder 5"/>
          <p:cNvSpPr>
            <a:spLocks noGrp="1"/>
          </p:cNvSpPr>
          <p:nvPr>
            <p:ph type="ftr" sz="quarter" idx="11"/>
          </p:nvPr>
        </p:nvSpPr>
        <p:spPr/>
        <p:txBody>
          <a:bodyPr/>
          <a:lstStyle/>
          <a:p>
            <a:r>
              <a:rPr lang="cs-CZ"/>
              <a:t>24th October 2019, Bari, Italy</a:t>
            </a:r>
          </a:p>
        </p:txBody>
      </p:sp>
      <p:sp>
        <p:nvSpPr>
          <p:cNvPr id="7" name="Slide Number Placeholder 6"/>
          <p:cNvSpPr>
            <a:spLocks noGrp="1"/>
          </p:cNvSpPr>
          <p:nvPr>
            <p:ph type="sldNum" sz="quarter" idx="12"/>
          </p:nvPr>
        </p:nvSpPr>
        <p:spPr/>
        <p:txBody>
          <a:bodyPr/>
          <a:lstStyle/>
          <a:p>
            <a:fld id="{E23E03A6-88B2-EE4C-BED9-6D28EB8261F6}" type="slidenum">
              <a:rPr lang="cs-CZ" smtClean="0"/>
              <a:t>‹#›</a:t>
            </a:fld>
            <a:endParaRPr lang="cs-CZ"/>
          </a:p>
        </p:txBody>
      </p:sp>
    </p:spTree>
    <p:extLst>
      <p:ext uri="{BB962C8B-B14F-4D97-AF65-F5344CB8AC3E}">
        <p14:creationId xmlns:p14="http://schemas.microsoft.com/office/powerpoint/2010/main" val="3069362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6C3955C5-5A3C-7944-BEB4-C57BB2484579}" type="datetime1">
              <a:rPr lang="cs-CZ" smtClean="0"/>
              <a:t>11.11.2019</a:t>
            </a:fld>
            <a:endParaRPr lang="cs-CZ"/>
          </a:p>
        </p:txBody>
      </p:sp>
      <p:sp>
        <p:nvSpPr>
          <p:cNvPr id="8" name="Footer Placeholder 7"/>
          <p:cNvSpPr>
            <a:spLocks noGrp="1"/>
          </p:cNvSpPr>
          <p:nvPr>
            <p:ph type="ftr" sz="quarter" idx="11"/>
          </p:nvPr>
        </p:nvSpPr>
        <p:spPr/>
        <p:txBody>
          <a:bodyPr/>
          <a:lstStyle/>
          <a:p>
            <a:r>
              <a:rPr lang="cs-CZ"/>
              <a:t>24th October 2019, Bari, Italy</a:t>
            </a:r>
          </a:p>
        </p:txBody>
      </p:sp>
      <p:sp>
        <p:nvSpPr>
          <p:cNvPr id="9" name="Slide Number Placeholder 8"/>
          <p:cNvSpPr>
            <a:spLocks noGrp="1"/>
          </p:cNvSpPr>
          <p:nvPr>
            <p:ph type="sldNum" sz="quarter" idx="12"/>
          </p:nvPr>
        </p:nvSpPr>
        <p:spPr/>
        <p:txBody>
          <a:bodyPr/>
          <a:lstStyle/>
          <a:p>
            <a:fld id="{E23E03A6-88B2-EE4C-BED9-6D28EB8261F6}" type="slidenum">
              <a:rPr lang="cs-CZ" smtClean="0"/>
              <a:t>‹#›</a:t>
            </a:fld>
            <a:endParaRPr lang="cs-CZ"/>
          </a:p>
        </p:txBody>
      </p:sp>
    </p:spTree>
    <p:extLst>
      <p:ext uri="{BB962C8B-B14F-4D97-AF65-F5344CB8AC3E}">
        <p14:creationId xmlns:p14="http://schemas.microsoft.com/office/powerpoint/2010/main" val="258900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6270" y="4247992"/>
            <a:ext cx="7886700" cy="884147"/>
          </a:xfrm>
        </p:spPr>
        <p:txBody>
          <a:bodyPr/>
          <a:lstStyle>
            <a:lvl1pPr algn="ctr">
              <a:defRPr/>
            </a:lvl1pPr>
          </a:lstStyle>
          <a:p>
            <a:r>
              <a:rPr lang="en-GB" dirty="0"/>
              <a:t>Thank you for your attention</a:t>
            </a:r>
            <a:endParaRPr lang="en-US" dirty="0"/>
          </a:p>
        </p:txBody>
      </p:sp>
      <p:pic>
        <p:nvPicPr>
          <p:cNvPr id="6" name="Image 2">
            <a:extLst>
              <a:ext uri="{FF2B5EF4-FFF2-40B4-BE49-F238E27FC236}">
                <a16:creationId xmlns:a16="http://schemas.microsoft.com/office/drawing/2014/main" id="{3E5DC636-B36A-654C-8B6D-3709F0EE39C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977"/>
          <a:stretch/>
        </p:blipFill>
        <p:spPr>
          <a:xfrm>
            <a:off x="4572000" y="1378283"/>
            <a:ext cx="4569620" cy="2624798"/>
          </a:xfrm>
          <a:prstGeom prst="rect">
            <a:avLst/>
          </a:prstGeom>
        </p:spPr>
      </p:pic>
      <p:pic>
        <p:nvPicPr>
          <p:cNvPr id="7" name="Image 1">
            <a:extLst>
              <a:ext uri="{FF2B5EF4-FFF2-40B4-BE49-F238E27FC236}">
                <a16:creationId xmlns:a16="http://schemas.microsoft.com/office/drawing/2014/main" id="{F28927D2-6F36-2F44-AAC7-AB2AEF151F7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2" b="15978"/>
          <a:stretch/>
        </p:blipFill>
        <p:spPr>
          <a:xfrm>
            <a:off x="-794" y="1378283"/>
            <a:ext cx="4572794" cy="2624798"/>
          </a:xfrm>
          <a:prstGeom prst="rect">
            <a:avLst/>
          </a:prstGeom>
        </p:spPr>
      </p:pic>
      <p:sp>
        <p:nvSpPr>
          <p:cNvPr id="8" name="object 10">
            <a:extLst>
              <a:ext uri="{FF2B5EF4-FFF2-40B4-BE49-F238E27FC236}">
                <a16:creationId xmlns:a16="http://schemas.microsoft.com/office/drawing/2014/main" id="{F15DE217-339A-5F41-A74C-1540BB0F7FCB}"/>
              </a:ext>
            </a:extLst>
          </p:cNvPr>
          <p:cNvSpPr/>
          <p:nvPr userDrawn="1"/>
        </p:nvSpPr>
        <p:spPr>
          <a:xfrm>
            <a:off x="0" y="0"/>
            <a:ext cx="9144000" cy="229042"/>
          </a:xfrm>
          <a:custGeom>
            <a:avLst/>
            <a:gdLst/>
            <a:ahLst/>
            <a:cxnLst/>
            <a:rect l="l" t="t" r="r" b="b"/>
            <a:pathLst>
              <a:path w="9144000" h="180340">
                <a:moveTo>
                  <a:pt x="0" y="179997"/>
                </a:moveTo>
                <a:lnTo>
                  <a:pt x="9144000" y="179997"/>
                </a:lnTo>
                <a:lnTo>
                  <a:pt x="9144000" y="0"/>
                </a:lnTo>
                <a:lnTo>
                  <a:pt x="0" y="0"/>
                </a:lnTo>
                <a:lnTo>
                  <a:pt x="0" y="179997"/>
                </a:lnTo>
                <a:close/>
              </a:path>
            </a:pathLst>
          </a:custGeom>
          <a:solidFill>
            <a:srgbClr val="47AE4C"/>
          </a:solidFill>
        </p:spPr>
        <p:txBody>
          <a:bodyPr wrap="square" lIns="0" tIns="0" rIns="0" bIns="0" rtlCol="0"/>
          <a:lstStyle/>
          <a:p>
            <a:endParaRPr sz="1800"/>
          </a:p>
        </p:txBody>
      </p:sp>
      <p:pic>
        <p:nvPicPr>
          <p:cNvPr id="9" name="Picture 8">
            <a:extLst>
              <a:ext uri="{FF2B5EF4-FFF2-40B4-BE49-F238E27FC236}">
                <a16:creationId xmlns:a16="http://schemas.microsoft.com/office/drawing/2014/main" id="{05D55F01-4E58-B14C-A003-F5103C160BF3}"/>
              </a:ext>
            </a:extLst>
          </p:cNvPr>
          <p:cNvPicPr>
            <a:picLocks noChangeAspect="1"/>
          </p:cNvPicPr>
          <p:nvPr userDrawn="1"/>
        </p:nvPicPr>
        <p:blipFill rotWithShape="1">
          <a:blip r:embed="rId4"/>
          <a:srcRect t="22805" b="23250"/>
          <a:stretch/>
        </p:blipFill>
        <p:spPr>
          <a:xfrm>
            <a:off x="4387692" y="541200"/>
            <a:ext cx="1097746" cy="592172"/>
          </a:xfrm>
          <a:prstGeom prst="rect">
            <a:avLst/>
          </a:prstGeom>
        </p:spPr>
      </p:pic>
      <p:pic>
        <p:nvPicPr>
          <p:cNvPr id="10" name="Picture 9">
            <a:extLst>
              <a:ext uri="{FF2B5EF4-FFF2-40B4-BE49-F238E27FC236}">
                <a16:creationId xmlns:a16="http://schemas.microsoft.com/office/drawing/2014/main" id="{DFFB241C-F5C6-5041-98C1-1661198AD1C7}"/>
              </a:ext>
            </a:extLst>
          </p:cNvPr>
          <p:cNvPicPr>
            <a:picLocks noChangeAspect="1"/>
          </p:cNvPicPr>
          <p:nvPr userDrawn="1"/>
        </p:nvPicPr>
        <p:blipFill rotWithShape="1">
          <a:blip r:embed="rId5"/>
          <a:srcRect t="7450" b="5973"/>
          <a:stretch/>
        </p:blipFill>
        <p:spPr>
          <a:xfrm>
            <a:off x="3008127" y="448098"/>
            <a:ext cx="1185391" cy="778377"/>
          </a:xfrm>
          <a:prstGeom prst="rect">
            <a:avLst/>
          </a:prstGeom>
        </p:spPr>
      </p:pic>
      <p:sp>
        <p:nvSpPr>
          <p:cNvPr id="11" name="object 15">
            <a:extLst>
              <a:ext uri="{FF2B5EF4-FFF2-40B4-BE49-F238E27FC236}">
                <a16:creationId xmlns:a16="http://schemas.microsoft.com/office/drawing/2014/main" id="{601E021B-10CF-7B4D-9402-E0DE3DA1ED9B}"/>
              </a:ext>
            </a:extLst>
          </p:cNvPr>
          <p:cNvSpPr/>
          <p:nvPr userDrawn="1"/>
        </p:nvSpPr>
        <p:spPr>
          <a:xfrm>
            <a:off x="-2380" y="1378283"/>
            <a:ext cx="9144000" cy="0"/>
          </a:xfrm>
          <a:custGeom>
            <a:avLst/>
            <a:gdLst/>
            <a:ahLst/>
            <a:cxnLst/>
            <a:rect l="l" t="t" r="r" b="b"/>
            <a:pathLst>
              <a:path w="9144000">
                <a:moveTo>
                  <a:pt x="0" y="0"/>
                </a:moveTo>
                <a:lnTo>
                  <a:pt x="9144000" y="0"/>
                </a:lnTo>
              </a:path>
            </a:pathLst>
          </a:custGeom>
          <a:ln w="6350">
            <a:solidFill>
              <a:srgbClr val="47AE4C"/>
            </a:solidFill>
          </a:ln>
        </p:spPr>
        <p:txBody>
          <a:bodyPr wrap="square" lIns="0" tIns="0" rIns="0" bIns="0" rtlCol="0"/>
          <a:lstStyle/>
          <a:p>
            <a:endParaRPr/>
          </a:p>
        </p:txBody>
      </p:sp>
      <p:sp>
        <p:nvSpPr>
          <p:cNvPr id="12" name="object 16">
            <a:extLst>
              <a:ext uri="{FF2B5EF4-FFF2-40B4-BE49-F238E27FC236}">
                <a16:creationId xmlns:a16="http://schemas.microsoft.com/office/drawing/2014/main" id="{7447E70B-2E8A-0445-BC78-7AE1F411FA00}"/>
              </a:ext>
            </a:extLst>
          </p:cNvPr>
          <p:cNvSpPr txBox="1"/>
          <p:nvPr userDrawn="1"/>
        </p:nvSpPr>
        <p:spPr>
          <a:xfrm>
            <a:off x="1124417" y="6301709"/>
            <a:ext cx="3152943" cy="346249"/>
          </a:xfrm>
          <a:prstGeom prst="rect">
            <a:avLst/>
          </a:prstGeom>
        </p:spPr>
        <p:txBody>
          <a:bodyPr vert="horz" wrap="square" lIns="0" tIns="0" rIns="0" bIns="0" rtlCol="0">
            <a:spAutoFit/>
          </a:bodyPr>
          <a:lstStyle/>
          <a:p>
            <a:pPr marL="12700" marR="5080">
              <a:lnSpc>
                <a:spcPct val="100000"/>
              </a:lnSpc>
            </a:pPr>
            <a:r>
              <a:rPr lang="en-GB" sz="750" noProof="0">
                <a:solidFill>
                  <a:srgbClr val="001689"/>
                </a:solidFill>
                <a:latin typeface="Arial"/>
                <a:cs typeface="Arial"/>
              </a:rPr>
              <a:t>These projects have received funding from the European Union’s Horizon 2020 research and innovation programme under grant agreement No. 723583 &amp; No. 723825</a:t>
            </a:r>
            <a:endParaRPr lang="en-GB" sz="750" noProof="0">
              <a:latin typeface="Arial"/>
              <a:cs typeface="Arial"/>
            </a:endParaRPr>
          </a:p>
        </p:txBody>
      </p:sp>
      <p:grpSp>
        <p:nvGrpSpPr>
          <p:cNvPr id="13" name="Grouper 10">
            <a:extLst>
              <a:ext uri="{FF2B5EF4-FFF2-40B4-BE49-F238E27FC236}">
                <a16:creationId xmlns:a16="http://schemas.microsoft.com/office/drawing/2014/main" id="{CFD68086-01B3-B747-B854-BAFC4A3289BC}"/>
              </a:ext>
            </a:extLst>
          </p:cNvPr>
          <p:cNvGrpSpPr/>
          <p:nvPr userDrawn="1"/>
        </p:nvGrpSpPr>
        <p:grpSpPr>
          <a:xfrm>
            <a:off x="518198" y="6323026"/>
            <a:ext cx="509905" cy="340360"/>
            <a:chOff x="467398" y="6086665"/>
            <a:chExt cx="509905" cy="340360"/>
          </a:xfrm>
        </p:grpSpPr>
        <p:sp>
          <p:nvSpPr>
            <p:cNvPr id="14" name="object 17">
              <a:extLst>
                <a:ext uri="{FF2B5EF4-FFF2-40B4-BE49-F238E27FC236}">
                  <a16:creationId xmlns:a16="http://schemas.microsoft.com/office/drawing/2014/main" id="{38D48E3B-E0A3-C847-B1E5-AB7FD9D98E2B}"/>
                </a:ext>
              </a:extLst>
            </p:cNvPr>
            <p:cNvSpPr/>
            <p:nvPr/>
          </p:nvSpPr>
          <p:spPr>
            <a:xfrm>
              <a:off x="467398" y="6086665"/>
              <a:ext cx="509905" cy="340360"/>
            </a:xfrm>
            <a:custGeom>
              <a:avLst/>
              <a:gdLst/>
              <a:ahLst/>
              <a:cxnLst/>
              <a:rect l="l" t="t" r="r" b="b"/>
              <a:pathLst>
                <a:path w="509905" h="340360">
                  <a:moveTo>
                    <a:pt x="0" y="339750"/>
                  </a:moveTo>
                  <a:lnTo>
                    <a:pt x="509600" y="339750"/>
                  </a:lnTo>
                  <a:lnTo>
                    <a:pt x="509600" y="0"/>
                  </a:lnTo>
                  <a:lnTo>
                    <a:pt x="0" y="0"/>
                  </a:lnTo>
                  <a:lnTo>
                    <a:pt x="0" y="339750"/>
                  </a:lnTo>
                  <a:close/>
                </a:path>
              </a:pathLst>
            </a:custGeom>
            <a:solidFill>
              <a:srgbClr val="164194"/>
            </a:solidFill>
          </p:spPr>
          <p:txBody>
            <a:bodyPr wrap="square" lIns="0" tIns="0" rIns="0" bIns="0" rtlCol="0"/>
            <a:lstStyle/>
            <a:p>
              <a:endParaRPr/>
            </a:p>
          </p:txBody>
        </p:sp>
        <p:sp>
          <p:nvSpPr>
            <p:cNvPr id="15" name="object 18">
              <a:extLst>
                <a:ext uri="{FF2B5EF4-FFF2-40B4-BE49-F238E27FC236}">
                  <a16:creationId xmlns:a16="http://schemas.microsoft.com/office/drawing/2014/main" id="{0BBA00AE-E434-324C-B42E-2B32FC7E1DF2}"/>
                </a:ext>
              </a:extLst>
            </p:cNvPr>
            <p:cNvSpPr/>
            <p:nvPr/>
          </p:nvSpPr>
          <p:spPr>
            <a:xfrm>
              <a:off x="704534" y="6127304"/>
              <a:ext cx="35560" cy="33655"/>
            </a:xfrm>
            <a:custGeom>
              <a:avLst/>
              <a:gdLst/>
              <a:ahLst/>
              <a:cxnLst/>
              <a:rect l="l" t="t" r="r" b="b"/>
              <a:pathLst>
                <a:path w="35559" h="33654">
                  <a:moveTo>
                    <a:pt x="17559" y="0"/>
                  </a:moveTo>
                  <a:lnTo>
                    <a:pt x="13431" y="12865"/>
                  </a:lnTo>
                  <a:lnTo>
                    <a:pt x="0" y="12865"/>
                  </a:lnTo>
                  <a:lnTo>
                    <a:pt x="10891" y="20700"/>
                  </a:lnTo>
                  <a:lnTo>
                    <a:pt x="6802" y="33388"/>
                  </a:lnTo>
                  <a:lnTo>
                    <a:pt x="17559" y="25539"/>
                  </a:lnTo>
                  <a:lnTo>
                    <a:pt x="25773" y="25539"/>
                  </a:lnTo>
                  <a:lnTo>
                    <a:pt x="24213" y="20700"/>
                  </a:lnTo>
                  <a:lnTo>
                    <a:pt x="35118" y="12865"/>
                  </a:lnTo>
                  <a:lnTo>
                    <a:pt x="13431" y="12865"/>
                  </a:lnTo>
                  <a:lnTo>
                    <a:pt x="21673" y="12852"/>
                  </a:lnTo>
                  <a:lnTo>
                    <a:pt x="17559" y="0"/>
                  </a:lnTo>
                  <a:close/>
                </a:path>
                <a:path w="35559" h="33654">
                  <a:moveTo>
                    <a:pt x="25773" y="25539"/>
                  </a:moveTo>
                  <a:lnTo>
                    <a:pt x="17559" y="25539"/>
                  </a:lnTo>
                  <a:lnTo>
                    <a:pt x="28303" y="33388"/>
                  </a:lnTo>
                  <a:lnTo>
                    <a:pt x="25773" y="25539"/>
                  </a:lnTo>
                  <a:close/>
                </a:path>
              </a:pathLst>
            </a:custGeom>
            <a:solidFill>
              <a:srgbClr val="FFED00"/>
            </a:solidFill>
          </p:spPr>
          <p:txBody>
            <a:bodyPr wrap="square" lIns="0" tIns="0" rIns="0" bIns="0" rtlCol="0"/>
            <a:lstStyle/>
            <a:p>
              <a:endParaRPr/>
            </a:p>
          </p:txBody>
        </p:sp>
        <p:sp>
          <p:nvSpPr>
            <p:cNvPr id="16" name="object 19">
              <a:extLst>
                <a:ext uri="{FF2B5EF4-FFF2-40B4-BE49-F238E27FC236}">
                  <a16:creationId xmlns:a16="http://schemas.microsoft.com/office/drawing/2014/main" id="{F2F6D332-2D4C-9348-8F91-5B8BEA22CEFE}"/>
                </a:ext>
              </a:extLst>
            </p:cNvPr>
            <p:cNvSpPr/>
            <p:nvPr/>
          </p:nvSpPr>
          <p:spPr>
            <a:xfrm>
              <a:off x="648873" y="6142242"/>
              <a:ext cx="35560" cy="33655"/>
            </a:xfrm>
            <a:custGeom>
              <a:avLst/>
              <a:gdLst/>
              <a:ahLst/>
              <a:cxnLst/>
              <a:rect l="l" t="t" r="r" b="b"/>
              <a:pathLst>
                <a:path w="35559" h="33654">
                  <a:moveTo>
                    <a:pt x="17559" y="0"/>
                  </a:moveTo>
                  <a:lnTo>
                    <a:pt x="13444" y="12877"/>
                  </a:lnTo>
                  <a:lnTo>
                    <a:pt x="0" y="12877"/>
                  </a:lnTo>
                  <a:lnTo>
                    <a:pt x="10904" y="20713"/>
                  </a:lnTo>
                  <a:lnTo>
                    <a:pt x="6814" y="33401"/>
                  </a:lnTo>
                  <a:lnTo>
                    <a:pt x="17571" y="25552"/>
                  </a:lnTo>
                  <a:lnTo>
                    <a:pt x="25786" y="25552"/>
                  </a:lnTo>
                  <a:lnTo>
                    <a:pt x="24226" y="20713"/>
                  </a:lnTo>
                  <a:lnTo>
                    <a:pt x="35130" y="12877"/>
                  </a:lnTo>
                  <a:lnTo>
                    <a:pt x="13444" y="12877"/>
                  </a:lnTo>
                  <a:lnTo>
                    <a:pt x="21686" y="12865"/>
                  </a:lnTo>
                  <a:lnTo>
                    <a:pt x="17559" y="0"/>
                  </a:lnTo>
                  <a:close/>
                </a:path>
                <a:path w="35559" h="33654">
                  <a:moveTo>
                    <a:pt x="25786" y="25552"/>
                  </a:moveTo>
                  <a:lnTo>
                    <a:pt x="17571" y="25552"/>
                  </a:lnTo>
                  <a:lnTo>
                    <a:pt x="28316" y="33401"/>
                  </a:lnTo>
                  <a:lnTo>
                    <a:pt x="25786" y="25552"/>
                  </a:lnTo>
                  <a:close/>
                </a:path>
              </a:pathLst>
            </a:custGeom>
            <a:solidFill>
              <a:srgbClr val="FFED00"/>
            </a:solidFill>
          </p:spPr>
          <p:txBody>
            <a:bodyPr wrap="square" lIns="0" tIns="0" rIns="0" bIns="0" rtlCol="0"/>
            <a:lstStyle/>
            <a:p>
              <a:endParaRPr/>
            </a:p>
          </p:txBody>
        </p:sp>
        <p:sp>
          <p:nvSpPr>
            <p:cNvPr id="17" name="object 20">
              <a:extLst>
                <a:ext uri="{FF2B5EF4-FFF2-40B4-BE49-F238E27FC236}">
                  <a16:creationId xmlns:a16="http://schemas.microsoft.com/office/drawing/2014/main" id="{2DBA087D-B1E9-084B-A4F7-0A26E0EA7419}"/>
                </a:ext>
              </a:extLst>
            </p:cNvPr>
            <p:cNvSpPr/>
            <p:nvPr/>
          </p:nvSpPr>
          <p:spPr>
            <a:xfrm>
              <a:off x="608164" y="6183055"/>
              <a:ext cx="35560" cy="33655"/>
            </a:xfrm>
            <a:custGeom>
              <a:avLst/>
              <a:gdLst/>
              <a:ahLst/>
              <a:cxnLst/>
              <a:rect l="l" t="t" r="r" b="b"/>
              <a:pathLst>
                <a:path w="35559" h="33654">
                  <a:moveTo>
                    <a:pt x="17559" y="0"/>
                  </a:moveTo>
                  <a:lnTo>
                    <a:pt x="13444" y="12877"/>
                  </a:lnTo>
                  <a:lnTo>
                    <a:pt x="0" y="12877"/>
                  </a:lnTo>
                  <a:lnTo>
                    <a:pt x="10904" y="20700"/>
                  </a:lnTo>
                  <a:lnTo>
                    <a:pt x="6802" y="33400"/>
                  </a:lnTo>
                  <a:lnTo>
                    <a:pt x="17559" y="25552"/>
                  </a:lnTo>
                  <a:lnTo>
                    <a:pt x="25788" y="25552"/>
                  </a:lnTo>
                  <a:lnTo>
                    <a:pt x="24226" y="20700"/>
                  </a:lnTo>
                  <a:lnTo>
                    <a:pt x="35118" y="12877"/>
                  </a:lnTo>
                  <a:lnTo>
                    <a:pt x="13444" y="12877"/>
                  </a:lnTo>
                  <a:lnTo>
                    <a:pt x="21673" y="12865"/>
                  </a:lnTo>
                  <a:lnTo>
                    <a:pt x="17559" y="0"/>
                  </a:lnTo>
                  <a:close/>
                </a:path>
                <a:path w="35559" h="33654">
                  <a:moveTo>
                    <a:pt x="25788" y="25552"/>
                  </a:moveTo>
                  <a:lnTo>
                    <a:pt x="17559" y="25552"/>
                  </a:lnTo>
                  <a:lnTo>
                    <a:pt x="28315" y="33400"/>
                  </a:lnTo>
                  <a:lnTo>
                    <a:pt x="25788" y="25552"/>
                  </a:lnTo>
                  <a:close/>
                </a:path>
              </a:pathLst>
            </a:custGeom>
            <a:solidFill>
              <a:srgbClr val="FFED00"/>
            </a:solidFill>
          </p:spPr>
          <p:txBody>
            <a:bodyPr wrap="square" lIns="0" tIns="0" rIns="0" bIns="0" rtlCol="0"/>
            <a:lstStyle/>
            <a:p>
              <a:endParaRPr/>
            </a:p>
          </p:txBody>
        </p:sp>
        <p:sp>
          <p:nvSpPr>
            <p:cNvPr id="18" name="object 21">
              <a:extLst>
                <a:ext uri="{FF2B5EF4-FFF2-40B4-BE49-F238E27FC236}">
                  <a16:creationId xmlns:a16="http://schemas.microsoft.com/office/drawing/2014/main" id="{D079C559-EC0E-D645-9B6C-7E66B003F843}"/>
                </a:ext>
              </a:extLst>
            </p:cNvPr>
            <p:cNvSpPr/>
            <p:nvPr/>
          </p:nvSpPr>
          <p:spPr>
            <a:xfrm>
              <a:off x="593244" y="6238631"/>
              <a:ext cx="35560" cy="33655"/>
            </a:xfrm>
            <a:custGeom>
              <a:avLst/>
              <a:gdLst/>
              <a:ahLst/>
              <a:cxnLst/>
              <a:rect l="l" t="t" r="r" b="b"/>
              <a:pathLst>
                <a:path w="35559" h="33654">
                  <a:moveTo>
                    <a:pt x="17541" y="0"/>
                  </a:moveTo>
                  <a:lnTo>
                    <a:pt x="13426" y="12890"/>
                  </a:lnTo>
                  <a:lnTo>
                    <a:pt x="0" y="12890"/>
                  </a:lnTo>
                  <a:lnTo>
                    <a:pt x="10873" y="20713"/>
                  </a:lnTo>
                  <a:lnTo>
                    <a:pt x="6784" y="33401"/>
                  </a:lnTo>
                  <a:lnTo>
                    <a:pt x="17541" y="25552"/>
                  </a:lnTo>
                  <a:lnTo>
                    <a:pt x="25763" y="25552"/>
                  </a:lnTo>
                  <a:lnTo>
                    <a:pt x="24208" y="20713"/>
                  </a:lnTo>
                  <a:lnTo>
                    <a:pt x="35082" y="12890"/>
                  </a:lnTo>
                  <a:lnTo>
                    <a:pt x="13426" y="12890"/>
                  </a:lnTo>
                  <a:lnTo>
                    <a:pt x="21656" y="12865"/>
                  </a:lnTo>
                  <a:lnTo>
                    <a:pt x="17541" y="0"/>
                  </a:lnTo>
                  <a:close/>
                </a:path>
                <a:path w="35559" h="33654">
                  <a:moveTo>
                    <a:pt x="25763" y="25552"/>
                  </a:moveTo>
                  <a:lnTo>
                    <a:pt x="17541" y="25552"/>
                  </a:lnTo>
                  <a:lnTo>
                    <a:pt x="28285" y="33401"/>
                  </a:lnTo>
                  <a:lnTo>
                    <a:pt x="25763" y="25552"/>
                  </a:lnTo>
                  <a:close/>
                </a:path>
              </a:pathLst>
            </a:custGeom>
            <a:solidFill>
              <a:srgbClr val="FFED00"/>
            </a:solidFill>
          </p:spPr>
          <p:txBody>
            <a:bodyPr wrap="square" lIns="0" tIns="0" rIns="0" bIns="0" rtlCol="0"/>
            <a:lstStyle/>
            <a:p>
              <a:endParaRPr/>
            </a:p>
          </p:txBody>
        </p:sp>
        <p:sp>
          <p:nvSpPr>
            <p:cNvPr id="19" name="object 22">
              <a:extLst>
                <a:ext uri="{FF2B5EF4-FFF2-40B4-BE49-F238E27FC236}">
                  <a16:creationId xmlns:a16="http://schemas.microsoft.com/office/drawing/2014/main" id="{EFC2C169-C8CF-2546-9518-A32625A8D85F}"/>
                </a:ext>
              </a:extLst>
            </p:cNvPr>
            <p:cNvSpPr/>
            <p:nvPr/>
          </p:nvSpPr>
          <p:spPr>
            <a:xfrm>
              <a:off x="608169" y="6294386"/>
              <a:ext cx="35560" cy="33655"/>
            </a:xfrm>
            <a:custGeom>
              <a:avLst/>
              <a:gdLst/>
              <a:ahLst/>
              <a:cxnLst/>
              <a:rect l="l" t="t" r="r" b="b"/>
              <a:pathLst>
                <a:path w="35559" h="33654">
                  <a:moveTo>
                    <a:pt x="17559" y="0"/>
                  </a:moveTo>
                  <a:lnTo>
                    <a:pt x="13431" y="12865"/>
                  </a:lnTo>
                  <a:lnTo>
                    <a:pt x="0" y="12865"/>
                  </a:lnTo>
                  <a:lnTo>
                    <a:pt x="10891" y="20701"/>
                  </a:lnTo>
                  <a:lnTo>
                    <a:pt x="6802" y="33388"/>
                  </a:lnTo>
                  <a:lnTo>
                    <a:pt x="17559" y="25527"/>
                  </a:lnTo>
                  <a:lnTo>
                    <a:pt x="25769" y="25527"/>
                  </a:lnTo>
                  <a:lnTo>
                    <a:pt x="24213" y="20701"/>
                  </a:lnTo>
                  <a:lnTo>
                    <a:pt x="35105" y="12865"/>
                  </a:lnTo>
                  <a:lnTo>
                    <a:pt x="13431" y="12865"/>
                  </a:lnTo>
                  <a:lnTo>
                    <a:pt x="21673" y="12852"/>
                  </a:lnTo>
                  <a:lnTo>
                    <a:pt x="17559" y="0"/>
                  </a:lnTo>
                  <a:close/>
                </a:path>
                <a:path w="35559" h="33654">
                  <a:moveTo>
                    <a:pt x="25769" y="25527"/>
                  </a:moveTo>
                  <a:lnTo>
                    <a:pt x="17559" y="25527"/>
                  </a:lnTo>
                  <a:lnTo>
                    <a:pt x="28303" y="33388"/>
                  </a:lnTo>
                  <a:lnTo>
                    <a:pt x="25769" y="25527"/>
                  </a:lnTo>
                  <a:close/>
                </a:path>
              </a:pathLst>
            </a:custGeom>
            <a:solidFill>
              <a:srgbClr val="FFED00"/>
            </a:solidFill>
          </p:spPr>
          <p:txBody>
            <a:bodyPr wrap="square" lIns="0" tIns="0" rIns="0" bIns="0" rtlCol="0"/>
            <a:lstStyle/>
            <a:p>
              <a:endParaRPr/>
            </a:p>
          </p:txBody>
        </p:sp>
        <p:sp>
          <p:nvSpPr>
            <p:cNvPr id="20" name="object 23">
              <a:extLst>
                <a:ext uri="{FF2B5EF4-FFF2-40B4-BE49-F238E27FC236}">
                  <a16:creationId xmlns:a16="http://schemas.microsoft.com/office/drawing/2014/main" id="{B7A60424-9248-DF4B-9F7D-2D42142AC3ED}"/>
                </a:ext>
              </a:extLst>
            </p:cNvPr>
            <p:cNvSpPr/>
            <p:nvPr/>
          </p:nvSpPr>
          <p:spPr>
            <a:xfrm>
              <a:off x="648964" y="6335194"/>
              <a:ext cx="35560" cy="33655"/>
            </a:xfrm>
            <a:custGeom>
              <a:avLst/>
              <a:gdLst/>
              <a:ahLst/>
              <a:cxnLst/>
              <a:rect l="l" t="t" r="r" b="b"/>
              <a:pathLst>
                <a:path w="35559" h="33654">
                  <a:moveTo>
                    <a:pt x="17559" y="0"/>
                  </a:moveTo>
                  <a:lnTo>
                    <a:pt x="13444" y="12852"/>
                  </a:lnTo>
                  <a:lnTo>
                    <a:pt x="0" y="12852"/>
                  </a:lnTo>
                  <a:lnTo>
                    <a:pt x="10891" y="20688"/>
                  </a:lnTo>
                  <a:lnTo>
                    <a:pt x="6802" y="33375"/>
                  </a:lnTo>
                  <a:lnTo>
                    <a:pt x="17559" y="25526"/>
                  </a:lnTo>
                  <a:lnTo>
                    <a:pt x="25781" y="25526"/>
                  </a:lnTo>
                  <a:lnTo>
                    <a:pt x="24226" y="20688"/>
                  </a:lnTo>
                  <a:lnTo>
                    <a:pt x="35118" y="12852"/>
                  </a:lnTo>
                  <a:lnTo>
                    <a:pt x="13444" y="12852"/>
                  </a:lnTo>
                  <a:lnTo>
                    <a:pt x="21673" y="12839"/>
                  </a:lnTo>
                  <a:lnTo>
                    <a:pt x="17559" y="0"/>
                  </a:lnTo>
                  <a:close/>
                </a:path>
                <a:path w="35559" h="33654">
                  <a:moveTo>
                    <a:pt x="25781" y="25526"/>
                  </a:moveTo>
                  <a:lnTo>
                    <a:pt x="17559" y="25526"/>
                  </a:lnTo>
                  <a:lnTo>
                    <a:pt x="28303" y="33375"/>
                  </a:lnTo>
                  <a:lnTo>
                    <a:pt x="25781" y="25526"/>
                  </a:lnTo>
                  <a:close/>
                </a:path>
              </a:pathLst>
            </a:custGeom>
            <a:solidFill>
              <a:srgbClr val="FFED00"/>
            </a:solidFill>
          </p:spPr>
          <p:txBody>
            <a:bodyPr wrap="square" lIns="0" tIns="0" rIns="0" bIns="0" rtlCol="0"/>
            <a:lstStyle/>
            <a:p>
              <a:endParaRPr/>
            </a:p>
          </p:txBody>
        </p:sp>
        <p:sp>
          <p:nvSpPr>
            <p:cNvPr id="21" name="object 24">
              <a:extLst>
                <a:ext uri="{FF2B5EF4-FFF2-40B4-BE49-F238E27FC236}">
                  <a16:creationId xmlns:a16="http://schemas.microsoft.com/office/drawing/2014/main" id="{48B48FCE-50D1-CA43-943F-C30A75D59CFC}"/>
                </a:ext>
              </a:extLst>
            </p:cNvPr>
            <p:cNvSpPr/>
            <p:nvPr/>
          </p:nvSpPr>
          <p:spPr>
            <a:xfrm>
              <a:off x="704543" y="6349964"/>
              <a:ext cx="35560" cy="33655"/>
            </a:xfrm>
            <a:custGeom>
              <a:avLst/>
              <a:gdLst/>
              <a:ahLst/>
              <a:cxnLst/>
              <a:rect l="l" t="t" r="r" b="b"/>
              <a:pathLst>
                <a:path w="35559" h="33654">
                  <a:moveTo>
                    <a:pt x="17559" y="0"/>
                  </a:moveTo>
                  <a:lnTo>
                    <a:pt x="13444" y="12865"/>
                  </a:lnTo>
                  <a:lnTo>
                    <a:pt x="0" y="12865"/>
                  </a:lnTo>
                  <a:lnTo>
                    <a:pt x="10891" y="20700"/>
                  </a:lnTo>
                  <a:lnTo>
                    <a:pt x="6802" y="33388"/>
                  </a:lnTo>
                  <a:lnTo>
                    <a:pt x="17559" y="25539"/>
                  </a:lnTo>
                  <a:lnTo>
                    <a:pt x="25773" y="25539"/>
                  </a:lnTo>
                  <a:lnTo>
                    <a:pt x="24213" y="20700"/>
                  </a:lnTo>
                  <a:lnTo>
                    <a:pt x="35118" y="12865"/>
                  </a:lnTo>
                  <a:lnTo>
                    <a:pt x="13444" y="12865"/>
                  </a:lnTo>
                  <a:lnTo>
                    <a:pt x="21673" y="12852"/>
                  </a:lnTo>
                  <a:lnTo>
                    <a:pt x="17559" y="0"/>
                  </a:lnTo>
                  <a:close/>
                </a:path>
                <a:path w="35559" h="33654">
                  <a:moveTo>
                    <a:pt x="25773" y="25539"/>
                  </a:moveTo>
                  <a:lnTo>
                    <a:pt x="17559" y="25539"/>
                  </a:lnTo>
                  <a:lnTo>
                    <a:pt x="28303" y="33388"/>
                  </a:lnTo>
                  <a:lnTo>
                    <a:pt x="25773" y="25539"/>
                  </a:lnTo>
                  <a:close/>
                </a:path>
              </a:pathLst>
            </a:custGeom>
            <a:solidFill>
              <a:srgbClr val="FFED00"/>
            </a:solidFill>
          </p:spPr>
          <p:txBody>
            <a:bodyPr wrap="square" lIns="0" tIns="0" rIns="0" bIns="0" rtlCol="0"/>
            <a:lstStyle/>
            <a:p>
              <a:endParaRPr/>
            </a:p>
          </p:txBody>
        </p:sp>
        <p:sp>
          <p:nvSpPr>
            <p:cNvPr id="22" name="object 25">
              <a:extLst>
                <a:ext uri="{FF2B5EF4-FFF2-40B4-BE49-F238E27FC236}">
                  <a16:creationId xmlns:a16="http://schemas.microsoft.com/office/drawing/2014/main" id="{2B9E2DBA-AC98-B142-B269-5A66F964A18B}"/>
                </a:ext>
              </a:extLst>
            </p:cNvPr>
            <p:cNvSpPr/>
            <p:nvPr/>
          </p:nvSpPr>
          <p:spPr>
            <a:xfrm>
              <a:off x="760121" y="6335194"/>
              <a:ext cx="35560" cy="33655"/>
            </a:xfrm>
            <a:custGeom>
              <a:avLst/>
              <a:gdLst/>
              <a:ahLst/>
              <a:cxnLst/>
              <a:rect l="l" t="t" r="r" b="b"/>
              <a:pathLst>
                <a:path w="35559" h="33654">
                  <a:moveTo>
                    <a:pt x="17559" y="0"/>
                  </a:moveTo>
                  <a:lnTo>
                    <a:pt x="13431" y="12852"/>
                  </a:lnTo>
                  <a:lnTo>
                    <a:pt x="0" y="12852"/>
                  </a:lnTo>
                  <a:lnTo>
                    <a:pt x="10891" y="20688"/>
                  </a:lnTo>
                  <a:lnTo>
                    <a:pt x="6802" y="33375"/>
                  </a:lnTo>
                  <a:lnTo>
                    <a:pt x="17559" y="25526"/>
                  </a:lnTo>
                  <a:lnTo>
                    <a:pt x="25778" y="25526"/>
                  </a:lnTo>
                  <a:lnTo>
                    <a:pt x="24213" y="20688"/>
                  </a:lnTo>
                  <a:lnTo>
                    <a:pt x="35118" y="12852"/>
                  </a:lnTo>
                  <a:lnTo>
                    <a:pt x="13431" y="12852"/>
                  </a:lnTo>
                  <a:lnTo>
                    <a:pt x="21673" y="12839"/>
                  </a:lnTo>
                  <a:lnTo>
                    <a:pt x="17559" y="0"/>
                  </a:lnTo>
                  <a:close/>
                </a:path>
                <a:path w="35559" h="33654">
                  <a:moveTo>
                    <a:pt x="25778" y="25526"/>
                  </a:moveTo>
                  <a:lnTo>
                    <a:pt x="17559" y="25526"/>
                  </a:lnTo>
                  <a:lnTo>
                    <a:pt x="28316" y="33375"/>
                  </a:lnTo>
                  <a:lnTo>
                    <a:pt x="25778" y="25526"/>
                  </a:lnTo>
                  <a:close/>
                </a:path>
              </a:pathLst>
            </a:custGeom>
            <a:solidFill>
              <a:srgbClr val="FFED00"/>
            </a:solidFill>
          </p:spPr>
          <p:txBody>
            <a:bodyPr wrap="square" lIns="0" tIns="0" rIns="0" bIns="0" rtlCol="0"/>
            <a:lstStyle/>
            <a:p>
              <a:endParaRPr/>
            </a:p>
          </p:txBody>
        </p:sp>
        <p:sp>
          <p:nvSpPr>
            <p:cNvPr id="23" name="object 26">
              <a:extLst>
                <a:ext uri="{FF2B5EF4-FFF2-40B4-BE49-F238E27FC236}">
                  <a16:creationId xmlns:a16="http://schemas.microsoft.com/office/drawing/2014/main" id="{2C253953-CF91-C94D-B0DD-BEF1124C11A6}"/>
                </a:ext>
              </a:extLst>
            </p:cNvPr>
            <p:cNvSpPr/>
            <p:nvPr/>
          </p:nvSpPr>
          <p:spPr>
            <a:xfrm>
              <a:off x="800919" y="6294386"/>
              <a:ext cx="35560" cy="33655"/>
            </a:xfrm>
            <a:custGeom>
              <a:avLst/>
              <a:gdLst/>
              <a:ahLst/>
              <a:cxnLst/>
              <a:rect l="l" t="t" r="r" b="b"/>
              <a:pathLst>
                <a:path w="35559" h="33654">
                  <a:moveTo>
                    <a:pt x="17559" y="0"/>
                  </a:moveTo>
                  <a:lnTo>
                    <a:pt x="13431" y="12865"/>
                  </a:lnTo>
                  <a:lnTo>
                    <a:pt x="0" y="12865"/>
                  </a:lnTo>
                  <a:lnTo>
                    <a:pt x="10904" y="20701"/>
                  </a:lnTo>
                  <a:lnTo>
                    <a:pt x="6802" y="33388"/>
                  </a:lnTo>
                  <a:lnTo>
                    <a:pt x="17559" y="25527"/>
                  </a:lnTo>
                  <a:lnTo>
                    <a:pt x="25774" y="25527"/>
                  </a:lnTo>
                  <a:lnTo>
                    <a:pt x="24213" y="20701"/>
                  </a:lnTo>
                  <a:lnTo>
                    <a:pt x="35118" y="12865"/>
                  </a:lnTo>
                  <a:lnTo>
                    <a:pt x="13431" y="12865"/>
                  </a:lnTo>
                  <a:lnTo>
                    <a:pt x="21686" y="12852"/>
                  </a:lnTo>
                  <a:lnTo>
                    <a:pt x="17559" y="0"/>
                  </a:lnTo>
                  <a:close/>
                </a:path>
                <a:path w="35559" h="33654">
                  <a:moveTo>
                    <a:pt x="25774" y="25527"/>
                  </a:moveTo>
                  <a:lnTo>
                    <a:pt x="17559" y="25527"/>
                  </a:lnTo>
                  <a:lnTo>
                    <a:pt x="28316" y="33388"/>
                  </a:lnTo>
                  <a:lnTo>
                    <a:pt x="25774" y="25527"/>
                  </a:lnTo>
                  <a:close/>
                </a:path>
              </a:pathLst>
            </a:custGeom>
            <a:solidFill>
              <a:srgbClr val="FFED00"/>
            </a:solidFill>
          </p:spPr>
          <p:txBody>
            <a:bodyPr wrap="square" lIns="0" tIns="0" rIns="0" bIns="0" rtlCol="0"/>
            <a:lstStyle/>
            <a:p>
              <a:endParaRPr/>
            </a:p>
          </p:txBody>
        </p:sp>
        <p:sp>
          <p:nvSpPr>
            <p:cNvPr id="24" name="object 27">
              <a:extLst>
                <a:ext uri="{FF2B5EF4-FFF2-40B4-BE49-F238E27FC236}">
                  <a16:creationId xmlns:a16="http://schemas.microsoft.com/office/drawing/2014/main" id="{6A8EEE1A-3B07-E344-B29A-350D85C184FB}"/>
                </a:ext>
              </a:extLst>
            </p:cNvPr>
            <p:cNvSpPr/>
            <p:nvPr/>
          </p:nvSpPr>
          <p:spPr>
            <a:xfrm>
              <a:off x="815687" y="6238473"/>
              <a:ext cx="35560" cy="33655"/>
            </a:xfrm>
            <a:custGeom>
              <a:avLst/>
              <a:gdLst/>
              <a:ahLst/>
              <a:cxnLst/>
              <a:rect l="l" t="t" r="r" b="b"/>
              <a:pathLst>
                <a:path w="35559" h="33654">
                  <a:moveTo>
                    <a:pt x="17559" y="0"/>
                  </a:moveTo>
                  <a:lnTo>
                    <a:pt x="13444" y="12877"/>
                  </a:lnTo>
                  <a:lnTo>
                    <a:pt x="0" y="12877"/>
                  </a:lnTo>
                  <a:lnTo>
                    <a:pt x="10904" y="20713"/>
                  </a:lnTo>
                  <a:lnTo>
                    <a:pt x="6814" y="33401"/>
                  </a:lnTo>
                  <a:lnTo>
                    <a:pt x="17559" y="25539"/>
                  </a:lnTo>
                  <a:lnTo>
                    <a:pt x="25782" y="25539"/>
                  </a:lnTo>
                  <a:lnTo>
                    <a:pt x="24226" y="20713"/>
                  </a:lnTo>
                  <a:lnTo>
                    <a:pt x="35130" y="12877"/>
                  </a:lnTo>
                  <a:lnTo>
                    <a:pt x="13444" y="12877"/>
                  </a:lnTo>
                  <a:lnTo>
                    <a:pt x="21686" y="12865"/>
                  </a:lnTo>
                  <a:lnTo>
                    <a:pt x="17559" y="0"/>
                  </a:lnTo>
                  <a:close/>
                </a:path>
                <a:path w="35559" h="33654">
                  <a:moveTo>
                    <a:pt x="25782" y="25539"/>
                  </a:moveTo>
                  <a:lnTo>
                    <a:pt x="17559" y="25539"/>
                  </a:lnTo>
                  <a:lnTo>
                    <a:pt x="28316" y="33401"/>
                  </a:lnTo>
                  <a:lnTo>
                    <a:pt x="25782" y="25539"/>
                  </a:lnTo>
                  <a:close/>
                </a:path>
              </a:pathLst>
            </a:custGeom>
            <a:solidFill>
              <a:srgbClr val="FFED00"/>
            </a:solidFill>
          </p:spPr>
          <p:txBody>
            <a:bodyPr wrap="square" lIns="0" tIns="0" rIns="0" bIns="0" rtlCol="0"/>
            <a:lstStyle/>
            <a:p>
              <a:endParaRPr/>
            </a:p>
          </p:txBody>
        </p:sp>
        <p:sp>
          <p:nvSpPr>
            <p:cNvPr id="25" name="object 28">
              <a:extLst>
                <a:ext uri="{FF2B5EF4-FFF2-40B4-BE49-F238E27FC236}">
                  <a16:creationId xmlns:a16="http://schemas.microsoft.com/office/drawing/2014/main" id="{89CEFD6B-D43E-3149-89EB-B93EB7262931}"/>
                </a:ext>
              </a:extLst>
            </p:cNvPr>
            <p:cNvSpPr/>
            <p:nvPr/>
          </p:nvSpPr>
          <p:spPr>
            <a:xfrm>
              <a:off x="800921" y="6182895"/>
              <a:ext cx="35560" cy="33655"/>
            </a:xfrm>
            <a:custGeom>
              <a:avLst/>
              <a:gdLst/>
              <a:ahLst/>
              <a:cxnLst/>
              <a:rect l="l" t="t" r="r" b="b"/>
              <a:pathLst>
                <a:path w="35559" h="33654">
                  <a:moveTo>
                    <a:pt x="17559" y="0"/>
                  </a:moveTo>
                  <a:lnTo>
                    <a:pt x="13431" y="12877"/>
                  </a:lnTo>
                  <a:lnTo>
                    <a:pt x="0" y="12877"/>
                  </a:lnTo>
                  <a:lnTo>
                    <a:pt x="10904" y="20701"/>
                  </a:lnTo>
                  <a:lnTo>
                    <a:pt x="6802" y="33388"/>
                  </a:lnTo>
                  <a:lnTo>
                    <a:pt x="17559" y="25539"/>
                  </a:lnTo>
                  <a:lnTo>
                    <a:pt x="25773" y="25539"/>
                  </a:lnTo>
                  <a:lnTo>
                    <a:pt x="24213" y="20701"/>
                  </a:lnTo>
                  <a:lnTo>
                    <a:pt x="35118" y="12877"/>
                  </a:lnTo>
                  <a:lnTo>
                    <a:pt x="13431" y="12877"/>
                  </a:lnTo>
                  <a:lnTo>
                    <a:pt x="21686" y="12865"/>
                  </a:lnTo>
                  <a:lnTo>
                    <a:pt x="17559" y="0"/>
                  </a:lnTo>
                  <a:close/>
                </a:path>
                <a:path w="35559" h="33654">
                  <a:moveTo>
                    <a:pt x="25773" y="25539"/>
                  </a:moveTo>
                  <a:lnTo>
                    <a:pt x="17559" y="25539"/>
                  </a:lnTo>
                  <a:lnTo>
                    <a:pt x="28303" y="33388"/>
                  </a:lnTo>
                  <a:lnTo>
                    <a:pt x="25773" y="25539"/>
                  </a:lnTo>
                  <a:close/>
                </a:path>
              </a:pathLst>
            </a:custGeom>
            <a:solidFill>
              <a:srgbClr val="FFED00"/>
            </a:solidFill>
          </p:spPr>
          <p:txBody>
            <a:bodyPr wrap="square" lIns="0" tIns="0" rIns="0" bIns="0" rtlCol="0"/>
            <a:lstStyle/>
            <a:p>
              <a:endParaRPr/>
            </a:p>
          </p:txBody>
        </p:sp>
        <p:sp>
          <p:nvSpPr>
            <p:cNvPr id="26" name="object 29">
              <a:extLst>
                <a:ext uri="{FF2B5EF4-FFF2-40B4-BE49-F238E27FC236}">
                  <a16:creationId xmlns:a16="http://schemas.microsoft.com/office/drawing/2014/main" id="{5E4B98B3-8982-8D43-B2B8-CA60AB09F0BA}"/>
                </a:ext>
              </a:extLst>
            </p:cNvPr>
            <p:cNvSpPr/>
            <p:nvPr/>
          </p:nvSpPr>
          <p:spPr>
            <a:xfrm>
              <a:off x="760312" y="6142259"/>
              <a:ext cx="35560" cy="33655"/>
            </a:xfrm>
            <a:custGeom>
              <a:avLst/>
              <a:gdLst/>
              <a:ahLst/>
              <a:cxnLst/>
              <a:rect l="l" t="t" r="r" b="b"/>
              <a:pathLst>
                <a:path w="35559" h="33654">
                  <a:moveTo>
                    <a:pt x="17523" y="0"/>
                  </a:moveTo>
                  <a:lnTo>
                    <a:pt x="13409" y="12877"/>
                  </a:lnTo>
                  <a:lnTo>
                    <a:pt x="0" y="12877"/>
                  </a:lnTo>
                  <a:lnTo>
                    <a:pt x="10856" y="20701"/>
                  </a:lnTo>
                  <a:lnTo>
                    <a:pt x="6767" y="33401"/>
                  </a:lnTo>
                  <a:lnTo>
                    <a:pt x="17536" y="25539"/>
                  </a:lnTo>
                  <a:lnTo>
                    <a:pt x="25749" y="25539"/>
                  </a:lnTo>
                  <a:lnTo>
                    <a:pt x="24191" y="20701"/>
                  </a:lnTo>
                  <a:lnTo>
                    <a:pt x="35060" y="12877"/>
                  </a:lnTo>
                  <a:lnTo>
                    <a:pt x="13409" y="12877"/>
                  </a:lnTo>
                  <a:lnTo>
                    <a:pt x="21638" y="12839"/>
                  </a:lnTo>
                  <a:lnTo>
                    <a:pt x="17523" y="0"/>
                  </a:lnTo>
                  <a:close/>
                </a:path>
                <a:path w="35559" h="33654">
                  <a:moveTo>
                    <a:pt x="25749" y="25539"/>
                  </a:moveTo>
                  <a:lnTo>
                    <a:pt x="17536" y="25539"/>
                  </a:lnTo>
                  <a:lnTo>
                    <a:pt x="28280" y="33401"/>
                  </a:lnTo>
                  <a:lnTo>
                    <a:pt x="25749" y="25539"/>
                  </a:lnTo>
                  <a:close/>
                </a:path>
              </a:pathLst>
            </a:custGeom>
            <a:solidFill>
              <a:srgbClr val="FFED00"/>
            </a:solidFill>
          </p:spPr>
          <p:txBody>
            <a:bodyPr wrap="square" lIns="0" tIns="0" rIns="0" bIns="0" rtlCol="0"/>
            <a:lstStyle/>
            <a:p>
              <a:endParaRPr/>
            </a:p>
          </p:txBody>
        </p:sp>
      </p:grpSp>
      <p:sp>
        <p:nvSpPr>
          <p:cNvPr id="27" name="object 51">
            <a:extLst>
              <a:ext uri="{FF2B5EF4-FFF2-40B4-BE49-F238E27FC236}">
                <a16:creationId xmlns:a16="http://schemas.microsoft.com/office/drawing/2014/main" id="{24D4BF34-986E-8C47-9DFD-FFE4705CF39D}"/>
              </a:ext>
            </a:extLst>
          </p:cNvPr>
          <p:cNvSpPr txBox="1"/>
          <p:nvPr userDrawn="1"/>
        </p:nvSpPr>
        <p:spPr>
          <a:xfrm>
            <a:off x="5179208" y="6375433"/>
            <a:ext cx="3571240" cy="242570"/>
          </a:xfrm>
          <a:prstGeom prst="rect">
            <a:avLst/>
          </a:prstGeom>
        </p:spPr>
        <p:txBody>
          <a:bodyPr vert="horz" wrap="square" lIns="0" tIns="0" rIns="0" bIns="0" rtlCol="0">
            <a:spAutoFit/>
          </a:bodyPr>
          <a:lstStyle/>
          <a:p>
            <a:pPr marL="79375" marR="5080" indent="-67310">
              <a:lnSpc>
                <a:spcPct val="100000"/>
              </a:lnSpc>
            </a:pPr>
            <a:r>
              <a:rPr sz="750" dirty="0">
                <a:solidFill>
                  <a:srgbClr val="706F6F"/>
                </a:solidFill>
                <a:latin typeface="Arial"/>
                <a:cs typeface="Arial"/>
              </a:rPr>
              <a:t>The sole responsibility </a:t>
            </a:r>
            <a:r>
              <a:rPr sz="750" spc="-5" dirty="0">
                <a:solidFill>
                  <a:srgbClr val="706F6F"/>
                </a:solidFill>
                <a:latin typeface="Arial"/>
                <a:cs typeface="Arial"/>
              </a:rPr>
              <a:t>of </a:t>
            </a:r>
            <a:r>
              <a:rPr sz="750" dirty="0">
                <a:solidFill>
                  <a:srgbClr val="706F6F"/>
                </a:solidFill>
                <a:latin typeface="Arial"/>
                <a:cs typeface="Arial"/>
              </a:rPr>
              <a:t>this </a:t>
            </a:r>
            <a:r>
              <a:rPr sz="750" spc="-5" dirty="0">
                <a:solidFill>
                  <a:srgbClr val="706F6F"/>
                </a:solidFill>
                <a:latin typeface="Arial"/>
                <a:cs typeface="Arial"/>
              </a:rPr>
              <a:t>publication lies with </a:t>
            </a:r>
            <a:r>
              <a:rPr sz="750" dirty="0">
                <a:solidFill>
                  <a:srgbClr val="706F6F"/>
                </a:solidFill>
                <a:latin typeface="Arial"/>
                <a:cs typeface="Arial"/>
              </a:rPr>
              <a:t>the </a:t>
            </a:r>
            <a:r>
              <a:rPr sz="750" spc="-10" dirty="0">
                <a:solidFill>
                  <a:srgbClr val="706F6F"/>
                </a:solidFill>
                <a:latin typeface="Arial"/>
                <a:cs typeface="Arial"/>
              </a:rPr>
              <a:t>author. </a:t>
            </a:r>
            <a:r>
              <a:rPr sz="750" dirty="0">
                <a:solidFill>
                  <a:srgbClr val="706F6F"/>
                </a:solidFill>
                <a:latin typeface="Arial"/>
                <a:cs typeface="Arial"/>
              </a:rPr>
              <a:t>The European </a:t>
            </a:r>
            <a:r>
              <a:rPr sz="750" spc="-5" dirty="0">
                <a:solidFill>
                  <a:srgbClr val="706F6F"/>
                </a:solidFill>
                <a:latin typeface="Arial"/>
                <a:cs typeface="Arial"/>
              </a:rPr>
              <a:t>Union is  not </a:t>
            </a:r>
            <a:r>
              <a:rPr sz="750" dirty="0">
                <a:solidFill>
                  <a:srgbClr val="706F6F"/>
                </a:solidFill>
                <a:latin typeface="Arial"/>
                <a:cs typeface="Arial"/>
              </a:rPr>
              <a:t>responsible for </a:t>
            </a:r>
            <a:r>
              <a:rPr sz="750" spc="-5" dirty="0">
                <a:solidFill>
                  <a:srgbClr val="706F6F"/>
                </a:solidFill>
                <a:latin typeface="Arial"/>
                <a:cs typeface="Arial"/>
              </a:rPr>
              <a:t>any use </a:t>
            </a:r>
            <a:r>
              <a:rPr sz="750" dirty="0">
                <a:solidFill>
                  <a:srgbClr val="706F6F"/>
                </a:solidFill>
                <a:latin typeface="Arial"/>
                <a:cs typeface="Arial"/>
              </a:rPr>
              <a:t>that may </a:t>
            </a:r>
            <a:r>
              <a:rPr sz="750" spc="-5" dirty="0">
                <a:solidFill>
                  <a:srgbClr val="706F6F"/>
                </a:solidFill>
                <a:latin typeface="Arial"/>
                <a:cs typeface="Arial"/>
              </a:rPr>
              <a:t>be </a:t>
            </a:r>
            <a:r>
              <a:rPr sz="750" dirty="0">
                <a:solidFill>
                  <a:srgbClr val="706F6F"/>
                </a:solidFill>
                <a:latin typeface="Arial"/>
                <a:cs typeface="Arial"/>
              </a:rPr>
              <a:t>made </a:t>
            </a:r>
            <a:r>
              <a:rPr sz="750" spc="-5" dirty="0">
                <a:solidFill>
                  <a:srgbClr val="706F6F"/>
                </a:solidFill>
                <a:latin typeface="Arial"/>
                <a:cs typeface="Arial"/>
              </a:rPr>
              <a:t>of </a:t>
            </a:r>
            <a:r>
              <a:rPr sz="750" dirty="0">
                <a:solidFill>
                  <a:srgbClr val="706F6F"/>
                </a:solidFill>
                <a:latin typeface="Arial"/>
                <a:cs typeface="Arial"/>
              </a:rPr>
              <a:t>the </a:t>
            </a:r>
            <a:r>
              <a:rPr sz="750" spc="-5" dirty="0">
                <a:solidFill>
                  <a:srgbClr val="706F6F"/>
                </a:solidFill>
                <a:latin typeface="Arial"/>
                <a:cs typeface="Arial"/>
              </a:rPr>
              <a:t>information </a:t>
            </a:r>
            <a:r>
              <a:rPr sz="750" dirty="0">
                <a:solidFill>
                  <a:srgbClr val="706F6F"/>
                </a:solidFill>
                <a:latin typeface="Arial"/>
                <a:cs typeface="Arial"/>
              </a:rPr>
              <a:t>contained</a:t>
            </a:r>
            <a:r>
              <a:rPr sz="750" spc="-70" dirty="0">
                <a:solidFill>
                  <a:srgbClr val="706F6F"/>
                </a:solidFill>
                <a:latin typeface="Arial"/>
                <a:cs typeface="Arial"/>
              </a:rPr>
              <a:t> </a:t>
            </a:r>
            <a:r>
              <a:rPr sz="750" dirty="0">
                <a:solidFill>
                  <a:srgbClr val="706F6F"/>
                </a:solidFill>
                <a:latin typeface="Arial"/>
                <a:cs typeface="Arial"/>
              </a:rPr>
              <a:t>therein.</a:t>
            </a:r>
            <a:endParaRPr sz="750" dirty="0">
              <a:latin typeface="Arial"/>
              <a:cs typeface="Arial"/>
            </a:endParaRPr>
          </a:p>
        </p:txBody>
      </p:sp>
    </p:spTree>
    <p:extLst>
      <p:ext uri="{BB962C8B-B14F-4D97-AF65-F5344CB8AC3E}">
        <p14:creationId xmlns:p14="http://schemas.microsoft.com/office/powerpoint/2010/main" val="505422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087861-3BF2-5E46-B3A2-7BA9A7254D7C}" type="datetime1">
              <a:rPr lang="cs-CZ" smtClean="0"/>
              <a:t>11.11.2019</a:t>
            </a:fld>
            <a:endParaRPr lang="cs-CZ"/>
          </a:p>
        </p:txBody>
      </p:sp>
      <p:sp>
        <p:nvSpPr>
          <p:cNvPr id="3" name="Footer Placeholder 2"/>
          <p:cNvSpPr>
            <a:spLocks noGrp="1"/>
          </p:cNvSpPr>
          <p:nvPr>
            <p:ph type="ftr" sz="quarter" idx="11"/>
          </p:nvPr>
        </p:nvSpPr>
        <p:spPr/>
        <p:txBody>
          <a:bodyPr/>
          <a:lstStyle/>
          <a:p>
            <a:r>
              <a:rPr lang="cs-CZ"/>
              <a:t>24th October 2019, Bari, Italy</a:t>
            </a:r>
          </a:p>
        </p:txBody>
      </p:sp>
      <p:sp>
        <p:nvSpPr>
          <p:cNvPr id="4" name="Slide Number Placeholder 3"/>
          <p:cNvSpPr>
            <a:spLocks noGrp="1"/>
          </p:cNvSpPr>
          <p:nvPr>
            <p:ph type="sldNum" sz="quarter" idx="12"/>
          </p:nvPr>
        </p:nvSpPr>
        <p:spPr/>
        <p:txBody>
          <a:bodyPr/>
          <a:lstStyle/>
          <a:p>
            <a:fld id="{E23E03A6-88B2-EE4C-BED9-6D28EB8261F6}" type="slidenum">
              <a:rPr lang="cs-CZ" smtClean="0"/>
              <a:t>‹#›</a:t>
            </a:fld>
            <a:endParaRPr lang="cs-CZ"/>
          </a:p>
        </p:txBody>
      </p:sp>
    </p:spTree>
    <p:extLst>
      <p:ext uri="{BB962C8B-B14F-4D97-AF65-F5344CB8AC3E}">
        <p14:creationId xmlns:p14="http://schemas.microsoft.com/office/powerpoint/2010/main" val="20658358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EAC35688-E790-F64C-9CBF-ACFC1A09BCEC}" type="datetime1">
              <a:rPr lang="cs-CZ" smtClean="0"/>
              <a:t>11.11.2019</a:t>
            </a:fld>
            <a:endParaRPr lang="cs-CZ"/>
          </a:p>
        </p:txBody>
      </p:sp>
      <p:sp>
        <p:nvSpPr>
          <p:cNvPr id="6" name="Footer Placeholder 5"/>
          <p:cNvSpPr>
            <a:spLocks noGrp="1"/>
          </p:cNvSpPr>
          <p:nvPr>
            <p:ph type="ftr" sz="quarter" idx="11"/>
          </p:nvPr>
        </p:nvSpPr>
        <p:spPr/>
        <p:txBody>
          <a:bodyPr/>
          <a:lstStyle/>
          <a:p>
            <a:r>
              <a:rPr lang="cs-CZ"/>
              <a:t>24th October 2019, Bari, Italy</a:t>
            </a:r>
          </a:p>
        </p:txBody>
      </p:sp>
      <p:sp>
        <p:nvSpPr>
          <p:cNvPr id="7" name="Slide Number Placeholder 6"/>
          <p:cNvSpPr>
            <a:spLocks noGrp="1"/>
          </p:cNvSpPr>
          <p:nvPr>
            <p:ph type="sldNum" sz="quarter" idx="12"/>
          </p:nvPr>
        </p:nvSpPr>
        <p:spPr/>
        <p:txBody>
          <a:bodyPr/>
          <a:lstStyle/>
          <a:p>
            <a:fld id="{E23E03A6-88B2-EE4C-BED9-6D28EB8261F6}" type="slidenum">
              <a:rPr lang="cs-CZ" smtClean="0"/>
              <a:t>‹#›</a:t>
            </a:fld>
            <a:endParaRPr lang="cs-CZ"/>
          </a:p>
        </p:txBody>
      </p:sp>
    </p:spTree>
    <p:extLst>
      <p:ext uri="{BB962C8B-B14F-4D97-AF65-F5344CB8AC3E}">
        <p14:creationId xmlns:p14="http://schemas.microsoft.com/office/powerpoint/2010/main" val="2870569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0BF1217-6E42-864A-AD10-142D1A253867}" type="datetime1">
              <a:rPr lang="cs-CZ" smtClean="0"/>
              <a:t>11.11.2019</a:t>
            </a:fld>
            <a:endParaRPr lang="cs-CZ"/>
          </a:p>
        </p:txBody>
      </p:sp>
      <p:sp>
        <p:nvSpPr>
          <p:cNvPr id="6" name="Footer Placeholder 5"/>
          <p:cNvSpPr>
            <a:spLocks noGrp="1"/>
          </p:cNvSpPr>
          <p:nvPr>
            <p:ph type="ftr" sz="quarter" idx="11"/>
          </p:nvPr>
        </p:nvSpPr>
        <p:spPr/>
        <p:txBody>
          <a:bodyPr/>
          <a:lstStyle/>
          <a:p>
            <a:r>
              <a:rPr lang="cs-CZ"/>
              <a:t>24th October 2019, Bari, Italy</a:t>
            </a:r>
          </a:p>
        </p:txBody>
      </p:sp>
      <p:sp>
        <p:nvSpPr>
          <p:cNvPr id="7" name="Slide Number Placeholder 6"/>
          <p:cNvSpPr>
            <a:spLocks noGrp="1"/>
          </p:cNvSpPr>
          <p:nvPr>
            <p:ph type="sldNum" sz="quarter" idx="12"/>
          </p:nvPr>
        </p:nvSpPr>
        <p:spPr/>
        <p:txBody>
          <a:bodyPr/>
          <a:lstStyle/>
          <a:p>
            <a:fld id="{E23E03A6-88B2-EE4C-BED9-6D28EB8261F6}" type="slidenum">
              <a:rPr lang="cs-CZ" smtClean="0"/>
              <a:t>‹#›</a:t>
            </a:fld>
            <a:endParaRPr lang="cs-CZ"/>
          </a:p>
        </p:txBody>
      </p:sp>
    </p:spTree>
    <p:extLst>
      <p:ext uri="{BB962C8B-B14F-4D97-AF65-F5344CB8AC3E}">
        <p14:creationId xmlns:p14="http://schemas.microsoft.com/office/powerpoint/2010/main" val="1760753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34A23A-1BA7-1847-966D-E7E34776AB9E}" type="datetime1">
              <a:rPr lang="cs-CZ" smtClean="0"/>
              <a:t>11.11.2019</a:t>
            </a:fld>
            <a:endParaRPr lang="cs-CZ"/>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cs-CZ"/>
              <a:t>24th October 2019, Bari, Italy</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3E03A6-88B2-EE4C-BED9-6D28EB8261F6}" type="slidenum">
              <a:rPr lang="cs-CZ" smtClean="0"/>
              <a:t>‹#›</a:t>
            </a:fld>
            <a:endParaRPr lang="cs-CZ"/>
          </a:p>
        </p:txBody>
      </p:sp>
    </p:spTree>
    <p:extLst>
      <p:ext uri="{BB962C8B-B14F-4D97-AF65-F5344CB8AC3E}">
        <p14:creationId xmlns:p14="http://schemas.microsoft.com/office/powerpoint/2010/main" val="26308539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emf"/><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jpeg"/><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mailto:auroramaria.casado.barrasa@acciona.com" TargetMode="External"/><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4E103-C2A9-7F40-A86A-902D124108FD}"/>
              </a:ext>
            </a:extLst>
          </p:cNvPr>
          <p:cNvSpPr>
            <a:spLocks noGrp="1"/>
          </p:cNvSpPr>
          <p:nvPr>
            <p:ph type="ctrTitle"/>
          </p:nvPr>
        </p:nvSpPr>
        <p:spPr>
          <a:xfrm>
            <a:off x="92363" y="4110183"/>
            <a:ext cx="8866909" cy="979198"/>
          </a:xfrm>
        </p:spPr>
        <p:txBody>
          <a:bodyPr>
            <a:noAutofit/>
          </a:bodyPr>
          <a:lstStyle/>
          <a:p>
            <a:r>
              <a:rPr lang="es-ES" sz="3200" b="1" dirty="0"/>
              <a:t>RE</a:t>
            </a:r>
            <a:r>
              <a:rPr lang="es-ES" sz="3200" b="1" baseline="30000" dirty="0"/>
              <a:t>4</a:t>
            </a:r>
            <a:r>
              <a:rPr lang="es-ES" sz="3200" b="1" dirty="0"/>
              <a:t>volution:</a:t>
            </a:r>
            <a:r>
              <a:rPr lang="es-ES" sz="3200" dirty="0"/>
              <a:t> </a:t>
            </a:r>
            <a:r>
              <a:rPr lang="es-ES" sz="3200" dirty="0" err="1"/>
              <a:t>How</a:t>
            </a:r>
            <a:r>
              <a:rPr lang="es-ES" sz="3200" dirty="0"/>
              <a:t> to </a:t>
            </a:r>
            <a:r>
              <a:rPr lang="es-ES" sz="3200" dirty="0" err="1"/>
              <a:t>build</a:t>
            </a:r>
            <a:r>
              <a:rPr lang="es-ES" sz="3200" dirty="0"/>
              <a:t> a </a:t>
            </a:r>
            <a:r>
              <a:rPr lang="es-ES" sz="3200" dirty="0" err="1"/>
              <a:t>fully</a:t>
            </a:r>
            <a:r>
              <a:rPr lang="es-ES" sz="3200" dirty="0"/>
              <a:t> </a:t>
            </a:r>
            <a:r>
              <a:rPr lang="es-ES" sz="3200" dirty="0" err="1"/>
              <a:t>recycled</a:t>
            </a:r>
            <a:r>
              <a:rPr lang="es-ES" sz="3200" dirty="0"/>
              <a:t> </a:t>
            </a:r>
            <a:r>
              <a:rPr lang="es-ES" sz="3200" dirty="0" err="1"/>
              <a:t>house</a:t>
            </a:r>
            <a:br>
              <a:rPr lang="es-ES" sz="2800" dirty="0"/>
            </a:br>
            <a:r>
              <a:rPr lang="es-ES" sz="2400" dirty="0">
                <a:solidFill>
                  <a:srgbClr val="00B050"/>
                </a:solidFill>
              </a:rPr>
              <a:t>demos </a:t>
            </a:r>
            <a:r>
              <a:rPr lang="es-ES" sz="2400" dirty="0" err="1">
                <a:solidFill>
                  <a:srgbClr val="00B050"/>
                </a:solidFill>
              </a:rPr>
              <a:t>from</a:t>
            </a:r>
            <a:r>
              <a:rPr lang="es-ES" sz="2400" dirty="0">
                <a:solidFill>
                  <a:srgbClr val="00B050"/>
                </a:solidFill>
              </a:rPr>
              <a:t> </a:t>
            </a:r>
            <a:r>
              <a:rPr lang="es-ES" sz="2400" dirty="0" err="1">
                <a:solidFill>
                  <a:srgbClr val="00B050"/>
                </a:solidFill>
              </a:rPr>
              <a:t>Italy</a:t>
            </a:r>
            <a:r>
              <a:rPr lang="es-ES" sz="2400" dirty="0">
                <a:solidFill>
                  <a:srgbClr val="00B050"/>
                </a:solidFill>
              </a:rPr>
              <a:t>, UK, </a:t>
            </a:r>
            <a:r>
              <a:rPr lang="es-ES" sz="2400" dirty="0" err="1">
                <a:solidFill>
                  <a:srgbClr val="00B050"/>
                </a:solidFill>
              </a:rPr>
              <a:t>Spain</a:t>
            </a:r>
            <a:r>
              <a:rPr lang="es-ES" sz="2400" dirty="0">
                <a:solidFill>
                  <a:srgbClr val="00B050"/>
                </a:solidFill>
              </a:rPr>
              <a:t> and </a:t>
            </a:r>
            <a:r>
              <a:rPr lang="es-ES" sz="2400" dirty="0" err="1">
                <a:solidFill>
                  <a:srgbClr val="00B050"/>
                </a:solidFill>
              </a:rPr>
              <a:t>Taiwan</a:t>
            </a:r>
            <a:endParaRPr lang="cs-CZ" sz="2400" dirty="0">
              <a:solidFill>
                <a:srgbClr val="00B050"/>
              </a:solidFill>
            </a:endParaRPr>
          </a:p>
        </p:txBody>
      </p:sp>
      <p:sp>
        <p:nvSpPr>
          <p:cNvPr id="3" name="Subtitle 2">
            <a:extLst>
              <a:ext uri="{FF2B5EF4-FFF2-40B4-BE49-F238E27FC236}">
                <a16:creationId xmlns:a16="http://schemas.microsoft.com/office/drawing/2014/main" id="{D5204D90-CB79-9D4B-ADE0-135F50C1A492}"/>
              </a:ext>
            </a:extLst>
          </p:cNvPr>
          <p:cNvSpPr>
            <a:spLocks noGrp="1"/>
          </p:cNvSpPr>
          <p:nvPr>
            <p:ph type="subTitle" idx="1"/>
          </p:nvPr>
        </p:nvSpPr>
        <p:spPr/>
        <p:txBody>
          <a:bodyPr/>
          <a:lstStyle/>
          <a:p>
            <a:r>
              <a:rPr lang="es-ES" dirty="0"/>
              <a:t>Aurora María Casado Barrasa, ACCIONA</a:t>
            </a:r>
            <a:endParaRPr lang="cs-CZ" dirty="0"/>
          </a:p>
        </p:txBody>
      </p:sp>
    </p:spTree>
    <p:extLst>
      <p:ext uri="{BB962C8B-B14F-4D97-AF65-F5344CB8AC3E}">
        <p14:creationId xmlns:p14="http://schemas.microsoft.com/office/powerpoint/2010/main" val="1103050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p:cNvSpPr/>
          <p:nvPr/>
        </p:nvSpPr>
        <p:spPr>
          <a:xfrm>
            <a:off x="193975" y="4967660"/>
            <a:ext cx="5093188" cy="131010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le 1">
            <a:extLst>
              <a:ext uri="{FF2B5EF4-FFF2-40B4-BE49-F238E27FC236}">
                <a16:creationId xmlns:a16="http://schemas.microsoft.com/office/drawing/2014/main" id="{714347F0-35A5-C14A-A2FB-C4471F0ACB45}"/>
              </a:ext>
            </a:extLst>
          </p:cNvPr>
          <p:cNvSpPr>
            <a:spLocks noGrp="1"/>
          </p:cNvSpPr>
          <p:nvPr>
            <p:ph type="title"/>
          </p:nvPr>
        </p:nvSpPr>
        <p:spPr/>
        <p:txBody>
          <a:bodyPr/>
          <a:lstStyle/>
          <a:p>
            <a:r>
              <a:rPr lang="es-ES_tradnl" dirty="0" err="1"/>
              <a:t>Overview</a:t>
            </a:r>
            <a:r>
              <a:rPr lang="es-ES_tradnl" dirty="0"/>
              <a:t> of </a:t>
            </a:r>
            <a:r>
              <a:rPr lang="es-ES_tradnl" dirty="0" err="1"/>
              <a:t>the</a:t>
            </a:r>
            <a:r>
              <a:rPr lang="es-ES_tradnl" dirty="0"/>
              <a:t> demo </a:t>
            </a:r>
            <a:r>
              <a:rPr lang="es-ES_tradnl" dirty="0" err="1"/>
              <a:t>sites</a:t>
            </a:r>
            <a:endParaRPr lang="cs-CZ" dirty="0"/>
          </a:p>
        </p:txBody>
      </p:sp>
      <p:sp>
        <p:nvSpPr>
          <p:cNvPr id="5" name="Slide Number Placeholder 4">
            <a:extLst>
              <a:ext uri="{FF2B5EF4-FFF2-40B4-BE49-F238E27FC236}">
                <a16:creationId xmlns:a16="http://schemas.microsoft.com/office/drawing/2014/main" id="{F83B8501-B716-204E-AEB4-247E0288B279}"/>
              </a:ext>
            </a:extLst>
          </p:cNvPr>
          <p:cNvSpPr>
            <a:spLocks noGrp="1"/>
          </p:cNvSpPr>
          <p:nvPr>
            <p:ph type="sldNum" sz="quarter" idx="12"/>
          </p:nvPr>
        </p:nvSpPr>
        <p:spPr/>
        <p:txBody>
          <a:bodyPr/>
          <a:lstStyle/>
          <a:p>
            <a:fld id="{E23E03A6-88B2-EE4C-BED9-6D28EB8261F6}" type="slidenum">
              <a:rPr lang="cs-CZ" smtClean="0"/>
              <a:t>10</a:t>
            </a:fld>
            <a:endParaRPr lang="cs-CZ"/>
          </a:p>
        </p:txBody>
      </p:sp>
      <p:sp>
        <p:nvSpPr>
          <p:cNvPr id="6" name="Footer Placeholder 5">
            <a:extLst>
              <a:ext uri="{FF2B5EF4-FFF2-40B4-BE49-F238E27FC236}">
                <a16:creationId xmlns:a16="http://schemas.microsoft.com/office/drawing/2014/main" id="{5673C2F8-1709-B647-837F-711451957869}"/>
              </a:ext>
            </a:extLst>
          </p:cNvPr>
          <p:cNvSpPr>
            <a:spLocks noGrp="1"/>
          </p:cNvSpPr>
          <p:nvPr>
            <p:ph type="ftr" sz="quarter" idx="11"/>
          </p:nvPr>
        </p:nvSpPr>
        <p:spPr/>
        <p:txBody>
          <a:bodyPr/>
          <a:lstStyle/>
          <a:p>
            <a:r>
              <a:rPr lang="cs-CZ" dirty="0"/>
              <a:t>24th October 2019, Bari, Italy</a:t>
            </a:r>
          </a:p>
        </p:txBody>
      </p:sp>
      <p:pic>
        <p:nvPicPr>
          <p:cNvPr id="18" name="Imagen 17"/>
          <p:cNvPicPr/>
          <p:nvPr/>
        </p:nvPicPr>
        <p:blipFill>
          <a:blip r:embed="rId3" cstate="email">
            <a:extLst>
              <a:ext uri="{28A0092B-C50C-407E-A947-70E740481C1C}">
                <a14:useLocalDpi xmlns:a14="http://schemas.microsoft.com/office/drawing/2010/main"/>
              </a:ext>
            </a:extLst>
          </a:blip>
          <a:stretch>
            <a:fillRect/>
          </a:stretch>
        </p:blipFill>
        <p:spPr>
          <a:xfrm>
            <a:off x="5940935" y="4718875"/>
            <a:ext cx="2181448" cy="1787953"/>
          </a:xfrm>
          <a:prstGeom prst="rect">
            <a:avLst/>
          </a:prstGeom>
        </p:spPr>
      </p:pic>
      <p:pic>
        <p:nvPicPr>
          <p:cNvPr id="19" name="Imagen 18"/>
          <p:cNvPicPr/>
          <p:nvPr/>
        </p:nvPicPr>
        <p:blipFill>
          <a:blip r:embed="rId4" cstate="email">
            <a:extLst>
              <a:ext uri="{28A0092B-C50C-407E-A947-70E740481C1C}">
                <a14:useLocalDpi xmlns:a14="http://schemas.microsoft.com/office/drawing/2010/main"/>
              </a:ext>
            </a:extLst>
          </a:blip>
          <a:stretch>
            <a:fillRect/>
          </a:stretch>
        </p:blipFill>
        <p:spPr>
          <a:xfrm>
            <a:off x="227027" y="2335156"/>
            <a:ext cx="2719294" cy="2006177"/>
          </a:xfrm>
          <a:prstGeom prst="rect">
            <a:avLst/>
          </a:prstGeom>
        </p:spPr>
      </p:pic>
      <p:pic>
        <p:nvPicPr>
          <p:cNvPr id="21" name="Imagen 20"/>
          <p:cNvPicPr/>
          <p:nvPr/>
        </p:nvPicPr>
        <p:blipFill>
          <a:blip r:embed="rId5" cstate="email">
            <a:extLst>
              <a:ext uri="{28A0092B-C50C-407E-A947-70E740481C1C}">
                <a14:useLocalDpi xmlns:a14="http://schemas.microsoft.com/office/drawing/2010/main"/>
              </a:ext>
            </a:extLst>
          </a:blip>
          <a:stretch>
            <a:fillRect/>
          </a:stretch>
        </p:blipFill>
        <p:spPr>
          <a:xfrm>
            <a:off x="6120987" y="2326402"/>
            <a:ext cx="2587625" cy="2021070"/>
          </a:xfrm>
          <a:prstGeom prst="rect">
            <a:avLst/>
          </a:prstGeom>
        </p:spPr>
      </p:pic>
      <p:sp>
        <p:nvSpPr>
          <p:cNvPr id="13" name="Flecha derecha 12"/>
          <p:cNvSpPr/>
          <p:nvPr/>
        </p:nvSpPr>
        <p:spPr>
          <a:xfrm>
            <a:off x="2959036" y="3300689"/>
            <a:ext cx="234954" cy="143888"/>
          </a:xfrm>
          <a:prstGeom prst="rightArrow">
            <a:avLst/>
          </a:prstGeom>
          <a:solidFill>
            <a:schemeClr val="accent2"/>
          </a:solidFill>
          <a:ln w="19050" cmpd="sng">
            <a:noFill/>
            <a:prstDash val="soli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2" name="Flecha derecha 21"/>
          <p:cNvSpPr/>
          <p:nvPr/>
        </p:nvSpPr>
        <p:spPr>
          <a:xfrm>
            <a:off x="5885621" y="3310495"/>
            <a:ext cx="234954" cy="143888"/>
          </a:xfrm>
          <a:prstGeom prst="rightArrow">
            <a:avLst/>
          </a:prstGeom>
          <a:solidFill>
            <a:schemeClr val="accent2"/>
          </a:solidFill>
          <a:ln w="19050" cmpd="sng">
            <a:noFill/>
            <a:prstDash val="soli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schemeClr val="tx1"/>
              </a:solidFill>
            </a:endParaRPr>
          </a:p>
        </p:txBody>
      </p:sp>
      <p:sp>
        <p:nvSpPr>
          <p:cNvPr id="24" name="Flecha curvada hacia la izquierda 23"/>
          <p:cNvSpPr/>
          <p:nvPr/>
        </p:nvSpPr>
        <p:spPr>
          <a:xfrm rot="733987">
            <a:off x="8320306" y="3187272"/>
            <a:ext cx="686951" cy="2149765"/>
          </a:xfrm>
          <a:prstGeom prst="curvedLeftArrow">
            <a:avLst/>
          </a:prstGeom>
          <a:solidFill>
            <a:schemeClr val="accent2"/>
          </a:solidFill>
          <a:ln w="19050" cmpd="sng">
            <a:noFill/>
            <a:prstDash val="solid"/>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schemeClr val="tx1"/>
              </a:solidFill>
            </a:endParaRPr>
          </a:p>
        </p:txBody>
      </p:sp>
      <p:sp>
        <p:nvSpPr>
          <p:cNvPr id="25" name="Rectángulo 24"/>
          <p:cNvSpPr/>
          <p:nvPr/>
        </p:nvSpPr>
        <p:spPr>
          <a:xfrm>
            <a:off x="193975" y="4326725"/>
            <a:ext cx="2724727" cy="369332"/>
          </a:xfrm>
          <a:prstGeom prst="rect">
            <a:avLst/>
          </a:prstGeom>
        </p:spPr>
        <p:txBody>
          <a:bodyPr wrap="square">
            <a:spAutoFit/>
          </a:bodyPr>
          <a:lstStyle/>
          <a:p>
            <a:pPr algn="ctr"/>
            <a:r>
              <a:rPr lang="en-US" i="1" dirty="0">
                <a:solidFill>
                  <a:srgbClr val="000000"/>
                </a:solidFill>
                <a:latin typeface="Calibri" panose="020F0502020204030204" pitchFamily="34" charset="0"/>
                <a:ea typeface="Times New Roman" panose="02020603050405020304" pitchFamily="18" charset="0"/>
                <a:cs typeface="Arial" panose="020B0604020202020204" pitchFamily="34" charset="0"/>
              </a:rPr>
              <a:t>Existing wall façade</a:t>
            </a:r>
            <a:endParaRPr lang="es-ES" i="1" dirty="0"/>
          </a:p>
        </p:txBody>
      </p:sp>
      <p:sp>
        <p:nvSpPr>
          <p:cNvPr id="27" name="Rectángulo 26"/>
          <p:cNvSpPr/>
          <p:nvPr/>
        </p:nvSpPr>
        <p:spPr>
          <a:xfrm>
            <a:off x="3250281" y="4341333"/>
            <a:ext cx="2549237" cy="646331"/>
          </a:xfrm>
          <a:prstGeom prst="rect">
            <a:avLst/>
          </a:prstGeom>
        </p:spPr>
        <p:txBody>
          <a:bodyPr wrap="square">
            <a:spAutoFit/>
          </a:bodyPr>
          <a:lstStyle/>
          <a:p>
            <a:pPr algn="ctr"/>
            <a:r>
              <a:rPr lang="en-US" dirty="0"/>
              <a:t>Insulating wood panels installation</a:t>
            </a:r>
            <a:endParaRPr lang="es-ES" i="1" dirty="0"/>
          </a:p>
        </p:txBody>
      </p:sp>
      <p:sp>
        <p:nvSpPr>
          <p:cNvPr id="28" name="Rectángulo 27"/>
          <p:cNvSpPr/>
          <p:nvPr/>
        </p:nvSpPr>
        <p:spPr>
          <a:xfrm>
            <a:off x="6093691" y="4295864"/>
            <a:ext cx="2587625" cy="369332"/>
          </a:xfrm>
          <a:prstGeom prst="rect">
            <a:avLst/>
          </a:prstGeom>
        </p:spPr>
        <p:txBody>
          <a:bodyPr wrap="square">
            <a:spAutoFit/>
          </a:bodyPr>
          <a:lstStyle/>
          <a:p>
            <a:pPr algn="ctr"/>
            <a:r>
              <a:rPr lang="en-US" dirty="0">
                <a:solidFill>
                  <a:srgbClr val="000000"/>
                </a:solidFill>
                <a:latin typeface="Calibri" panose="020F0502020204030204" pitchFamily="34" charset="0"/>
                <a:ea typeface="Times New Roman" panose="02020603050405020304" pitchFamily="18" charset="0"/>
                <a:cs typeface="Arial" panose="020B0604020202020204" pitchFamily="34" charset="0"/>
              </a:rPr>
              <a:t>Steel rails installation</a:t>
            </a:r>
            <a:endParaRPr lang="es-ES" dirty="0"/>
          </a:p>
        </p:txBody>
      </p:sp>
      <p:sp>
        <p:nvSpPr>
          <p:cNvPr id="3" name="CuadroTexto 2"/>
          <p:cNvSpPr txBox="1"/>
          <p:nvPr/>
        </p:nvSpPr>
        <p:spPr>
          <a:xfrm>
            <a:off x="193974" y="4945626"/>
            <a:ext cx="2792358" cy="1354217"/>
          </a:xfrm>
          <a:prstGeom prst="rect">
            <a:avLst/>
          </a:prstGeom>
          <a:noFill/>
        </p:spPr>
        <p:txBody>
          <a:bodyPr wrap="square" rtlCol="0">
            <a:spAutoFit/>
          </a:bodyPr>
          <a:lstStyle/>
          <a:p>
            <a:r>
              <a:rPr lang="es-ES_tradnl" sz="1200" dirty="0" err="1"/>
              <a:t>Autoclaved</a:t>
            </a:r>
            <a:r>
              <a:rPr lang="es-ES_tradnl" sz="1200" dirty="0"/>
              <a:t> </a:t>
            </a:r>
            <a:r>
              <a:rPr lang="es-ES_tradnl" sz="1200" dirty="0" err="1"/>
              <a:t>Aerated</a:t>
            </a:r>
            <a:r>
              <a:rPr lang="es-ES_tradnl" sz="1200" dirty="0"/>
              <a:t> Concrete (10cm)</a:t>
            </a:r>
          </a:p>
          <a:p>
            <a:r>
              <a:rPr lang="es-ES_tradnl" sz="1200" dirty="0" err="1"/>
              <a:t>Cement</a:t>
            </a:r>
            <a:r>
              <a:rPr lang="es-ES_tradnl" sz="1200" dirty="0"/>
              <a:t> </a:t>
            </a:r>
            <a:r>
              <a:rPr lang="es-ES_tradnl" sz="1200" dirty="0" err="1"/>
              <a:t>plaster</a:t>
            </a:r>
            <a:r>
              <a:rPr lang="es-ES_tradnl" sz="1200" dirty="0"/>
              <a:t> (1cm)</a:t>
            </a:r>
          </a:p>
          <a:p>
            <a:r>
              <a:rPr lang="es-ES_tradnl" sz="1200" dirty="0" err="1"/>
              <a:t>Finish</a:t>
            </a:r>
            <a:r>
              <a:rPr lang="es-ES_tradnl" sz="1200" dirty="0"/>
              <a:t> </a:t>
            </a:r>
            <a:r>
              <a:rPr lang="es-ES_tradnl" sz="1200" dirty="0" err="1"/>
              <a:t>based</a:t>
            </a:r>
            <a:r>
              <a:rPr lang="es-ES_tradnl" sz="1200" dirty="0"/>
              <a:t> </a:t>
            </a:r>
            <a:r>
              <a:rPr lang="es-ES_tradnl" sz="1200" dirty="0" err="1"/>
              <a:t>on</a:t>
            </a:r>
            <a:r>
              <a:rPr lang="es-ES_tradnl" sz="1200" dirty="0"/>
              <a:t> lime and </a:t>
            </a:r>
            <a:r>
              <a:rPr lang="es-ES_tradnl" sz="1200" dirty="0" err="1"/>
              <a:t>cement</a:t>
            </a:r>
            <a:r>
              <a:rPr lang="es-ES_tradnl" sz="1200" dirty="0"/>
              <a:t> (1cm)</a:t>
            </a:r>
          </a:p>
          <a:p>
            <a:pPr>
              <a:spcBef>
                <a:spcPts val="1200"/>
              </a:spcBef>
            </a:pPr>
            <a:r>
              <a:rPr lang="es-ES_tradnl" sz="1200" dirty="0"/>
              <a:t>Wood </a:t>
            </a:r>
            <a:r>
              <a:rPr lang="es-ES_tradnl" sz="1200" dirty="0" err="1"/>
              <a:t>insulating</a:t>
            </a:r>
            <a:r>
              <a:rPr lang="es-ES_tradnl" sz="1200" dirty="0"/>
              <a:t> panel (14cm) </a:t>
            </a:r>
          </a:p>
          <a:p>
            <a:r>
              <a:rPr lang="es-ES_tradnl" sz="1200" dirty="0"/>
              <a:t>Air </a:t>
            </a:r>
            <a:r>
              <a:rPr lang="es-ES_tradnl" sz="1200" dirty="0" err="1"/>
              <a:t>cavity</a:t>
            </a:r>
            <a:r>
              <a:rPr lang="es-ES_tradnl" sz="1200" dirty="0"/>
              <a:t> (10cm)</a:t>
            </a:r>
          </a:p>
          <a:p>
            <a:r>
              <a:rPr lang="es-ES_tradnl" sz="1200" dirty="0" err="1"/>
              <a:t>Extruded</a:t>
            </a:r>
            <a:r>
              <a:rPr lang="es-ES_tradnl" sz="1200" dirty="0"/>
              <a:t> tiles  (2,5cm)</a:t>
            </a:r>
            <a:endParaRPr lang="es-ES" sz="1200" dirty="0"/>
          </a:p>
        </p:txBody>
      </p:sp>
      <p:sp>
        <p:nvSpPr>
          <p:cNvPr id="4" name="Cerrar llave 3"/>
          <p:cNvSpPr/>
          <p:nvPr/>
        </p:nvSpPr>
        <p:spPr>
          <a:xfrm>
            <a:off x="2810165" y="4967660"/>
            <a:ext cx="45719" cy="648154"/>
          </a:xfrm>
          <a:prstGeom prst="righ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 name="CuadroTexto 7"/>
          <p:cNvSpPr txBox="1"/>
          <p:nvPr/>
        </p:nvSpPr>
        <p:spPr>
          <a:xfrm>
            <a:off x="2857382" y="5092857"/>
            <a:ext cx="1491589" cy="461665"/>
          </a:xfrm>
          <a:prstGeom prst="rect">
            <a:avLst/>
          </a:prstGeom>
          <a:noFill/>
        </p:spPr>
        <p:txBody>
          <a:bodyPr wrap="square" rtlCol="0">
            <a:spAutoFit/>
          </a:bodyPr>
          <a:lstStyle/>
          <a:p>
            <a:r>
              <a:rPr lang="es-ES_tradnl" sz="1200" dirty="0"/>
              <a:t>U-</a:t>
            </a:r>
            <a:r>
              <a:rPr lang="es-ES_tradnl" sz="1200" dirty="0" err="1"/>
              <a:t>value</a:t>
            </a:r>
            <a:endParaRPr lang="es-ES_tradnl" sz="1200" dirty="0"/>
          </a:p>
          <a:p>
            <a:r>
              <a:rPr lang="es-ES_tradnl" sz="1200" dirty="0"/>
              <a:t> = 1,1 W/m</a:t>
            </a:r>
            <a:r>
              <a:rPr lang="es-ES_tradnl" sz="1200" baseline="30000" dirty="0"/>
              <a:t>2</a:t>
            </a:r>
            <a:r>
              <a:rPr lang="es-ES_tradnl" sz="1200" dirty="0"/>
              <a:t>k</a:t>
            </a:r>
            <a:endParaRPr lang="es-ES" sz="1200" dirty="0"/>
          </a:p>
        </p:txBody>
      </p:sp>
      <p:sp>
        <p:nvSpPr>
          <p:cNvPr id="33" name="Cerrar llave 32"/>
          <p:cNvSpPr/>
          <p:nvPr/>
        </p:nvSpPr>
        <p:spPr>
          <a:xfrm>
            <a:off x="2804241" y="5722162"/>
            <a:ext cx="45719" cy="521092"/>
          </a:xfrm>
          <a:prstGeom prst="righ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34" name="CuadroTexto 33"/>
          <p:cNvSpPr txBox="1"/>
          <p:nvPr/>
        </p:nvSpPr>
        <p:spPr>
          <a:xfrm>
            <a:off x="2881700" y="5759555"/>
            <a:ext cx="1380533" cy="461665"/>
          </a:xfrm>
          <a:prstGeom prst="rect">
            <a:avLst/>
          </a:prstGeom>
          <a:noFill/>
        </p:spPr>
        <p:txBody>
          <a:bodyPr wrap="square" rtlCol="0">
            <a:spAutoFit/>
          </a:bodyPr>
          <a:lstStyle/>
          <a:p>
            <a:r>
              <a:rPr lang="es-ES_tradnl" sz="1200" dirty="0" err="1"/>
              <a:t>Calculated</a:t>
            </a:r>
            <a:r>
              <a:rPr lang="es-ES_tradnl" sz="1200" dirty="0"/>
              <a:t> U-</a:t>
            </a:r>
            <a:r>
              <a:rPr lang="es-ES_tradnl" sz="1200" dirty="0" err="1"/>
              <a:t>value</a:t>
            </a:r>
            <a:r>
              <a:rPr lang="es-ES_tradnl" sz="1200" dirty="0"/>
              <a:t> = 0,23 W/m</a:t>
            </a:r>
            <a:r>
              <a:rPr lang="es-ES_tradnl" sz="1200" baseline="30000" dirty="0"/>
              <a:t>2</a:t>
            </a:r>
            <a:r>
              <a:rPr lang="es-ES_tradnl" sz="1200" dirty="0"/>
              <a:t>k</a:t>
            </a:r>
            <a:endParaRPr lang="es-ES" sz="1200" dirty="0"/>
          </a:p>
        </p:txBody>
      </p:sp>
      <p:sp>
        <p:nvSpPr>
          <p:cNvPr id="9" name="CuadroTexto 8"/>
          <p:cNvSpPr txBox="1"/>
          <p:nvPr/>
        </p:nvSpPr>
        <p:spPr>
          <a:xfrm>
            <a:off x="4206990" y="5111219"/>
            <a:ext cx="1429362" cy="307777"/>
          </a:xfrm>
          <a:prstGeom prst="rect">
            <a:avLst/>
          </a:prstGeom>
          <a:noFill/>
        </p:spPr>
        <p:txBody>
          <a:bodyPr wrap="square" rtlCol="0">
            <a:spAutoFit/>
          </a:bodyPr>
          <a:lstStyle/>
          <a:p>
            <a:r>
              <a:rPr lang="es-ES_tradnl" sz="1400" b="1" i="1" dirty="0" err="1">
                <a:solidFill>
                  <a:schemeClr val="accent4">
                    <a:lumMod val="50000"/>
                  </a:schemeClr>
                </a:solidFill>
              </a:rPr>
              <a:t>Before</a:t>
            </a:r>
            <a:r>
              <a:rPr lang="es-ES_tradnl" sz="1400" b="1" i="1" dirty="0">
                <a:solidFill>
                  <a:schemeClr val="accent4">
                    <a:lumMod val="50000"/>
                  </a:schemeClr>
                </a:solidFill>
              </a:rPr>
              <a:t> </a:t>
            </a:r>
            <a:r>
              <a:rPr lang="es-ES_tradnl" sz="1400" b="1" i="1" dirty="0" err="1">
                <a:solidFill>
                  <a:schemeClr val="accent4">
                    <a:lumMod val="50000"/>
                  </a:schemeClr>
                </a:solidFill>
              </a:rPr>
              <a:t>refur</a:t>
            </a:r>
            <a:r>
              <a:rPr lang="es-ES_tradnl" sz="1200" b="1" i="1" dirty="0">
                <a:solidFill>
                  <a:schemeClr val="accent4">
                    <a:lumMod val="50000"/>
                  </a:schemeClr>
                </a:solidFill>
              </a:rPr>
              <a:t>. </a:t>
            </a:r>
            <a:endParaRPr lang="es-ES" sz="1200" b="1" i="1" dirty="0">
              <a:solidFill>
                <a:schemeClr val="accent4">
                  <a:lumMod val="50000"/>
                </a:schemeClr>
              </a:solidFill>
            </a:endParaRPr>
          </a:p>
        </p:txBody>
      </p:sp>
      <p:sp>
        <p:nvSpPr>
          <p:cNvPr id="35" name="CuadroTexto 34"/>
          <p:cNvSpPr txBox="1"/>
          <p:nvPr/>
        </p:nvSpPr>
        <p:spPr>
          <a:xfrm>
            <a:off x="4213137" y="5739188"/>
            <a:ext cx="1560424" cy="307777"/>
          </a:xfrm>
          <a:prstGeom prst="rect">
            <a:avLst/>
          </a:prstGeom>
          <a:noFill/>
        </p:spPr>
        <p:txBody>
          <a:bodyPr wrap="square" rtlCol="0">
            <a:spAutoFit/>
          </a:bodyPr>
          <a:lstStyle/>
          <a:p>
            <a:r>
              <a:rPr lang="es-ES_tradnl" sz="1400" b="1" i="1" dirty="0" err="1">
                <a:solidFill>
                  <a:schemeClr val="accent6">
                    <a:lumMod val="75000"/>
                  </a:schemeClr>
                </a:solidFill>
              </a:rPr>
              <a:t>After</a:t>
            </a:r>
            <a:r>
              <a:rPr lang="es-ES_tradnl" sz="1400" b="1" i="1" dirty="0">
                <a:solidFill>
                  <a:schemeClr val="accent6">
                    <a:lumMod val="75000"/>
                  </a:schemeClr>
                </a:solidFill>
              </a:rPr>
              <a:t> </a:t>
            </a:r>
            <a:r>
              <a:rPr lang="es-ES_tradnl" sz="1400" b="1" i="1" dirty="0" err="1">
                <a:solidFill>
                  <a:schemeClr val="accent6">
                    <a:lumMod val="75000"/>
                  </a:schemeClr>
                </a:solidFill>
              </a:rPr>
              <a:t>refur</a:t>
            </a:r>
            <a:r>
              <a:rPr lang="es-ES_tradnl" sz="1400" b="1" i="1" dirty="0">
                <a:solidFill>
                  <a:schemeClr val="accent6">
                    <a:lumMod val="75000"/>
                  </a:schemeClr>
                </a:solidFill>
              </a:rPr>
              <a:t>. </a:t>
            </a:r>
            <a:endParaRPr lang="es-ES" sz="1400" b="1" i="1" dirty="0">
              <a:solidFill>
                <a:schemeClr val="accent6">
                  <a:lumMod val="75000"/>
                </a:schemeClr>
              </a:solidFill>
            </a:endParaRPr>
          </a:p>
        </p:txBody>
      </p:sp>
      <p:sp>
        <p:nvSpPr>
          <p:cNvPr id="30" name="1 CuadroTexto"/>
          <p:cNvSpPr txBox="1"/>
          <p:nvPr/>
        </p:nvSpPr>
        <p:spPr>
          <a:xfrm>
            <a:off x="343495" y="1730375"/>
            <a:ext cx="8467129" cy="369332"/>
          </a:xfrm>
          <a:prstGeom prst="rect">
            <a:avLst/>
          </a:prstGeom>
          <a:solidFill>
            <a:schemeClr val="bg1">
              <a:lumMod val="65000"/>
            </a:schemeClr>
          </a:solidFill>
        </p:spPr>
        <p:txBody>
          <a:bodyPr wrap="square" rtlCol="0">
            <a:spAutoFit/>
          </a:bodyPr>
          <a:lstStyle/>
          <a:p>
            <a:pPr algn="ctr"/>
            <a:r>
              <a:rPr lang="es-ES" b="1" dirty="0">
                <a:solidFill>
                  <a:schemeClr val="bg1"/>
                </a:solidFill>
              </a:rPr>
              <a:t>DEMO FROM ITALY, BENEVENTO- REFURBISHMENT (2/2)</a:t>
            </a:r>
          </a:p>
        </p:txBody>
      </p:sp>
      <p:sp>
        <p:nvSpPr>
          <p:cNvPr id="23" name="Rectángulo 22"/>
          <p:cNvSpPr/>
          <p:nvPr/>
        </p:nvSpPr>
        <p:spPr>
          <a:xfrm>
            <a:off x="5783772" y="6506828"/>
            <a:ext cx="2456845" cy="3511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p:cNvSpPr/>
          <p:nvPr/>
        </p:nvSpPr>
        <p:spPr>
          <a:xfrm>
            <a:off x="5831029" y="6430733"/>
            <a:ext cx="2479302" cy="369332"/>
          </a:xfrm>
          <a:prstGeom prst="rect">
            <a:avLst/>
          </a:prstGeom>
        </p:spPr>
        <p:txBody>
          <a:bodyPr wrap="square">
            <a:spAutoFit/>
          </a:bodyPr>
          <a:lstStyle/>
          <a:p>
            <a:r>
              <a:rPr lang="en-US" dirty="0">
                <a:solidFill>
                  <a:srgbClr val="000000"/>
                </a:solidFill>
                <a:latin typeface="Calibri" panose="020F0502020204030204" pitchFamily="34" charset="0"/>
                <a:ea typeface="Times New Roman" panose="02020603050405020304" pitchFamily="18" charset="0"/>
                <a:cs typeface="Arial" panose="020B0604020202020204" pitchFamily="34" charset="0"/>
              </a:rPr>
              <a:t>Extruded tiles assembly</a:t>
            </a:r>
            <a:endParaRPr lang="es-ES" dirty="0"/>
          </a:p>
        </p:txBody>
      </p:sp>
      <p:pic>
        <p:nvPicPr>
          <p:cNvPr id="10" name="Imagen 9"/>
          <p:cNvPicPr>
            <a:picLocks noChangeAspect="1"/>
          </p:cNvPicPr>
          <p:nvPr/>
        </p:nvPicPr>
        <p:blipFill>
          <a:blip r:embed="rId6"/>
          <a:stretch>
            <a:fillRect/>
          </a:stretch>
        </p:blipFill>
        <p:spPr>
          <a:xfrm>
            <a:off x="3197123" y="2330475"/>
            <a:ext cx="2682407" cy="1996249"/>
          </a:xfrm>
          <a:prstGeom prst="rect">
            <a:avLst/>
          </a:prstGeom>
        </p:spPr>
      </p:pic>
    </p:spTree>
    <p:extLst>
      <p:ext uri="{BB962C8B-B14F-4D97-AF65-F5344CB8AC3E}">
        <p14:creationId xmlns:p14="http://schemas.microsoft.com/office/powerpoint/2010/main" val="2024197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347F0-35A5-C14A-A2FB-C4471F0ACB45}"/>
              </a:ext>
            </a:extLst>
          </p:cNvPr>
          <p:cNvSpPr>
            <a:spLocks noGrp="1"/>
          </p:cNvSpPr>
          <p:nvPr>
            <p:ph type="title"/>
          </p:nvPr>
        </p:nvSpPr>
        <p:spPr/>
        <p:txBody>
          <a:bodyPr/>
          <a:lstStyle/>
          <a:p>
            <a:r>
              <a:rPr lang="es-ES_tradnl" dirty="0" err="1"/>
              <a:t>Overview</a:t>
            </a:r>
            <a:r>
              <a:rPr lang="es-ES_tradnl" dirty="0"/>
              <a:t> of </a:t>
            </a:r>
            <a:r>
              <a:rPr lang="es-ES_tradnl" dirty="0" err="1"/>
              <a:t>the</a:t>
            </a:r>
            <a:r>
              <a:rPr lang="es-ES_tradnl" dirty="0"/>
              <a:t> demo </a:t>
            </a:r>
            <a:r>
              <a:rPr lang="es-ES_tradnl" dirty="0" err="1"/>
              <a:t>sites</a:t>
            </a:r>
            <a:endParaRPr lang="cs-CZ" dirty="0"/>
          </a:p>
        </p:txBody>
      </p:sp>
      <p:sp>
        <p:nvSpPr>
          <p:cNvPr id="5" name="Slide Number Placeholder 4">
            <a:extLst>
              <a:ext uri="{FF2B5EF4-FFF2-40B4-BE49-F238E27FC236}">
                <a16:creationId xmlns:a16="http://schemas.microsoft.com/office/drawing/2014/main" id="{F83B8501-B716-204E-AEB4-247E0288B279}"/>
              </a:ext>
            </a:extLst>
          </p:cNvPr>
          <p:cNvSpPr>
            <a:spLocks noGrp="1"/>
          </p:cNvSpPr>
          <p:nvPr>
            <p:ph type="sldNum" sz="quarter" idx="12"/>
          </p:nvPr>
        </p:nvSpPr>
        <p:spPr/>
        <p:txBody>
          <a:bodyPr/>
          <a:lstStyle/>
          <a:p>
            <a:fld id="{E23E03A6-88B2-EE4C-BED9-6D28EB8261F6}" type="slidenum">
              <a:rPr lang="cs-CZ" smtClean="0"/>
              <a:t>11</a:t>
            </a:fld>
            <a:endParaRPr lang="cs-CZ"/>
          </a:p>
        </p:txBody>
      </p:sp>
      <p:sp>
        <p:nvSpPr>
          <p:cNvPr id="6" name="Footer Placeholder 5">
            <a:extLst>
              <a:ext uri="{FF2B5EF4-FFF2-40B4-BE49-F238E27FC236}">
                <a16:creationId xmlns:a16="http://schemas.microsoft.com/office/drawing/2014/main" id="{5673C2F8-1709-B647-837F-711451957869}"/>
              </a:ext>
            </a:extLst>
          </p:cNvPr>
          <p:cNvSpPr>
            <a:spLocks noGrp="1"/>
          </p:cNvSpPr>
          <p:nvPr>
            <p:ph type="ftr" sz="quarter" idx="11"/>
          </p:nvPr>
        </p:nvSpPr>
        <p:spPr/>
        <p:txBody>
          <a:bodyPr/>
          <a:lstStyle/>
          <a:p>
            <a:r>
              <a:rPr lang="cs-CZ"/>
              <a:t>24th October 2019, Bari, Italy</a:t>
            </a:r>
          </a:p>
        </p:txBody>
      </p:sp>
      <p:sp>
        <p:nvSpPr>
          <p:cNvPr id="7" name="1 CuadroTexto"/>
          <p:cNvSpPr txBox="1"/>
          <p:nvPr/>
        </p:nvSpPr>
        <p:spPr>
          <a:xfrm>
            <a:off x="343495" y="1730375"/>
            <a:ext cx="8467129" cy="369332"/>
          </a:xfrm>
          <a:prstGeom prst="rect">
            <a:avLst/>
          </a:prstGeom>
          <a:solidFill>
            <a:schemeClr val="bg1">
              <a:lumMod val="65000"/>
            </a:schemeClr>
          </a:solidFill>
        </p:spPr>
        <p:txBody>
          <a:bodyPr wrap="square" rtlCol="0">
            <a:spAutoFit/>
          </a:bodyPr>
          <a:lstStyle/>
          <a:p>
            <a:pPr algn="ctr"/>
            <a:r>
              <a:rPr lang="es-ES" b="1" dirty="0">
                <a:solidFill>
                  <a:schemeClr val="bg1"/>
                </a:solidFill>
              </a:rPr>
              <a:t>DEMO FROM UK, TOOMEBRIDE – NEW CONSTRUCTION, COLD SCENARIO</a:t>
            </a:r>
          </a:p>
        </p:txBody>
      </p:sp>
      <p:pic>
        <p:nvPicPr>
          <p:cNvPr id="8" name="Picture 27">
            <a:extLst>
              <a:ext uri="{FF2B5EF4-FFF2-40B4-BE49-F238E27FC236}">
                <a16:creationId xmlns:a16="http://schemas.microsoft.com/office/drawing/2014/main" id="{ECF7C5C9-A36A-4E68-80FF-94116452DFAF}"/>
              </a:ext>
            </a:extLst>
          </p:cNvPr>
          <p:cNvPicPr>
            <a:picLocks noChangeAspect="1"/>
          </p:cNvPicPr>
          <p:nvPr/>
        </p:nvPicPr>
        <p:blipFill>
          <a:blip r:embed="rId3"/>
          <a:stretch>
            <a:fillRect/>
          </a:stretch>
        </p:blipFill>
        <p:spPr>
          <a:xfrm>
            <a:off x="6560801" y="2223297"/>
            <a:ext cx="2433347" cy="2095178"/>
          </a:xfrm>
          <a:prstGeom prst="rect">
            <a:avLst/>
          </a:prstGeom>
        </p:spPr>
      </p:pic>
      <p:pic>
        <p:nvPicPr>
          <p:cNvPr id="9" name="Picture 6">
            <a:extLst>
              <a:ext uri="{FF2B5EF4-FFF2-40B4-BE49-F238E27FC236}">
                <a16:creationId xmlns:a16="http://schemas.microsoft.com/office/drawing/2014/main" id="{6B3B91BB-29C5-4C54-A359-ED9A994BFB87}"/>
              </a:ext>
            </a:extLst>
          </p:cNvPr>
          <p:cNvPicPr>
            <a:picLocks noChangeAspect="1"/>
          </p:cNvPicPr>
          <p:nvPr/>
        </p:nvPicPr>
        <p:blipFill rotWithShape="1">
          <a:blip r:embed="rId4"/>
          <a:srcRect l="8746" t="9510" r="4805" b="2946"/>
          <a:stretch/>
        </p:blipFill>
        <p:spPr>
          <a:xfrm>
            <a:off x="6300163" y="4442066"/>
            <a:ext cx="1934102" cy="1804238"/>
          </a:xfrm>
          <a:prstGeom prst="rect">
            <a:avLst/>
          </a:prstGeom>
        </p:spPr>
      </p:pic>
      <p:pic>
        <p:nvPicPr>
          <p:cNvPr id="10" name="Picture 2">
            <a:extLst>
              <a:ext uri="{FF2B5EF4-FFF2-40B4-BE49-F238E27FC236}">
                <a16:creationId xmlns:a16="http://schemas.microsoft.com/office/drawing/2014/main" id="{58C08A21-1EBF-401E-B37F-8CC4179F55AA}"/>
              </a:ext>
            </a:extLst>
          </p:cNvPr>
          <p:cNvPicPr>
            <a:picLocks noChangeAspect="1"/>
          </p:cNvPicPr>
          <p:nvPr/>
        </p:nvPicPr>
        <p:blipFill>
          <a:blip r:embed="rId5"/>
          <a:stretch>
            <a:fillRect/>
          </a:stretch>
        </p:blipFill>
        <p:spPr>
          <a:xfrm>
            <a:off x="3268853" y="4485410"/>
            <a:ext cx="2138372" cy="1854816"/>
          </a:xfrm>
          <a:prstGeom prst="rect">
            <a:avLst/>
          </a:prstGeom>
        </p:spPr>
      </p:pic>
      <p:pic>
        <p:nvPicPr>
          <p:cNvPr id="11" name="Picture 1">
            <a:extLst>
              <a:ext uri="{FF2B5EF4-FFF2-40B4-BE49-F238E27FC236}">
                <a16:creationId xmlns:a16="http://schemas.microsoft.com/office/drawing/2014/main" id="{66786D4C-FAD5-4E66-BEB8-F8F88965B34C}"/>
              </a:ext>
            </a:extLst>
          </p:cNvPr>
          <p:cNvPicPr>
            <a:picLocks noChangeAspect="1"/>
          </p:cNvPicPr>
          <p:nvPr/>
        </p:nvPicPr>
        <p:blipFill>
          <a:blip r:embed="rId6"/>
          <a:stretch>
            <a:fillRect/>
          </a:stretch>
        </p:blipFill>
        <p:spPr>
          <a:xfrm>
            <a:off x="400595" y="4582951"/>
            <a:ext cx="2228154" cy="1609099"/>
          </a:xfrm>
          <a:prstGeom prst="rect">
            <a:avLst/>
          </a:prstGeom>
        </p:spPr>
      </p:pic>
      <p:cxnSp>
        <p:nvCxnSpPr>
          <p:cNvPr id="13" name="Straight Arrow Connector 10">
            <a:extLst>
              <a:ext uri="{FF2B5EF4-FFF2-40B4-BE49-F238E27FC236}">
                <a16:creationId xmlns:a16="http://schemas.microsoft.com/office/drawing/2014/main" id="{54AE9579-C43D-444F-8968-EA29A947A703}"/>
              </a:ext>
            </a:extLst>
          </p:cNvPr>
          <p:cNvCxnSpPr/>
          <p:nvPr/>
        </p:nvCxnSpPr>
        <p:spPr>
          <a:xfrm flipV="1">
            <a:off x="8125097" y="4405151"/>
            <a:ext cx="0" cy="508372"/>
          </a:xfrm>
          <a:prstGeom prst="straightConnector1">
            <a:avLst/>
          </a:prstGeom>
          <a:ln w="444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2">
            <a:extLst>
              <a:ext uri="{FF2B5EF4-FFF2-40B4-BE49-F238E27FC236}">
                <a16:creationId xmlns:a16="http://schemas.microsoft.com/office/drawing/2014/main" id="{F465BAA5-B880-4D11-A597-68B1D9AAB63D}"/>
              </a:ext>
            </a:extLst>
          </p:cNvPr>
          <p:cNvCxnSpPr/>
          <p:nvPr/>
        </p:nvCxnSpPr>
        <p:spPr>
          <a:xfrm>
            <a:off x="5457518" y="5350304"/>
            <a:ext cx="707888" cy="0"/>
          </a:xfrm>
          <a:prstGeom prst="straightConnector1">
            <a:avLst/>
          </a:prstGeom>
          <a:ln w="444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7">
            <a:extLst>
              <a:ext uri="{FF2B5EF4-FFF2-40B4-BE49-F238E27FC236}">
                <a16:creationId xmlns:a16="http://schemas.microsoft.com/office/drawing/2014/main" id="{65D15CD4-7891-4276-82F2-4E81CA9132E8}"/>
              </a:ext>
            </a:extLst>
          </p:cNvPr>
          <p:cNvSpPr txBox="1"/>
          <p:nvPr/>
        </p:nvSpPr>
        <p:spPr>
          <a:xfrm>
            <a:off x="596972" y="2482983"/>
            <a:ext cx="5590468" cy="2062103"/>
          </a:xfrm>
          <a:prstGeom prst="rect">
            <a:avLst/>
          </a:prstGeom>
          <a:noFill/>
        </p:spPr>
        <p:txBody>
          <a:bodyPr wrap="square" rtlCol="0">
            <a:spAutoFit/>
          </a:bodyPr>
          <a:lstStyle/>
          <a:p>
            <a:pPr marL="342900" indent="-342900">
              <a:buFont typeface="+mj-lt"/>
              <a:buAutoNum type="arabicPeriod"/>
            </a:pPr>
            <a:r>
              <a:rPr lang="en-GB" sz="1600" dirty="0"/>
              <a:t>Foundations with upstands for services and connections for precast concrete loadbearing sandwich panels;</a:t>
            </a:r>
          </a:p>
          <a:p>
            <a:pPr marL="342900" indent="-342900">
              <a:buFont typeface="+mj-lt"/>
              <a:buAutoNum type="arabicPeriod"/>
            </a:pPr>
            <a:r>
              <a:rPr lang="en-GB" sz="1600" dirty="0"/>
              <a:t>Ground floor loadbearing sandwich panels and stairs; </a:t>
            </a:r>
          </a:p>
          <a:p>
            <a:pPr marL="342900" indent="-342900">
              <a:buFont typeface="+mj-lt"/>
              <a:buAutoNum type="arabicPeriod"/>
            </a:pPr>
            <a:r>
              <a:rPr lang="en-GB" sz="1600" dirty="0"/>
              <a:t>1</a:t>
            </a:r>
            <a:r>
              <a:rPr lang="en-GB" sz="1600" baseline="30000" dirty="0"/>
              <a:t>st</a:t>
            </a:r>
            <a:r>
              <a:rPr lang="en-GB" sz="1600" dirty="0"/>
              <a:t> level slabs with anchorage to walls; </a:t>
            </a:r>
          </a:p>
          <a:p>
            <a:pPr marL="342900" indent="-342900">
              <a:buFont typeface="+mj-lt"/>
              <a:buAutoNum type="arabicPeriod"/>
            </a:pPr>
            <a:r>
              <a:rPr lang="en-GB" sz="1600" dirty="0"/>
              <a:t>1</a:t>
            </a:r>
            <a:r>
              <a:rPr lang="en-GB" sz="1600" baseline="30000" dirty="0"/>
              <a:t>st</a:t>
            </a:r>
            <a:r>
              <a:rPr lang="en-GB" sz="1600" dirty="0"/>
              <a:t> floor perimeter walls; </a:t>
            </a:r>
          </a:p>
          <a:p>
            <a:pPr marL="342900" indent="-342900">
              <a:buFont typeface="+mj-lt"/>
              <a:buAutoNum type="arabicPeriod"/>
            </a:pPr>
            <a:r>
              <a:rPr lang="en-GB" sz="1600" dirty="0"/>
              <a:t>2</a:t>
            </a:r>
            <a:r>
              <a:rPr lang="en-GB" sz="1600" baseline="30000" dirty="0"/>
              <a:t>nd </a:t>
            </a:r>
            <a:r>
              <a:rPr lang="en-GB" sz="1600" dirty="0"/>
              <a:t>Level flooring with ties to walls;</a:t>
            </a:r>
          </a:p>
          <a:p>
            <a:pPr marL="342900" indent="-342900">
              <a:buFont typeface="+mj-lt"/>
              <a:buAutoNum type="arabicPeriod"/>
            </a:pPr>
            <a:r>
              <a:rPr lang="en-GB" sz="1600" dirty="0"/>
              <a:t>Roofing and partition walls;</a:t>
            </a:r>
          </a:p>
          <a:p>
            <a:pPr marL="342900" indent="-342900">
              <a:buFont typeface="+mj-lt"/>
              <a:buAutoNum type="arabicPeriod"/>
            </a:pPr>
            <a:r>
              <a:rPr lang="en-GB" sz="1600" dirty="0"/>
              <a:t>Services, windows, doors and finishes</a:t>
            </a:r>
          </a:p>
        </p:txBody>
      </p:sp>
      <p:sp>
        <p:nvSpPr>
          <p:cNvPr id="17" name="TextBox 23">
            <a:extLst>
              <a:ext uri="{FF2B5EF4-FFF2-40B4-BE49-F238E27FC236}">
                <a16:creationId xmlns:a16="http://schemas.microsoft.com/office/drawing/2014/main" id="{B113CBA7-0620-42B2-B8E0-C5D7EF1C340A}"/>
              </a:ext>
            </a:extLst>
          </p:cNvPr>
          <p:cNvSpPr txBox="1"/>
          <p:nvPr/>
        </p:nvSpPr>
        <p:spPr>
          <a:xfrm>
            <a:off x="730250" y="5809858"/>
            <a:ext cx="991144" cy="369332"/>
          </a:xfrm>
          <a:prstGeom prst="rect">
            <a:avLst/>
          </a:prstGeom>
          <a:noFill/>
        </p:spPr>
        <p:txBody>
          <a:bodyPr wrap="square" rtlCol="0">
            <a:spAutoFit/>
          </a:bodyPr>
          <a:lstStyle/>
          <a:p>
            <a:r>
              <a:rPr lang="en-GB" b="1" dirty="0"/>
              <a:t>1. &amp; 2</a:t>
            </a:r>
            <a:r>
              <a:rPr lang="en-GB" dirty="0"/>
              <a:t>. </a:t>
            </a:r>
          </a:p>
        </p:txBody>
      </p:sp>
      <p:sp>
        <p:nvSpPr>
          <p:cNvPr id="18" name="TextBox 24">
            <a:extLst>
              <a:ext uri="{FF2B5EF4-FFF2-40B4-BE49-F238E27FC236}">
                <a16:creationId xmlns:a16="http://schemas.microsoft.com/office/drawing/2014/main" id="{B7AFF55D-7AF2-4FA0-A041-7D2FFF231C54}"/>
              </a:ext>
            </a:extLst>
          </p:cNvPr>
          <p:cNvSpPr txBox="1"/>
          <p:nvPr/>
        </p:nvSpPr>
        <p:spPr>
          <a:xfrm>
            <a:off x="3430309" y="5811143"/>
            <a:ext cx="991144" cy="369332"/>
          </a:xfrm>
          <a:prstGeom prst="rect">
            <a:avLst/>
          </a:prstGeom>
          <a:noFill/>
        </p:spPr>
        <p:txBody>
          <a:bodyPr wrap="square" rtlCol="0">
            <a:spAutoFit/>
          </a:bodyPr>
          <a:lstStyle/>
          <a:p>
            <a:r>
              <a:rPr lang="en-GB" b="1" dirty="0"/>
              <a:t>3. &amp; 4.</a:t>
            </a:r>
          </a:p>
        </p:txBody>
      </p:sp>
      <p:sp>
        <p:nvSpPr>
          <p:cNvPr id="19" name="TextBox 25">
            <a:extLst>
              <a:ext uri="{FF2B5EF4-FFF2-40B4-BE49-F238E27FC236}">
                <a16:creationId xmlns:a16="http://schemas.microsoft.com/office/drawing/2014/main" id="{A05D2039-786C-46B8-A3E0-6BDCF7F5E119}"/>
              </a:ext>
            </a:extLst>
          </p:cNvPr>
          <p:cNvSpPr txBox="1"/>
          <p:nvPr/>
        </p:nvSpPr>
        <p:spPr>
          <a:xfrm>
            <a:off x="6343362" y="5818586"/>
            <a:ext cx="991144" cy="369332"/>
          </a:xfrm>
          <a:prstGeom prst="rect">
            <a:avLst/>
          </a:prstGeom>
          <a:noFill/>
        </p:spPr>
        <p:txBody>
          <a:bodyPr wrap="square" rtlCol="0">
            <a:spAutoFit/>
          </a:bodyPr>
          <a:lstStyle/>
          <a:p>
            <a:r>
              <a:rPr lang="en-GB" b="1" dirty="0"/>
              <a:t>5. &amp; 6.</a:t>
            </a:r>
          </a:p>
        </p:txBody>
      </p:sp>
      <p:sp>
        <p:nvSpPr>
          <p:cNvPr id="21" name="CuadroTexto 20"/>
          <p:cNvSpPr txBox="1"/>
          <p:nvPr/>
        </p:nvSpPr>
        <p:spPr>
          <a:xfrm>
            <a:off x="438999" y="2180274"/>
            <a:ext cx="5676114" cy="338554"/>
          </a:xfrm>
          <a:prstGeom prst="rect">
            <a:avLst/>
          </a:prstGeom>
          <a:noFill/>
        </p:spPr>
        <p:txBody>
          <a:bodyPr wrap="square" rtlCol="0">
            <a:spAutoFit/>
          </a:bodyPr>
          <a:lstStyle/>
          <a:p>
            <a:r>
              <a:rPr lang="es-ES_tradnl" sz="1600" b="1" dirty="0"/>
              <a:t>CONSTRUCTION STEPS: </a:t>
            </a:r>
            <a:endParaRPr lang="es-ES" sz="1600" b="1" dirty="0"/>
          </a:p>
        </p:txBody>
      </p:sp>
      <p:cxnSp>
        <p:nvCxnSpPr>
          <p:cNvPr id="23" name="Straight Arrow Connector 12">
            <a:extLst>
              <a:ext uri="{FF2B5EF4-FFF2-40B4-BE49-F238E27FC236}">
                <a16:creationId xmlns:a16="http://schemas.microsoft.com/office/drawing/2014/main" id="{F465BAA5-B880-4D11-A597-68B1D9AAB63D}"/>
              </a:ext>
            </a:extLst>
          </p:cNvPr>
          <p:cNvCxnSpPr/>
          <p:nvPr/>
        </p:nvCxnSpPr>
        <p:spPr>
          <a:xfrm>
            <a:off x="2525191" y="5359483"/>
            <a:ext cx="707888" cy="0"/>
          </a:xfrm>
          <a:prstGeom prst="straightConnector1">
            <a:avLst/>
          </a:prstGeom>
          <a:ln w="444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113CBA7-0620-42B2-B8E0-C5D7EF1C340A}"/>
              </a:ext>
            </a:extLst>
          </p:cNvPr>
          <p:cNvSpPr txBox="1"/>
          <p:nvPr/>
        </p:nvSpPr>
        <p:spPr>
          <a:xfrm>
            <a:off x="6219708" y="3992924"/>
            <a:ext cx="991144" cy="369332"/>
          </a:xfrm>
          <a:prstGeom prst="rect">
            <a:avLst/>
          </a:prstGeom>
          <a:noFill/>
        </p:spPr>
        <p:txBody>
          <a:bodyPr wrap="square" rtlCol="0">
            <a:spAutoFit/>
          </a:bodyPr>
          <a:lstStyle/>
          <a:p>
            <a:r>
              <a:rPr lang="en-GB" b="1" dirty="0"/>
              <a:t>7. </a:t>
            </a:r>
          </a:p>
        </p:txBody>
      </p:sp>
      <p:sp>
        <p:nvSpPr>
          <p:cNvPr id="3" name="CuadroTexto 2"/>
          <p:cNvSpPr txBox="1"/>
          <p:nvPr/>
        </p:nvSpPr>
        <p:spPr>
          <a:xfrm>
            <a:off x="8234265" y="4398285"/>
            <a:ext cx="1032566" cy="584775"/>
          </a:xfrm>
          <a:prstGeom prst="rect">
            <a:avLst/>
          </a:prstGeom>
          <a:noFill/>
        </p:spPr>
        <p:txBody>
          <a:bodyPr wrap="square" rtlCol="0">
            <a:spAutoFit/>
          </a:bodyPr>
          <a:lstStyle/>
          <a:p>
            <a:r>
              <a:rPr lang="es-ES" sz="1600" dirty="0"/>
              <a:t>50-100% CDW</a:t>
            </a:r>
          </a:p>
        </p:txBody>
      </p:sp>
    </p:spTree>
    <p:extLst>
      <p:ext uri="{BB962C8B-B14F-4D97-AF65-F5344CB8AC3E}">
        <p14:creationId xmlns:p14="http://schemas.microsoft.com/office/powerpoint/2010/main" val="2073427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ángulo 11"/>
          <p:cNvSpPr/>
          <p:nvPr/>
        </p:nvSpPr>
        <p:spPr>
          <a:xfrm>
            <a:off x="550843" y="6136396"/>
            <a:ext cx="2368627" cy="765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itle 1">
            <a:extLst>
              <a:ext uri="{FF2B5EF4-FFF2-40B4-BE49-F238E27FC236}">
                <a16:creationId xmlns:a16="http://schemas.microsoft.com/office/drawing/2014/main" id="{714347F0-35A5-C14A-A2FB-C4471F0ACB45}"/>
              </a:ext>
            </a:extLst>
          </p:cNvPr>
          <p:cNvSpPr>
            <a:spLocks noGrp="1"/>
          </p:cNvSpPr>
          <p:nvPr>
            <p:ph type="title"/>
          </p:nvPr>
        </p:nvSpPr>
        <p:spPr/>
        <p:txBody>
          <a:bodyPr/>
          <a:lstStyle/>
          <a:p>
            <a:r>
              <a:rPr lang="es-ES_tradnl" dirty="0" err="1"/>
              <a:t>Overview</a:t>
            </a:r>
            <a:r>
              <a:rPr lang="es-ES_tradnl" dirty="0"/>
              <a:t> of </a:t>
            </a:r>
            <a:r>
              <a:rPr lang="es-ES_tradnl" dirty="0" err="1"/>
              <a:t>the</a:t>
            </a:r>
            <a:r>
              <a:rPr lang="es-ES_tradnl" dirty="0"/>
              <a:t> demo </a:t>
            </a:r>
            <a:r>
              <a:rPr lang="es-ES_tradnl" dirty="0" err="1"/>
              <a:t>sites</a:t>
            </a:r>
            <a:endParaRPr lang="cs-CZ" dirty="0"/>
          </a:p>
        </p:txBody>
      </p:sp>
      <p:sp>
        <p:nvSpPr>
          <p:cNvPr id="5" name="Slide Number Placeholder 4">
            <a:extLst>
              <a:ext uri="{FF2B5EF4-FFF2-40B4-BE49-F238E27FC236}">
                <a16:creationId xmlns:a16="http://schemas.microsoft.com/office/drawing/2014/main" id="{F83B8501-B716-204E-AEB4-247E0288B279}"/>
              </a:ext>
            </a:extLst>
          </p:cNvPr>
          <p:cNvSpPr>
            <a:spLocks noGrp="1"/>
          </p:cNvSpPr>
          <p:nvPr>
            <p:ph type="sldNum" sz="quarter" idx="12"/>
          </p:nvPr>
        </p:nvSpPr>
        <p:spPr/>
        <p:txBody>
          <a:bodyPr/>
          <a:lstStyle/>
          <a:p>
            <a:fld id="{E23E03A6-88B2-EE4C-BED9-6D28EB8261F6}" type="slidenum">
              <a:rPr lang="cs-CZ" smtClean="0"/>
              <a:t>12</a:t>
            </a:fld>
            <a:endParaRPr lang="cs-CZ"/>
          </a:p>
        </p:txBody>
      </p:sp>
      <p:sp>
        <p:nvSpPr>
          <p:cNvPr id="6" name="Footer Placeholder 5">
            <a:extLst>
              <a:ext uri="{FF2B5EF4-FFF2-40B4-BE49-F238E27FC236}">
                <a16:creationId xmlns:a16="http://schemas.microsoft.com/office/drawing/2014/main" id="{5673C2F8-1709-B647-837F-711451957869}"/>
              </a:ext>
            </a:extLst>
          </p:cNvPr>
          <p:cNvSpPr>
            <a:spLocks noGrp="1"/>
          </p:cNvSpPr>
          <p:nvPr>
            <p:ph type="ftr" sz="quarter" idx="11"/>
          </p:nvPr>
        </p:nvSpPr>
        <p:spPr/>
        <p:txBody>
          <a:bodyPr/>
          <a:lstStyle/>
          <a:p>
            <a:r>
              <a:rPr lang="cs-CZ"/>
              <a:t>24th October 2019, Bari, Italy</a:t>
            </a:r>
          </a:p>
        </p:txBody>
      </p:sp>
      <p:sp>
        <p:nvSpPr>
          <p:cNvPr id="7" name="1 CuadroTexto"/>
          <p:cNvSpPr txBox="1"/>
          <p:nvPr/>
        </p:nvSpPr>
        <p:spPr>
          <a:xfrm>
            <a:off x="343495" y="1730375"/>
            <a:ext cx="8467129" cy="369332"/>
          </a:xfrm>
          <a:prstGeom prst="rect">
            <a:avLst/>
          </a:prstGeom>
          <a:solidFill>
            <a:schemeClr val="bg1">
              <a:lumMod val="65000"/>
            </a:schemeClr>
          </a:solidFill>
        </p:spPr>
        <p:txBody>
          <a:bodyPr wrap="square" rtlCol="0">
            <a:spAutoFit/>
          </a:bodyPr>
          <a:lstStyle/>
          <a:p>
            <a:pPr algn="ctr"/>
            <a:r>
              <a:rPr lang="es-ES" b="1" dirty="0">
                <a:solidFill>
                  <a:schemeClr val="bg1"/>
                </a:solidFill>
              </a:rPr>
              <a:t>DEMO FROM SPAIN, MADRID – NEW CONSTRUCTION, WARM SCENARIO</a:t>
            </a:r>
          </a:p>
        </p:txBody>
      </p:sp>
      <p:pic>
        <p:nvPicPr>
          <p:cNvPr id="8" name="Imagen 7"/>
          <p:cNvPicPr>
            <a:picLocks noChangeAspect="1"/>
          </p:cNvPicPr>
          <p:nvPr/>
        </p:nvPicPr>
        <p:blipFill rotWithShape="1">
          <a:blip r:embed="rId3"/>
          <a:srcRect l="1097" t="3370" r="-1"/>
          <a:stretch/>
        </p:blipFill>
        <p:spPr>
          <a:xfrm>
            <a:off x="288144" y="3127377"/>
            <a:ext cx="2762840" cy="3279009"/>
          </a:xfrm>
          <a:prstGeom prst="rect">
            <a:avLst/>
          </a:prstGeom>
          <a:ln>
            <a:solidFill>
              <a:schemeClr val="accent3">
                <a:lumMod val="50000"/>
              </a:schemeClr>
            </a:solidFill>
          </a:ln>
        </p:spPr>
      </p:pic>
      <p:pic>
        <p:nvPicPr>
          <p:cNvPr id="9" name="Imagen 8"/>
          <p:cNvPicPr>
            <a:picLocks noChangeAspect="1"/>
          </p:cNvPicPr>
          <p:nvPr/>
        </p:nvPicPr>
        <p:blipFill>
          <a:blip r:embed="rId4"/>
          <a:stretch>
            <a:fillRect/>
          </a:stretch>
        </p:blipFill>
        <p:spPr>
          <a:xfrm>
            <a:off x="3178731" y="3110454"/>
            <a:ext cx="2625072" cy="3291718"/>
          </a:xfrm>
          <a:prstGeom prst="rect">
            <a:avLst/>
          </a:prstGeom>
          <a:ln>
            <a:solidFill>
              <a:schemeClr val="accent3">
                <a:lumMod val="50000"/>
              </a:schemeClr>
            </a:solidFill>
          </a:ln>
        </p:spPr>
      </p:pic>
      <p:sp>
        <p:nvSpPr>
          <p:cNvPr id="10" name="Rectángulo 9"/>
          <p:cNvSpPr/>
          <p:nvPr/>
        </p:nvSpPr>
        <p:spPr>
          <a:xfrm>
            <a:off x="245777" y="2174973"/>
            <a:ext cx="8994774" cy="882742"/>
          </a:xfrm>
          <a:prstGeom prst="rect">
            <a:avLst/>
          </a:prstGeom>
        </p:spPr>
        <p:txBody>
          <a:bodyPr wrap="square">
            <a:spAutoFit/>
          </a:bodyPr>
          <a:lstStyle/>
          <a:p>
            <a:pPr marL="342900" lvl="0" indent="-342900">
              <a:lnSpc>
                <a:spcPct val="107000"/>
              </a:lnSpc>
              <a:spcAft>
                <a:spcPts val="0"/>
              </a:spcAft>
              <a:buFont typeface="Symbol" panose="05050102010706020507" pitchFamily="18" charset="2"/>
              <a:buChar char=""/>
            </a:pPr>
            <a:r>
              <a:rPr lang="en-GB" sz="1600" dirty="0">
                <a:latin typeface="Calibri" panose="020F0502020204030204" pitchFamily="34" charset="0"/>
                <a:ea typeface="Calibri" panose="020F0502020204030204" pitchFamily="34" charset="0"/>
                <a:cs typeface="Times New Roman" panose="02020603050405020304" pitchFamily="18" charset="0"/>
              </a:rPr>
              <a:t>Prefabricated energy-efficiency building concept / Calculated U-value= 0.30 W/m</a:t>
            </a:r>
            <a:r>
              <a:rPr lang="en-GB" sz="1600" baseline="30000" dirty="0">
                <a:latin typeface="Calibri" panose="020F0502020204030204" pitchFamily="34" charset="0"/>
                <a:ea typeface="Calibri" panose="020F0502020204030204" pitchFamily="34" charset="0"/>
                <a:cs typeface="Times New Roman" panose="02020603050405020304" pitchFamily="18" charset="0"/>
              </a:rPr>
              <a:t>2</a:t>
            </a:r>
            <a:r>
              <a:rPr lang="en-GB" sz="1600" dirty="0">
                <a:latin typeface="Calibri" panose="020F0502020204030204" pitchFamily="34" charset="0"/>
                <a:ea typeface="Calibri" panose="020F0502020204030204" pitchFamily="34" charset="0"/>
                <a:cs typeface="Times New Roman" panose="02020603050405020304" pitchFamily="18" charset="0"/>
              </a:rPr>
              <a:t>k</a:t>
            </a:r>
            <a:endParaRPr lang="es-ES" sz="16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600" dirty="0">
                <a:latin typeface="Calibri" panose="020F0502020204030204" pitchFamily="34" charset="0"/>
                <a:ea typeface="Calibri" panose="020F0502020204030204" pitchFamily="34" charset="0"/>
                <a:cs typeface="Times New Roman" panose="02020603050405020304" pitchFamily="18" charset="0"/>
              </a:rPr>
              <a:t>Designed for easy assembly and disassembly (reversible structural connections)</a:t>
            </a:r>
          </a:p>
          <a:p>
            <a:pPr marL="342900" lvl="0" indent="-342900">
              <a:lnSpc>
                <a:spcPct val="107000"/>
              </a:lnSpc>
              <a:buFont typeface="Symbol" panose="05050102010706020507" pitchFamily="18" charset="2"/>
              <a:buChar char=""/>
            </a:pPr>
            <a:r>
              <a:rPr lang="en-GB" sz="1600" dirty="0"/>
              <a:t>Prefab elements &amp; components incorporating CDW </a:t>
            </a:r>
            <a:r>
              <a:rPr lang="en-GB" sz="1600" dirty="0">
                <a:latin typeface="Calibri" panose="020F0502020204030204" pitchFamily="34" charset="0"/>
                <a:ea typeface="Calibri" panose="020F0502020204030204" pitchFamily="34" charset="0"/>
                <a:cs typeface="Times New Roman" panose="02020603050405020304" pitchFamily="18" charset="0"/>
              </a:rPr>
              <a:t> (replacement rate 50-100% CDW)</a:t>
            </a:r>
          </a:p>
        </p:txBody>
      </p:sp>
      <p:pic>
        <p:nvPicPr>
          <p:cNvPr id="11" name="Imagen 10"/>
          <p:cNvPicPr>
            <a:picLocks noChangeAspect="1"/>
          </p:cNvPicPr>
          <p:nvPr/>
        </p:nvPicPr>
        <p:blipFill>
          <a:blip r:embed="rId5"/>
          <a:stretch>
            <a:fillRect/>
          </a:stretch>
        </p:blipFill>
        <p:spPr>
          <a:xfrm>
            <a:off x="5946584" y="3094319"/>
            <a:ext cx="2946473" cy="3280143"/>
          </a:xfrm>
          <a:prstGeom prst="rect">
            <a:avLst/>
          </a:prstGeom>
          <a:ln>
            <a:solidFill>
              <a:schemeClr val="accent3">
                <a:lumMod val="50000"/>
              </a:schemeClr>
            </a:solidFill>
          </a:ln>
        </p:spPr>
      </p:pic>
    </p:spTree>
    <p:extLst>
      <p:ext uri="{BB962C8B-B14F-4D97-AF65-F5344CB8AC3E}">
        <p14:creationId xmlns:p14="http://schemas.microsoft.com/office/powerpoint/2010/main" val="3898760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83B8501-B716-204E-AEB4-247E0288B279}"/>
              </a:ext>
            </a:extLst>
          </p:cNvPr>
          <p:cNvSpPr>
            <a:spLocks noGrp="1"/>
          </p:cNvSpPr>
          <p:nvPr>
            <p:ph type="sldNum" sz="quarter" idx="12"/>
          </p:nvPr>
        </p:nvSpPr>
        <p:spPr/>
        <p:txBody>
          <a:bodyPr/>
          <a:lstStyle/>
          <a:p>
            <a:fld id="{E23E03A6-88B2-EE4C-BED9-6D28EB8261F6}" type="slidenum">
              <a:rPr lang="cs-CZ" smtClean="0"/>
              <a:t>13</a:t>
            </a:fld>
            <a:endParaRPr lang="cs-CZ"/>
          </a:p>
        </p:txBody>
      </p:sp>
      <p:sp>
        <p:nvSpPr>
          <p:cNvPr id="6" name="Footer Placeholder 5">
            <a:extLst>
              <a:ext uri="{FF2B5EF4-FFF2-40B4-BE49-F238E27FC236}">
                <a16:creationId xmlns:a16="http://schemas.microsoft.com/office/drawing/2014/main" id="{5673C2F8-1709-B647-837F-711451957869}"/>
              </a:ext>
            </a:extLst>
          </p:cNvPr>
          <p:cNvSpPr>
            <a:spLocks noGrp="1"/>
          </p:cNvSpPr>
          <p:nvPr>
            <p:ph type="ftr" sz="quarter" idx="11"/>
          </p:nvPr>
        </p:nvSpPr>
        <p:spPr/>
        <p:txBody>
          <a:bodyPr/>
          <a:lstStyle/>
          <a:p>
            <a:r>
              <a:rPr lang="cs-CZ"/>
              <a:t>24th October 2019, Bari, Italy</a:t>
            </a:r>
          </a:p>
        </p:txBody>
      </p:sp>
      <p:sp>
        <p:nvSpPr>
          <p:cNvPr id="4" name="Rectángulo 3"/>
          <p:cNvSpPr/>
          <p:nvPr/>
        </p:nvSpPr>
        <p:spPr>
          <a:xfrm>
            <a:off x="9940" y="1262271"/>
            <a:ext cx="9134060" cy="3876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1954674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0"/>
          <p:cNvSpPr/>
          <p:nvPr/>
        </p:nvSpPr>
        <p:spPr>
          <a:xfrm>
            <a:off x="5737668" y="5234050"/>
            <a:ext cx="1348778" cy="596027"/>
          </a:xfrm>
          <a:prstGeom prst="roundRect">
            <a:avLst/>
          </a:prstGeom>
          <a:gradFill flip="none" rotWithShape="1">
            <a:gsLst>
              <a:gs pos="0">
                <a:srgbClr val="46AE4C">
                  <a:tint val="66000"/>
                  <a:satMod val="160000"/>
                </a:srgbClr>
              </a:gs>
              <a:gs pos="50000">
                <a:srgbClr val="46AE4C">
                  <a:tint val="44500"/>
                  <a:satMod val="160000"/>
                </a:srgbClr>
              </a:gs>
              <a:gs pos="100000">
                <a:srgbClr val="46AE4C">
                  <a:tint val="23500"/>
                  <a:satMod val="160000"/>
                </a:srgbClr>
              </a:gs>
            </a:gsLst>
            <a:lin ang="8100000" scaled="1"/>
            <a:tileRect/>
          </a:gradFill>
          <a:ln w="12700" cap="flat" cmpd="sng" algn="ctr">
            <a:solidFill>
              <a:srgbClr val="46AE4C">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0000"/>
                </a:solidFill>
                <a:effectLst/>
                <a:uLnTx/>
                <a:uFillTx/>
                <a:latin typeface="Calibri"/>
                <a:ea typeface="+mn-ea"/>
                <a:cs typeface="+mn-cs"/>
              </a:rPr>
              <a:t>Panels positon </a:t>
            </a:r>
          </a:p>
        </p:txBody>
      </p:sp>
      <p:sp>
        <p:nvSpPr>
          <p:cNvPr id="2" name="Title 1">
            <a:extLst>
              <a:ext uri="{FF2B5EF4-FFF2-40B4-BE49-F238E27FC236}">
                <a16:creationId xmlns:a16="http://schemas.microsoft.com/office/drawing/2014/main" id="{714347F0-35A5-C14A-A2FB-C4471F0ACB45}"/>
              </a:ext>
            </a:extLst>
          </p:cNvPr>
          <p:cNvSpPr>
            <a:spLocks noGrp="1"/>
          </p:cNvSpPr>
          <p:nvPr>
            <p:ph type="title"/>
          </p:nvPr>
        </p:nvSpPr>
        <p:spPr/>
        <p:txBody>
          <a:bodyPr/>
          <a:lstStyle/>
          <a:p>
            <a:r>
              <a:rPr lang="es-ES_tradnl" dirty="0" err="1"/>
              <a:t>Overview</a:t>
            </a:r>
            <a:r>
              <a:rPr lang="es-ES_tradnl" dirty="0"/>
              <a:t> of </a:t>
            </a:r>
            <a:r>
              <a:rPr lang="es-ES_tradnl" dirty="0" err="1"/>
              <a:t>the</a:t>
            </a:r>
            <a:r>
              <a:rPr lang="es-ES_tradnl" dirty="0"/>
              <a:t> demo </a:t>
            </a:r>
            <a:r>
              <a:rPr lang="es-ES_tradnl" dirty="0" err="1"/>
              <a:t>sites</a:t>
            </a:r>
            <a:r>
              <a:rPr lang="es-ES_tradnl" dirty="0"/>
              <a:t> </a:t>
            </a:r>
            <a:endParaRPr lang="cs-CZ" dirty="0"/>
          </a:p>
        </p:txBody>
      </p:sp>
      <p:sp>
        <p:nvSpPr>
          <p:cNvPr id="5" name="Slide Number Placeholder 4">
            <a:extLst>
              <a:ext uri="{FF2B5EF4-FFF2-40B4-BE49-F238E27FC236}">
                <a16:creationId xmlns:a16="http://schemas.microsoft.com/office/drawing/2014/main" id="{F83B8501-B716-204E-AEB4-247E0288B279}"/>
              </a:ext>
            </a:extLst>
          </p:cNvPr>
          <p:cNvSpPr>
            <a:spLocks noGrp="1"/>
          </p:cNvSpPr>
          <p:nvPr>
            <p:ph type="sldNum" sz="quarter" idx="12"/>
          </p:nvPr>
        </p:nvSpPr>
        <p:spPr>
          <a:xfrm>
            <a:off x="7472855" y="6356351"/>
            <a:ext cx="895350" cy="365125"/>
          </a:xfrm>
        </p:spPr>
        <p:txBody>
          <a:bodyPr/>
          <a:lstStyle/>
          <a:p>
            <a:fld id="{E23E03A6-88B2-EE4C-BED9-6D28EB8261F6}" type="slidenum">
              <a:rPr lang="cs-CZ" smtClean="0"/>
              <a:t>14</a:t>
            </a:fld>
            <a:endParaRPr lang="cs-CZ" dirty="0"/>
          </a:p>
        </p:txBody>
      </p:sp>
      <p:sp>
        <p:nvSpPr>
          <p:cNvPr id="6" name="Footer Placeholder 5">
            <a:extLst>
              <a:ext uri="{FF2B5EF4-FFF2-40B4-BE49-F238E27FC236}">
                <a16:creationId xmlns:a16="http://schemas.microsoft.com/office/drawing/2014/main" id="{5673C2F8-1709-B647-837F-711451957869}"/>
              </a:ext>
            </a:extLst>
          </p:cNvPr>
          <p:cNvSpPr>
            <a:spLocks noGrp="1"/>
          </p:cNvSpPr>
          <p:nvPr>
            <p:ph type="ftr" sz="quarter" idx="11"/>
          </p:nvPr>
        </p:nvSpPr>
        <p:spPr/>
        <p:txBody>
          <a:bodyPr/>
          <a:lstStyle/>
          <a:p>
            <a:r>
              <a:rPr lang="cs-CZ"/>
              <a:t>24th October 2019, Bari, Italy</a:t>
            </a:r>
          </a:p>
        </p:txBody>
      </p:sp>
      <p:sp>
        <p:nvSpPr>
          <p:cNvPr id="7" name="1 CuadroTexto"/>
          <p:cNvSpPr txBox="1"/>
          <p:nvPr/>
        </p:nvSpPr>
        <p:spPr>
          <a:xfrm>
            <a:off x="343495" y="1730375"/>
            <a:ext cx="8467129" cy="369332"/>
          </a:xfrm>
          <a:prstGeom prst="rect">
            <a:avLst/>
          </a:prstGeom>
          <a:solidFill>
            <a:schemeClr val="bg1">
              <a:lumMod val="65000"/>
            </a:schemeClr>
          </a:solidFill>
        </p:spPr>
        <p:txBody>
          <a:bodyPr wrap="square" rtlCol="0">
            <a:spAutoFit/>
          </a:bodyPr>
          <a:lstStyle/>
          <a:p>
            <a:r>
              <a:rPr lang="es-ES" b="1" dirty="0">
                <a:solidFill>
                  <a:schemeClr val="bg1"/>
                </a:solidFill>
              </a:rPr>
              <a:t>                                         DEMO FROM TAIWAN, EGA </a:t>
            </a:r>
            <a:r>
              <a:rPr lang="es-ES" b="1" dirty="0" err="1">
                <a:solidFill>
                  <a:schemeClr val="bg1"/>
                </a:solidFill>
              </a:rPr>
              <a:t>House</a:t>
            </a:r>
            <a:endParaRPr lang="es-ES" b="1" dirty="0">
              <a:solidFill>
                <a:schemeClr val="bg1"/>
              </a:solidFill>
            </a:endParaRPr>
          </a:p>
        </p:txBody>
      </p:sp>
      <p:pic>
        <p:nvPicPr>
          <p:cNvPr id="14" name="圖片 6"/>
          <p:cNvPicPr/>
          <p:nvPr/>
        </p:nvPicPr>
        <p:blipFill>
          <a:blip r:embed="rId3">
            <a:extLst>
              <a:ext uri="{28A0092B-C50C-407E-A947-70E740481C1C}">
                <a14:useLocalDpi xmlns:a14="http://schemas.microsoft.com/office/drawing/2010/main" val="0"/>
              </a:ext>
            </a:extLst>
          </a:blip>
          <a:srcRect/>
          <a:stretch>
            <a:fillRect/>
          </a:stretch>
        </p:blipFill>
        <p:spPr bwMode="auto">
          <a:xfrm>
            <a:off x="5339256" y="2193735"/>
            <a:ext cx="3026822" cy="3074299"/>
          </a:xfrm>
          <a:prstGeom prst="rect">
            <a:avLst/>
          </a:prstGeom>
          <a:noFill/>
          <a:ln>
            <a:noFill/>
          </a:ln>
        </p:spPr>
      </p:pic>
      <p:pic>
        <p:nvPicPr>
          <p:cNvPr id="18" name="Content Placeholder 4"/>
          <p:cNvPicPr>
            <a:picLocks noChangeAspect="1"/>
          </p:cNvPicPr>
          <p:nvPr/>
        </p:nvPicPr>
        <p:blipFill rotWithShape="1">
          <a:blip r:embed="rId4" cstate="print">
            <a:extLst>
              <a:ext uri="{28A0092B-C50C-407E-A947-70E740481C1C}">
                <a14:useLocalDpi xmlns:a14="http://schemas.microsoft.com/office/drawing/2010/main" val="0"/>
              </a:ext>
            </a:extLst>
          </a:blip>
          <a:srcRect l="21603" r="20733"/>
          <a:stretch/>
        </p:blipFill>
        <p:spPr>
          <a:xfrm>
            <a:off x="329375" y="2695733"/>
            <a:ext cx="2722098" cy="2235500"/>
          </a:xfrm>
          <a:prstGeom prst="rect">
            <a:avLst/>
          </a:prstGeom>
        </p:spPr>
      </p:pic>
      <p:pic>
        <p:nvPicPr>
          <p:cNvPr id="19" name="Content Placeholder 5"/>
          <p:cNvPicPr>
            <a:picLocks noChangeAspect="1"/>
          </p:cNvPicPr>
          <p:nvPr/>
        </p:nvPicPr>
        <p:blipFill rotWithShape="1">
          <a:blip r:embed="rId5" cstate="print">
            <a:extLst>
              <a:ext uri="{28A0092B-C50C-407E-A947-70E740481C1C}">
                <a14:useLocalDpi xmlns:a14="http://schemas.microsoft.com/office/drawing/2010/main" val="0"/>
              </a:ext>
            </a:extLst>
          </a:blip>
          <a:srcRect t="17563" b="23306"/>
          <a:stretch/>
        </p:blipFill>
        <p:spPr>
          <a:xfrm>
            <a:off x="3260794" y="2695732"/>
            <a:ext cx="1958391" cy="2235502"/>
          </a:xfrm>
          <a:prstGeom prst="rect">
            <a:avLst/>
          </a:prstGeom>
        </p:spPr>
      </p:pic>
      <p:sp>
        <p:nvSpPr>
          <p:cNvPr id="20" name="Rounded Rectangle 11"/>
          <p:cNvSpPr/>
          <p:nvPr/>
        </p:nvSpPr>
        <p:spPr>
          <a:xfrm>
            <a:off x="275171" y="5114052"/>
            <a:ext cx="2787711" cy="602205"/>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a:ln w="12700" cap="flat" cmpd="sng" algn="ctr">
            <a:solidFill>
              <a:srgbClr val="FFC000"/>
            </a:solidFill>
            <a:prstDash val="solid"/>
            <a:miter lim="800000"/>
          </a:ln>
          <a:effectLst/>
        </p:spPr>
        <p:txBody>
          <a:bodyPr rtlCol="0" anchor="ctr"/>
          <a:lstStyle/>
          <a:p>
            <a:pPr algn="ctr" defTabSz="914400"/>
            <a:r>
              <a:rPr lang="en-US" kern="0" dirty="0">
                <a:solidFill>
                  <a:srgbClr val="000000"/>
                </a:solidFill>
                <a:latin typeface="Calibri"/>
              </a:rPr>
              <a:t>Steel mold before casting concrete</a:t>
            </a:r>
          </a:p>
        </p:txBody>
      </p:sp>
      <p:sp>
        <p:nvSpPr>
          <p:cNvPr id="21" name="Rounded Rectangle 12"/>
          <p:cNvSpPr/>
          <p:nvPr/>
        </p:nvSpPr>
        <p:spPr>
          <a:xfrm>
            <a:off x="3140723" y="5104989"/>
            <a:ext cx="2443468" cy="611268"/>
          </a:xfrm>
          <a:prstGeom prst="roundRect">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5400000" scaled="1"/>
            <a:tileRect/>
          </a:gra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a:ln>
                  <a:noFill/>
                </a:ln>
                <a:solidFill>
                  <a:srgbClr val="000000"/>
                </a:solidFill>
                <a:effectLst/>
                <a:uLnTx/>
                <a:uFillTx/>
                <a:latin typeface="Calibri"/>
                <a:ea typeface="+mn-ea"/>
                <a:cs typeface="+mn-cs"/>
              </a:rPr>
              <a:t>Concrete panel with 40%</a:t>
            </a:r>
            <a:r>
              <a:rPr kumimoji="0" lang="en-US" b="0" i="0" u="none" strike="noStrike" kern="0" cap="none" spc="0" normalizeH="0" noProof="0" dirty="0">
                <a:ln>
                  <a:noFill/>
                </a:ln>
                <a:solidFill>
                  <a:srgbClr val="000000"/>
                </a:solidFill>
                <a:effectLst/>
                <a:uLnTx/>
                <a:uFillTx/>
                <a:latin typeface="Calibri"/>
                <a:ea typeface="+mn-ea"/>
                <a:cs typeface="+mn-cs"/>
              </a:rPr>
              <a:t> CDW aggregates</a:t>
            </a:r>
            <a:r>
              <a:rPr kumimoji="0" lang="en-US" b="0" i="0" u="none" strike="noStrike" kern="0" cap="none" spc="0" normalizeH="0" baseline="0" noProof="0" dirty="0">
                <a:ln>
                  <a:noFill/>
                </a:ln>
                <a:solidFill>
                  <a:srgbClr val="000000"/>
                </a:solidFill>
                <a:effectLst/>
                <a:uLnTx/>
                <a:uFillTx/>
                <a:latin typeface="Calibri"/>
                <a:ea typeface="+mn-ea"/>
                <a:cs typeface="+mn-cs"/>
              </a:rPr>
              <a:t> </a:t>
            </a:r>
          </a:p>
        </p:txBody>
      </p:sp>
      <p:cxnSp>
        <p:nvCxnSpPr>
          <p:cNvPr id="9" name="Conector recto 8"/>
          <p:cNvCxnSpPr/>
          <p:nvPr/>
        </p:nvCxnSpPr>
        <p:spPr>
          <a:xfrm>
            <a:off x="5969076" y="3886651"/>
            <a:ext cx="0" cy="707305"/>
          </a:xfrm>
          <a:prstGeom prst="line">
            <a:avLst/>
          </a:prstGeom>
          <a:ln w="222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Conector recto 22"/>
          <p:cNvCxnSpPr/>
          <p:nvPr/>
        </p:nvCxnSpPr>
        <p:spPr>
          <a:xfrm>
            <a:off x="6436054" y="3968539"/>
            <a:ext cx="0" cy="716368"/>
          </a:xfrm>
          <a:prstGeom prst="line">
            <a:avLst/>
          </a:prstGeom>
          <a:ln w="222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4" name="Conector recto 23"/>
          <p:cNvCxnSpPr/>
          <p:nvPr/>
        </p:nvCxnSpPr>
        <p:spPr>
          <a:xfrm flipH="1">
            <a:off x="5969076" y="4593956"/>
            <a:ext cx="490618" cy="0"/>
          </a:xfrm>
          <a:prstGeom prst="line">
            <a:avLst/>
          </a:prstGeom>
          <a:ln w="222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Conector recto de flecha 28"/>
          <p:cNvCxnSpPr/>
          <p:nvPr/>
        </p:nvCxnSpPr>
        <p:spPr>
          <a:xfrm>
            <a:off x="6252861" y="4603019"/>
            <a:ext cx="0" cy="631031"/>
          </a:xfrm>
          <a:prstGeom prst="straightConnector1">
            <a:avLst/>
          </a:prstGeom>
          <a:ln w="2222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5" name="圖片 8"/>
          <p:cNvPicPr/>
          <p:nvPr/>
        </p:nvPicPr>
        <p:blipFill>
          <a:blip r:embed="rId6">
            <a:extLst>
              <a:ext uri="{28A0092B-C50C-407E-A947-70E740481C1C}">
                <a14:useLocalDpi xmlns:a14="http://schemas.microsoft.com/office/drawing/2010/main" val="0"/>
              </a:ext>
            </a:extLst>
          </a:blip>
          <a:srcRect/>
          <a:stretch>
            <a:fillRect/>
          </a:stretch>
        </p:blipFill>
        <p:spPr bwMode="auto">
          <a:xfrm>
            <a:off x="7411766" y="4476557"/>
            <a:ext cx="1693418" cy="1628504"/>
          </a:xfrm>
          <a:prstGeom prst="rect">
            <a:avLst/>
          </a:prstGeom>
          <a:noFill/>
          <a:ln>
            <a:noFill/>
          </a:ln>
        </p:spPr>
      </p:pic>
      <p:sp>
        <p:nvSpPr>
          <p:cNvPr id="27" name="Rounded Rectangle 10"/>
          <p:cNvSpPr/>
          <p:nvPr/>
        </p:nvSpPr>
        <p:spPr>
          <a:xfrm>
            <a:off x="7472855" y="6125449"/>
            <a:ext cx="1348778" cy="596027"/>
          </a:xfrm>
          <a:prstGeom prst="roundRect">
            <a:avLst/>
          </a:prstGeom>
          <a:gradFill flip="none" rotWithShape="1">
            <a:gsLst>
              <a:gs pos="0">
                <a:schemeClr val="accent5">
                  <a:lumMod val="75000"/>
                </a:schemeClr>
              </a:gs>
              <a:gs pos="50000">
                <a:schemeClr val="accent5">
                  <a:lumMod val="40000"/>
                  <a:lumOff val="60000"/>
                </a:schemeClr>
              </a:gs>
              <a:gs pos="100000">
                <a:schemeClr val="accent5">
                  <a:lumMod val="20000"/>
                  <a:lumOff val="80000"/>
                </a:schemeClr>
              </a:gs>
            </a:gsLst>
            <a:lin ang="5400000" scaled="1"/>
            <a:tileRect/>
          </a:gradFill>
          <a:ln w="12700" cap="flat" cmpd="sng" algn="ctr">
            <a:solidFill>
              <a:srgbClr val="0070C0"/>
            </a:solidFill>
            <a:prstDash val="solid"/>
            <a:miter lim="800000"/>
          </a:ln>
          <a:effectLst/>
        </p:spPr>
        <p:txBody>
          <a:bodyPr rtlCol="0" anchor="ctr"/>
          <a:lstStyle/>
          <a:p>
            <a:pPr algn="ctr" defTabSz="914400"/>
            <a:r>
              <a:rPr lang="es-ES" kern="0" dirty="0" err="1">
                <a:solidFill>
                  <a:srgbClr val="000000"/>
                </a:solidFill>
                <a:latin typeface="Calibri"/>
              </a:rPr>
              <a:t>Connection</a:t>
            </a:r>
            <a:r>
              <a:rPr lang="es-ES" kern="0" dirty="0">
                <a:solidFill>
                  <a:srgbClr val="000000"/>
                </a:solidFill>
                <a:latin typeface="Calibri"/>
              </a:rPr>
              <a:t> </a:t>
            </a:r>
            <a:r>
              <a:rPr lang="es-ES" kern="0" dirty="0" err="1">
                <a:solidFill>
                  <a:srgbClr val="000000"/>
                </a:solidFill>
                <a:latin typeface="Calibri"/>
              </a:rPr>
              <a:t>details</a:t>
            </a:r>
            <a:endParaRPr lang="es-ES" kern="0" dirty="0">
              <a:solidFill>
                <a:srgbClr val="000000"/>
              </a:solidFill>
              <a:latin typeface="Calibri"/>
            </a:endParaRPr>
          </a:p>
        </p:txBody>
      </p:sp>
    </p:spTree>
    <p:extLst>
      <p:ext uri="{BB962C8B-B14F-4D97-AF65-F5344CB8AC3E}">
        <p14:creationId xmlns:p14="http://schemas.microsoft.com/office/powerpoint/2010/main" val="4250576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347F0-35A5-C14A-A2FB-C4471F0ACB45}"/>
              </a:ext>
            </a:extLst>
          </p:cNvPr>
          <p:cNvSpPr>
            <a:spLocks noGrp="1"/>
          </p:cNvSpPr>
          <p:nvPr>
            <p:ph type="title"/>
          </p:nvPr>
        </p:nvSpPr>
        <p:spPr>
          <a:xfrm>
            <a:off x="105103" y="365127"/>
            <a:ext cx="8891751" cy="1138554"/>
          </a:xfrm>
        </p:spPr>
        <p:txBody>
          <a:bodyPr>
            <a:normAutofit fontScale="90000"/>
          </a:bodyPr>
          <a:lstStyle/>
          <a:p>
            <a:r>
              <a:rPr lang="es-ES_tradnl" dirty="0" err="1"/>
              <a:t>Benefits</a:t>
            </a:r>
            <a:r>
              <a:rPr lang="es-ES_tradnl" dirty="0"/>
              <a:t> of RE</a:t>
            </a:r>
            <a:r>
              <a:rPr lang="es-ES_tradnl" baseline="30000" dirty="0"/>
              <a:t>4</a:t>
            </a:r>
            <a:r>
              <a:rPr lang="es-ES_tradnl" dirty="0"/>
              <a:t> </a:t>
            </a:r>
            <a:r>
              <a:rPr lang="es-ES_tradnl" dirty="0" err="1"/>
              <a:t>prefabricated</a:t>
            </a:r>
            <a:r>
              <a:rPr lang="es-ES_tradnl" dirty="0"/>
              <a:t> </a:t>
            </a:r>
            <a:r>
              <a:rPr lang="es-ES_tradnl" dirty="0" err="1"/>
              <a:t>construction</a:t>
            </a:r>
            <a:endParaRPr lang="cs-CZ" dirty="0"/>
          </a:p>
        </p:txBody>
      </p:sp>
      <p:sp>
        <p:nvSpPr>
          <p:cNvPr id="3" name="Content Placeholder 2">
            <a:extLst>
              <a:ext uri="{FF2B5EF4-FFF2-40B4-BE49-F238E27FC236}">
                <a16:creationId xmlns:a16="http://schemas.microsoft.com/office/drawing/2014/main" id="{A6F98D63-4910-6E40-9579-0747D253DC7A}"/>
              </a:ext>
            </a:extLst>
          </p:cNvPr>
          <p:cNvSpPr>
            <a:spLocks noGrp="1"/>
          </p:cNvSpPr>
          <p:nvPr>
            <p:ph idx="1"/>
          </p:nvPr>
        </p:nvSpPr>
        <p:spPr>
          <a:xfrm>
            <a:off x="578069" y="2196661"/>
            <a:ext cx="6175587" cy="3864843"/>
          </a:xfrm>
        </p:spPr>
        <p:txBody>
          <a:bodyPr>
            <a:normAutofit/>
          </a:bodyPr>
          <a:lstStyle/>
          <a:p>
            <a:pPr lvl="0"/>
            <a:r>
              <a:rPr lang="en-GB" sz="2400" dirty="0"/>
              <a:t>Fast and easy assembly;</a:t>
            </a:r>
          </a:p>
          <a:p>
            <a:pPr lvl="0"/>
            <a:r>
              <a:rPr lang="en-GB" sz="2400" dirty="0"/>
              <a:t>Easy disassembly;</a:t>
            </a:r>
            <a:endParaRPr lang="es-ES" sz="2400" dirty="0"/>
          </a:p>
          <a:p>
            <a:pPr lvl="0"/>
            <a:r>
              <a:rPr lang="en-GB" sz="2400" dirty="0"/>
              <a:t>Less waste ;</a:t>
            </a:r>
          </a:p>
          <a:p>
            <a:pPr lvl="0"/>
            <a:r>
              <a:rPr lang="en-GB" sz="2400" dirty="0"/>
              <a:t>Cost savings in terms of collective protective measures; </a:t>
            </a:r>
          </a:p>
          <a:p>
            <a:pPr lvl="0"/>
            <a:r>
              <a:rPr lang="en-GB" sz="2400" dirty="0"/>
              <a:t>Great way to save money and the environment</a:t>
            </a:r>
          </a:p>
          <a:p>
            <a:pPr lvl="0"/>
            <a:endParaRPr lang="es-ES" dirty="0"/>
          </a:p>
          <a:p>
            <a:endParaRPr lang="cs-CZ" sz="2000" dirty="0"/>
          </a:p>
        </p:txBody>
      </p:sp>
      <p:sp>
        <p:nvSpPr>
          <p:cNvPr id="5" name="Slide Number Placeholder 4">
            <a:extLst>
              <a:ext uri="{FF2B5EF4-FFF2-40B4-BE49-F238E27FC236}">
                <a16:creationId xmlns:a16="http://schemas.microsoft.com/office/drawing/2014/main" id="{F83B8501-B716-204E-AEB4-247E0288B279}"/>
              </a:ext>
            </a:extLst>
          </p:cNvPr>
          <p:cNvSpPr>
            <a:spLocks noGrp="1"/>
          </p:cNvSpPr>
          <p:nvPr>
            <p:ph type="sldNum" sz="quarter" idx="12"/>
          </p:nvPr>
        </p:nvSpPr>
        <p:spPr/>
        <p:txBody>
          <a:bodyPr/>
          <a:lstStyle/>
          <a:p>
            <a:fld id="{E23E03A6-88B2-EE4C-BED9-6D28EB8261F6}" type="slidenum">
              <a:rPr lang="cs-CZ" smtClean="0"/>
              <a:t>15</a:t>
            </a:fld>
            <a:endParaRPr lang="cs-CZ"/>
          </a:p>
        </p:txBody>
      </p:sp>
      <p:sp>
        <p:nvSpPr>
          <p:cNvPr id="6" name="Footer Placeholder 5">
            <a:extLst>
              <a:ext uri="{FF2B5EF4-FFF2-40B4-BE49-F238E27FC236}">
                <a16:creationId xmlns:a16="http://schemas.microsoft.com/office/drawing/2014/main" id="{5673C2F8-1709-B647-837F-711451957869}"/>
              </a:ext>
            </a:extLst>
          </p:cNvPr>
          <p:cNvSpPr>
            <a:spLocks noGrp="1"/>
          </p:cNvSpPr>
          <p:nvPr>
            <p:ph type="ftr" sz="quarter" idx="11"/>
          </p:nvPr>
        </p:nvSpPr>
        <p:spPr/>
        <p:txBody>
          <a:bodyPr/>
          <a:lstStyle/>
          <a:p>
            <a:r>
              <a:rPr lang="cs-CZ"/>
              <a:t>24th October 2019, Bari, Italy</a:t>
            </a:r>
          </a:p>
        </p:txBody>
      </p:sp>
      <p:pic>
        <p:nvPicPr>
          <p:cNvPr id="1026" name="Picture 2" descr="Resultado de imagen de benefi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3656" y="2417891"/>
            <a:ext cx="2314575" cy="1971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8215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CBE38-B804-554F-A04D-E77F18659DEC}"/>
              </a:ext>
            </a:extLst>
          </p:cNvPr>
          <p:cNvSpPr>
            <a:spLocks noGrp="1"/>
          </p:cNvSpPr>
          <p:nvPr>
            <p:ph type="title"/>
          </p:nvPr>
        </p:nvSpPr>
        <p:spPr/>
        <p:txBody>
          <a:bodyPr/>
          <a:lstStyle/>
          <a:p>
            <a:r>
              <a:rPr lang="en-GB" dirty="0">
                <a:solidFill>
                  <a:srgbClr val="00B050"/>
                </a:solidFill>
              </a:rPr>
              <a:t>Thank you for your attention</a:t>
            </a:r>
          </a:p>
        </p:txBody>
      </p:sp>
      <p:sp>
        <p:nvSpPr>
          <p:cNvPr id="3" name="TextBox 2">
            <a:extLst>
              <a:ext uri="{FF2B5EF4-FFF2-40B4-BE49-F238E27FC236}">
                <a16:creationId xmlns:a16="http://schemas.microsoft.com/office/drawing/2014/main" id="{D8FE632C-8E02-334F-99C7-EF2D579FD6F2}"/>
              </a:ext>
            </a:extLst>
          </p:cNvPr>
          <p:cNvSpPr txBox="1"/>
          <p:nvPr/>
        </p:nvSpPr>
        <p:spPr>
          <a:xfrm>
            <a:off x="626270" y="5272147"/>
            <a:ext cx="3468210" cy="369332"/>
          </a:xfrm>
          <a:prstGeom prst="rect">
            <a:avLst/>
          </a:prstGeom>
          <a:noFill/>
        </p:spPr>
        <p:txBody>
          <a:bodyPr wrap="square" rtlCol="0">
            <a:spAutoFit/>
          </a:bodyPr>
          <a:lstStyle/>
          <a:p>
            <a:r>
              <a:rPr lang="en-GB" dirty="0"/>
              <a:t>Aurora María Casado Barrasa</a:t>
            </a:r>
          </a:p>
        </p:txBody>
      </p:sp>
      <p:sp>
        <p:nvSpPr>
          <p:cNvPr id="4" name="TextBox 3">
            <a:extLst>
              <a:ext uri="{FF2B5EF4-FFF2-40B4-BE49-F238E27FC236}">
                <a16:creationId xmlns:a16="http://schemas.microsoft.com/office/drawing/2014/main" id="{F6186EC2-F02E-F04D-B215-2C0551AF57D2}"/>
              </a:ext>
            </a:extLst>
          </p:cNvPr>
          <p:cNvSpPr txBox="1"/>
          <p:nvPr/>
        </p:nvSpPr>
        <p:spPr>
          <a:xfrm>
            <a:off x="626270" y="5641479"/>
            <a:ext cx="4647694" cy="369332"/>
          </a:xfrm>
          <a:prstGeom prst="rect">
            <a:avLst/>
          </a:prstGeom>
          <a:noFill/>
        </p:spPr>
        <p:txBody>
          <a:bodyPr wrap="square" rtlCol="0">
            <a:spAutoFit/>
          </a:bodyPr>
          <a:lstStyle/>
          <a:p>
            <a:r>
              <a:rPr lang="en-GB">
                <a:hlinkClick r:id="rId3"/>
              </a:rPr>
              <a:t>auroramaria.casado.barrasa@acciona.com</a:t>
            </a:r>
            <a:r>
              <a:rPr lang="en-GB"/>
              <a:t> </a:t>
            </a:r>
            <a:endParaRPr lang="en-GB" dirty="0"/>
          </a:p>
        </p:txBody>
      </p:sp>
      <p:pic>
        <p:nvPicPr>
          <p:cNvPr id="6" name="Picture 4" descr="Resultado de imagen de acciona construction"/>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5878283" y="5281748"/>
            <a:ext cx="1216727" cy="544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477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347F0-35A5-C14A-A2FB-C4471F0ACB45}"/>
              </a:ext>
            </a:extLst>
          </p:cNvPr>
          <p:cNvSpPr>
            <a:spLocks noGrp="1"/>
          </p:cNvSpPr>
          <p:nvPr>
            <p:ph type="title"/>
          </p:nvPr>
        </p:nvSpPr>
        <p:spPr/>
        <p:txBody>
          <a:bodyPr/>
          <a:lstStyle/>
          <a:p>
            <a:r>
              <a:rPr lang="es-ES_tradnl" dirty="0"/>
              <a:t>Content</a:t>
            </a:r>
            <a:endParaRPr lang="cs-CZ" dirty="0"/>
          </a:p>
        </p:txBody>
      </p:sp>
      <p:sp>
        <p:nvSpPr>
          <p:cNvPr id="3" name="Content Placeholder 2">
            <a:extLst>
              <a:ext uri="{FF2B5EF4-FFF2-40B4-BE49-F238E27FC236}">
                <a16:creationId xmlns:a16="http://schemas.microsoft.com/office/drawing/2014/main" id="{A6F98D63-4910-6E40-9579-0747D253DC7A}"/>
              </a:ext>
            </a:extLst>
          </p:cNvPr>
          <p:cNvSpPr>
            <a:spLocks noGrp="1"/>
          </p:cNvSpPr>
          <p:nvPr>
            <p:ph idx="1"/>
          </p:nvPr>
        </p:nvSpPr>
        <p:spPr>
          <a:xfrm>
            <a:off x="664845" y="2089743"/>
            <a:ext cx="7886700" cy="4266608"/>
          </a:xfrm>
        </p:spPr>
        <p:txBody>
          <a:bodyPr>
            <a:normAutofit/>
          </a:bodyPr>
          <a:lstStyle/>
          <a:p>
            <a:pPr>
              <a:spcAft>
                <a:spcPts val="1200"/>
              </a:spcAft>
              <a:buFont typeface="Wingdings" panose="05000000000000000000" pitchFamily="2" charset="2"/>
              <a:buChar char="q"/>
            </a:pPr>
            <a:r>
              <a:rPr lang="es-ES" sz="2400" dirty="0"/>
              <a:t>  </a:t>
            </a:r>
            <a:r>
              <a:rPr lang="es-ES" sz="2400" dirty="0" err="1"/>
              <a:t>The</a:t>
            </a:r>
            <a:r>
              <a:rPr lang="es-ES" sz="2400" dirty="0"/>
              <a:t> </a:t>
            </a:r>
            <a:r>
              <a:rPr lang="es-ES" sz="2400" dirty="0" err="1"/>
              <a:t>challenge</a:t>
            </a:r>
            <a:r>
              <a:rPr lang="es-ES" sz="2400" dirty="0"/>
              <a:t>                 </a:t>
            </a:r>
          </a:p>
          <a:p>
            <a:pPr>
              <a:spcAft>
                <a:spcPts val="1200"/>
              </a:spcAft>
              <a:buFont typeface="Wingdings" panose="05000000000000000000" pitchFamily="2" charset="2"/>
              <a:buChar char="q"/>
            </a:pPr>
            <a:r>
              <a:rPr lang="es-ES" sz="2400" dirty="0"/>
              <a:t> </a:t>
            </a:r>
            <a:r>
              <a:rPr lang="es-ES" sz="2400" dirty="0" err="1"/>
              <a:t>Overview</a:t>
            </a:r>
            <a:r>
              <a:rPr lang="es-ES" sz="2400" dirty="0"/>
              <a:t> of </a:t>
            </a:r>
            <a:r>
              <a:rPr lang="es-ES" sz="2400" dirty="0" err="1"/>
              <a:t>the</a:t>
            </a:r>
            <a:r>
              <a:rPr lang="es-ES" sz="2400" dirty="0"/>
              <a:t> demo </a:t>
            </a:r>
            <a:r>
              <a:rPr lang="es-ES" sz="2400" dirty="0" err="1"/>
              <a:t>sites</a:t>
            </a:r>
            <a:endParaRPr lang="es-ES" sz="2400" dirty="0"/>
          </a:p>
          <a:p>
            <a:pPr>
              <a:spcAft>
                <a:spcPts val="1200"/>
              </a:spcAft>
              <a:buFont typeface="Wingdings" panose="05000000000000000000" pitchFamily="2" charset="2"/>
              <a:buChar char="q"/>
            </a:pPr>
            <a:r>
              <a:rPr lang="es-ES" sz="2400" dirty="0"/>
              <a:t>  </a:t>
            </a:r>
            <a:r>
              <a:rPr lang="es-ES" sz="2400" dirty="0" err="1"/>
              <a:t>Benefits</a:t>
            </a:r>
            <a:r>
              <a:rPr lang="es-ES" sz="2400" dirty="0"/>
              <a:t> of RE</a:t>
            </a:r>
            <a:r>
              <a:rPr lang="es-ES" sz="2400" baseline="30000" dirty="0"/>
              <a:t>4</a:t>
            </a:r>
            <a:r>
              <a:rPr lang="es-ES" sz="2400" dirty="0"/>
              <a:t> </a:t>
            </a:r>
            <a:r>
              <a:rPr lang="es-ES" sz="2400" dirty="0" err="1"/>
              <a:t>prefabricated</a:t>
            </a:r>
            <a:r>
              <a:rPr lang="es-ES" sz="2400" dirty="0"/>
              <a:t> </a:t>
            </a:r>
            <a:r>
              <a:rPr lang="es-ES" sz="2400" dirty="0" err="1"/>
              <a:t>construction</a:t>
            </a:r>
            <a:endParaRPr lang="cs-CZ" sz="2400" dirty="0"/>
          </a:p>
        </p:txBody>
      </p:sp>
      <p:sp>
        <p:nvSpPr>
          <p:cNvPr id="5" name="Slide Number Placeholder 4">
            <a:extLst>
              <a:ext uri="{FF2B5EF4-FFF2-40B4-BE49-F238E27FC236}">
                <a16:creationId xmlns:a16="http://schemas.microsoft.com/office/drawing/2014/main" id="{F83B8501-B716-204E-AEB4-247E0288B279}"/>
              </a:ext>
            </a:extLst>
          </p:cNvPr>
          <p:cNvSpPr>
            <a:spLocks noGrp="1"/>
          </p:cNvSpPr>
          <p:nvPr>
            <p:ph type="sldNum" sz="quarter" idx="12"/>
          </p:nvPr>
        </p:nvSpPr>
        <p:spPr/>
        <p:txBody>
          <a:bodyPr/>
          <a:lstStyle/>
          <a:p>
            <a:fld id="{E23E03A6-88B2-EE4C-BED9-6D28EB8261F6}" type="slidenum">
              <a:rPr lang="cs-CZ" smtClean="0"/>
              <a:t>2</a:t>
            </a:fld>
            <a:endParaRPr lang="cs-CZ"/>
          </a:p>
        </p:txBody>
      </p:sp>
      <p:sp>
        <p:nvSpPr>
          <p:cNvPr id="6" name="Footer Placeholder 5">
            <a:extLst>
              <a:ext uri="{FF2B5EF4-FFF2-40B4-BE49-F238E27FC236}">
                <a16:creationId xmlns:a16="http://schemas.microsoft.com/office/drawing/2014/main" id="{5673C2F8-1709-B647-837F-711451957869}"/>
              </a:ext>
            </a:extLst>
          </p:cNvPr>
          <p:cNvSpPr>
            <a:spLocks noGrp="1"/>
          </p:cNvSpPr>
          <p:nvPr>
            <p:ph type="ftr" sz="quarter" idx="11"/>
          </p:nvPr>
        </p:nvSpPr>
        <p:spPr/>
        <p:txBody>
          <a:bodyPr/>
          <a:lstStyle/>
          <a:p>
            <a:r>
              <a:rPr lang="cs-CZ"/>
              <a:t>24th October 2019, Bari, Italy</a:t>
            </a:r>
          </a:p>
        </p:txBody>
      </p:sp>
      <p:pic>
        <p:nvPicPr>
          <p:cNvPr id="7" name="Imagen 6"/>
          <p:cNvPicPr>
            <a:picLocks noChangeAspect="1"/>
          </p:cNvPicPr>
          <p:nvPr/>
        </p:nvPicPr>
        <p:blipFill>
          <a:blip r:embed="rId3"/>
          <a:stretch>
            <a:fillRect/>
          </a:stretch>
        </p:blipFill>
        <p:spPr>
          <a:xfrm>
            <a:off x="6088639" y="4413971"/>
            <a:ext cx="2619375" cy="1743075"/>
          </a:xfrm>
          <a:prstGeom prst="rect">
            <a:avLst/>
          </a:prstGeom>
        </p:spPr>
      </p:pic>
    </p:spTree>
    <p:extLst>
      <p:ext uri="{BB962C8B-B14F-4D97-AF65-F5344CB8AC3E}">
        <p14:creationId xmlns:p14="http://schemas.microsoft.com/office/powerpoint/2010/main" val="1760416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347F0-35A5-C14A-A2FB-C4471F0ACB45}"/>
              </a:ext>
            </a:extLst>
          </p:cNvPr>
          <p:cNvSpPr>
            <a:spLocks noGrp="1"/>
          </p:cNvSpPr>
          <p:nvPr>
            <p:ph type="title"/>
          </p:nvPr>
        </p:nvSpPr>
        <p:spPr/>
        <p:txBody>
          <a:bodyPr/>
          <a:lstStyle/>
          <a:p>
            <a:r>
              <a:rPr lang="es-ES_tradnl" dirty="0" err="1"/>
              <a:t>The</a:t>
            </a:r>
            <a:r>
              <a:rPr lang="es-ES_tradnl" dirty="0"/>
              <a:t> </a:t>
            </a:r>
            <a:r>
              <a:rPr lang="es-ES_tradnl" dirty="0" err="1"/>
              <a:t>challenge</a:t>
            </a:r>
            <a:endParaRPr lang="cs-CZ" dirty="0"/>
          </a:p>
        </p:txBody>
      </p:sp>
      <p:sp>
        <p:nvSpPr>
          <p:cNvPr id="3" name="Content Placeholder 2">
            <a:extLst>
              <a:ext uri="{FF2B5EF4-FFF2-40B4-BE49-F238E27FC236}">
                <a16:creationId xmlns:a16="http://schemas.microsoft.com/office/drawing/2014/main" id="{A6F98D63-4910-6E40-9579-0747D253DC7A}"/>
              </a:ext>
            </a:extLst>
          </p:cNvPr>
          <p:cNvSpPr>
            <a:spLocks noGrp="1"/>
          </p:cNvSpPr>
          <p:nvPr>
            <p:ph idx="1"/>
          </p:nvPr>
        </p:nvSpPr>
        <p:spPr>
          <a:xfrm>
            <a:off x="628651" y="2219701"/>
            <a:ext cx="4266622" cy="3365211"/>
          </a:xfrm>
        </p:spPr>
        <p:txBody>
          <a:bodyPr>
            <a:normAutofit/>
          </a:bodyPr>
          <a:lstStyle/>
          <a:p>
            <a:pPr algn="just"/>
            <a:r>
              <a:rPr lang="es-ES_tradnl" sz="2400" dirty="0"/>
              <a:t>In a circular </a:t>
            </a:r>
            <a:r>
              <a:rPr lang="es-ES_tradnl" sz="2400" dirty="0" err="1"/>
              <a:t>economy</a:t>
            </a:r>
            <a:r>
              <a:rPr lang="es-ES_tradnl" sz="2400" dirty="0"/>
              <a:t>, </a:t>
            </a:r>
            <a:r>
              <a:rPr lang="es-ES_tradnl" sz="2400" dirty="0" err="1"/>
              <a:t>how</a:t>
            </a:r>
            <a:r>
              <a:rPr lang="es-ES_tradnl" sz="2400" dirty="0"/>
              <a:t> </a:t>
            </a:r>
            <a:r>
              <a:rPr lang="es-ES_tradnl" sz="2400" dirty="0" err="1"/>
              <a:t>could</a:t>
            </a:r>
            <a:r>
              <a:rPr lang="es-ES_tradnl" sz="2400" dirty="0"/>
              <a:t> </a:t>
            </a:r>
            <a:r>
              <a:rPr lang="es-ES_tradnl" sz="2400" dirty="0" err="1"/>
              <a:t>we</a:t>
            </a:r>
            <a:r>
              <a:rPr lang="es-ES_tradnl" sz="2400" dirty="0"/>
              <a:t> </a:t>
            </a:r>
            <a:r>
              <a:rPr lang="es-ES_tradnl" sz="2400" dirty="0" err="1"/>
              <a:t>have</a:t>
            </a:r>
            <a:r>
              <a:rPr lang="es-ES_tradnl" sz="2400" dirty="0"/>
              <a:t> a </a:t>
            </a:r>
            <a:r>
              <a:rPr lang="es-ES_tradnl" sz="2400" dirty="0" err="1"/>
              <a:t>completely</a:t>
            </a:r>
            <a:r>
              <a:rPr lang="es-ES_tradnl" sz="2400" dirty="0"/>
              <a:t> </a:t>
            </a:r>
            <a:r>
              <a:rPr lang="es-ES_tradnl" sz="2400" dirty="0" err="1"/>
              <a:t>recyclable</a:t>
            </a:r>
            <a:r>
              <a:rPr lang="es-ES_tradnl" sz="2400" dirty="0"/>
              <a:t> </a:t>
            </a:r>
            <a:r>
              <a:rPr lang="es-ES_tradnl" sz="2400" dirty="0" err="1"/>
              <a:t>building</a:t>
            </a:r>
            <a:r>
              <a:rPr lang="es-ES_tradnl" sz="2400" dirty="0"/>
              <a:t>?</a:t>
            </a:r>
          </a:p>
          <a:p>
            <a:pPr algn="just"/>
            <a:endParaRPr lang="es-ES_tradnl" sz="2400" dirty="0"/>
          </a:p>
          <a:p>
            <a:pPr algn="just"/>
            <a:r>
              <a:rPr lang="es-ES_tradnl" sz="2400" dirty="0" err="1"/>
              <a:t>How</a:t>
            </a:r>
            <a:r>
              <a:rPr lang="es-ES_tradnl" sz="2400" dirty="0"/>
              <a:t> do </a:t>
            </a:r>
            <a:r>
              <a:rPr lang="es-ES_tradnl" sz="2400" dirty="0" err="1"/>
              <a:t>we</a:t>
            </a:r>
            <a:r>
              <a:rPr lang="es-ES_tradnl" sz="2400" dirty="0"/>
              <a:t> </a:t>
            </a:r>
            <a:r>
              <a:rPr lang="es-ES_tradnl" sz="2400" dirty="0" err="1"/>
              <a:t>recycle</a:t>
            </a:r>
            <a:r>
              <a:rPr lang="es-ES_tradnl" sz="2400" dirty="0"/>
              <a:t> </a:t>
            </a:r>
            <a:r>
              <a:rPr lang="es-ES_tradnl" sz="2400" dirty="0" err="1"/>
              <a:t>building</a:t>
            </a:r>
            <a:r>
              <a:rPr lang="es-ES_tradnl" sz="2400" dirty="0"/>
              <a:t> </a:t>
            </a:r>
            <a:r>
              <a:rPr lang="es-ES_tradnl" sz="2400" dirty="0" err="1"/>
              <a:t>materials</a:t>
            </a:r>
            <a:r>
              <a:rPr lang="es-ES_tradnl" sz="2400" dirty="0"/>
              <a:t> in a </a:t>
            </a:r>
            <a:r>
              <a:rPr lang="es-ES_tradnl" sz="2400" dirty="0" err="1"/>
              <a:t>way</a:t>
            </a:r>
            <a:r>
              <a:rPr lang="es-ES_tradnl" sz="2400" dirty="0"/>
              <a:t> </a:t>
            </a:r>
            <a:r>
              <a:rPr lang="es-ES_tradnl" sz="2400" dirty="0" err="1"/>
              <a:t>that</a:t>
            </a:r>
            <a:r>
              <a:rPr lang="es-ES_tradnl" sz="2400" dirty="0"/>
              <a:t> </a:t>
            </a:r>
            <a:r>
              <a:rPr lang="es-ES_tradnl" sz="2400" dirty="0" err="1"/>
              <a:t>we</a:t>
            </a:r>
            <a:r>
              <a:rPr lang="es-ES_tradnl" sz="2400" dirty="0"/>
              <a:t> </a:t>
            </a:r>
            <a:r>
              <a:rPr lang="es-ES_tradnl" sz="2400" dirty="0" err="1"/>
              <a:t>could</a:t>
            </a:r>
            <a:r>
              <a:rPr lang="es-ES_tradnl" sz="2400" dirty="0"/>
              <a:t> </a:t>
            </a:r>
            <a:r>
              <a:rPr lang="es-ES_tradnl" sz="2400" dirty="0" err="1"/>
              <a:t>really</a:t>
            </a:r>
            <a:r>
              <a:rPr lang="es-ES_tradnl" sz="2400" dirty="0"/>
              <a:t> </a:t>
            </a:r>
            <a:r>
              <a:rPr lang="es-ES_tradnl" sz="2400" dirty="0" err="1"/>
              <a:t>benefit</a:t>
            </a:r>
            <a:r>
              <a:rPr lang="es-ES_tradnl" sz="2400" dirty="0"/>
              <a:t> </a:t>
            </a:r>
            <a:r>
              <a:rPr lang="es-ES_tradnl" sz="2400" dirty="0" err="1"/>
              <a:t>from</a:t>
            </a:r>
            <a:r>
              <a:rPr lang="es-ES_tradnl" sz="2400" dirty="0"/>
              <a:t>?</a:t>
            </a:r>
            <a:endParaRPr lang="cs-CZ" sz="2400" dirty="0"/>
          </a:p>
        </p:txBody>
      </p:sp>
      <p:sp>
        <p:nvSpPr>
          <p:cNvPr id="5" name="Slide Number Placeholder 4">
            <a:extLst>
              <a:ext uri="{FF2B5EF4-FFF2-40B4-BE49-F238E27FC236}">
                <a16:creationId xmlns:a16="http://schemas.microsoft.com/office/drawing/2014/main" id="{F83B8501-B716-204E-AEB4-247E0288B279}"/>
              </a:ext>
            </a:extLst>
          </p:cNvPr>
          <p:cNvSpPr>
            <a:spLocks noGrp="1"/>
          </p:cNvSpPr>
          <p:nvPr>
            <p:ph type="sldNum" sz="quarter" idx="12"/>
          </p:nvPr>
        </p:nvSpPr>
        <p:spPr/>
        <p:txBody>
          <a:bodyPr/>
          <a:lstStyle/>
          <a:p>
            <a:fld id="{E23E03A6-88B2-EE4C-BED9-6D28EB8261F6}" type="slidenum">
              <a:rPr lang="cs-CZ" smtClean="0"/>
              <a:t>3</a:t>
            </a:fld>
            <a:endParaRPr lang="cs-CZ"/>
          </a:p>
        </p:txBody>
      </p:sp>
      <p:sp>
        <p:nvSpPr>
          <p:cNvPr id="6" name="Footer Placeholder 5">
            <a:extLst>
              <a:ext uri="{FF2B5EF4-FFF2-40B4-BE49-F238E27FC236}">
                <a16:creationId xmlns:a16="http://schemas.microsoft.com/office/drawing/2014/main" id="{5673C2F8-1709-B647-837F-711451957869}"/>
              </a:ext>
            </a:extLst>
          </p:cNvPr>
          <p:cNvSpPr>
            <a:spLocks noGrp="1"/>
          </p:cNvSpPr>
          <p:nvPr>
            <p:ph type="ftr" sz="quarter" idx="11"/>
          </p:nvPr>
        </p:nvSpPr>
        <p:spPr/>
        <p:txBody>
          <a:bodyPr/>
          <a:lstStyle/>
          <a:p>
            <a:r>
              <a:rPr lang="cs-CZ"/>
              <a:t>24th October 2019, Bari, Italy</a:t>
            </a:r>
          </a:p>
        </p:txBody>
      </p:sp>
      <p:pic>
        <p:nvPicPr>
          <p:cNvPr id="9" name="Imagen 8"/>
          <p:cNvPicPr>
            <a:picLocks noChangeAspect="1"/>
          </p:cNvPicPr>
          <p:nvPr/>
        </p:nvPicPr>
        <p:blipFill>
          <a:blip r:embed="rId3"/>
          <a:stretch>
            <a:fillRect/>
          </a:stretch>
        </p:blipFill>
        <p:spPr>
          <a:xfrm>
            <a:off x="5411585" y="2773983"/>
            <a:ext cx="2857500" cy="16002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45424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347F0-35A5-C14A-A2FB-C4471F0ACB45}"/>
              </a:ext>
            </a:extLst>
          </p:cNvPr>
          <p:cNvSpPr>
            <a:spLocks noGrp="1"/>
          </p:cNvSpPr>
          <p:nvPr>
            <p:ph type="title"/>
          </p:nvPr>
        </p:nvSpPr>
        <p:spPr>
          <a:xfrm>
            <a:off x="397163" y="365127"/>
            <a:ext cx="8469745" cy="1138554"/>
          </a:xfrm>
        </p:spPr>
        <p:txBody>
          <a:bodyPr>
            <a:noAutofit/>
          </a:bodyPr>
          <a:lstStyle/>
          <a:p>
            <a:r>
              <a:rPr lang="es-ES_tradnl" sz="4000" dirty="0" err="1"/>
              <a:t>How</a:t>
            </a:r>
            <a:r>
              <a:rPr lang="es-ES_tradnl" sz="4000" dirty="0"/>
              <a:t> </a:t>
            </a:r>
            <a:r>
              <a:rPr lang="es-ES_tradnl" sz="4000" dirty="0" err="1"/>
              <a:t>could</a:t>
            </a:r>
            <a:r>
              <a:rPr lang="es-ES_tradnl" sz="4000" dirty="0"/>
              <a:t> </a:t>
            </a:r>
            <a:r>
              <a:rPr lang="es-ES_tradnl" sz="4000" dirty="0" err="1"/>
              <a:t>we</a:t>
            </a:r>
            <a:r>
              <a:rPr lang="es-ES_tradnl" sz="4000" dirty="0"/>
              <a:t> </a:t>
            </a:r>
            <a:r>
              <a:rPr lang="es-ES_tradnl" sz="4000" dirty="0" err="1"/>
              <a:t>have</a:t>
            </a:r>
            <a:r>
              <a:rPr lang="es-ES_tradnl" sz="4000" dirty="0"/>
              <a:t> a </a:t>
            </a:r>
            <a:r>
              <a:rPr lang="es-ES_tradnl" sz="4000" dirty="0" err="1"/>
              <a:t>fully</a:t>
            </a:r>
            <a:r>
              <a:rPr lang="es-ES_tradnl" sz="4000" dirty="0"/>
              <a:t> </a:t>
            </a:r>
            <a:r>
              <a:rPr lang="es-ES_tradnl" sz="4000" dirty="0" err="1"/>
              <a:t>recyclable</a:t>
            </a:r>
            <a:r>
              <a:rPr lang="es-ES_tradnl" sz="4000" dirty="0"/>
              <a:t> </a:t>
            </a:r>
            <a:r>
              <a:rPr lang="es-ES_tradnl" sz="4000" dirty="0" err="1"/>
              <a:t>building</a:t>
            </a:r>
            <a:r>
              <a:rPr lang="es-ES_tradnl" sz="4000" dirty="0"/>
              <a:t>?</a:t>
            </a:r>
            <a:endParaRPr lang="cs-CZ" sz="4000" dirty="0">
              <a:solidFill>
                <a:srgbClr val="FF0000"/>
              </a:solidFill>
            </a:endParaRPr>
          </a:p>
        </p:txBody>
      </p:sp>
      <p:sp>
        <p:nvSpPr>
          <p:cNvPr id="5" name="Slide Number Placeholder 4">
            <a:extLst>
              <a:ext uri="{FF2B5EF4-FFF2-40B4-BE49-F238E27FC236}">
                <a16:creationId xmlns:a16="http://schemas.microsoft.com/office/drawing/2014/main" id="{F83B8501-B716-204E-AEB4-247E0288B279}"/>
              </a:ext>
            </a:extLst>
          </p:cNvPr>
          <p:cNvSpPr>
            <a:spLocks noGrp="1"/>
          </p:cNvSpPr>
          <p:nvPr>
            <p:ph type="sldNum" sz="quarter" idx="12"/>
          </p:nvPr>
        </p:nvSpPr>
        <p:spPr/>
        <p:txBody>
          <a:bodyPr/>
          <a:lstStyle/>
          <a:p>
            <a:fld id="{E23E03A6-88B2-EE4C-BED9-6D28EB8261F6}" type="slidenum">
              <a:rPr lang="cs-CZ" smtClean="0"/>
              <a:t>4</a:t>
            </a:fld>
            <a:endParaRPr lang="cs-CZ"/>
          </a:p>
        </p:txBody>
      </p:sp>
      <p:sp>
        <p:nvSpPr>
          <p:cNvPr id="6" name="Footer Placeholder 5">
            <a:extLst>
              <a:ext uri="{FF2B5EF4-FFF2-40B4-BE49-F238E27FC236}">
                <a16:creationId xmlns:a16="http://schemas.microsoft.com/office/drawing/2014/main" id="{5673C2F8-1709-B647-837F-711451957869}"/>
              </a:ext>
            </a:extLst>
          </p:cNvPr>
          <p:cNvSpPr>
            <a:spLocks noGrp="1"/>
          </p:cNvSpPr>
          <p:nvPr>
            <p:ph type="ftr" sz="quarter" idx="11"/>
          </p:nvPr>
        </p:nvSpPr>
        <p:spPr/>
        <p:txBody>
          <a:bodyPr/>
          <a:lstStyle/>
          <a:p>
            <a:r>
              <a:rPr lang="cs-CZ"/>
              <a:t>24th October 2019, Bari, Italy</a:t>
            </a:r>
          </a:p>
        </p:txBody>
      </p:sp>
      <p:sp>
        <p:nvSpPr>
          <p:cNvPr id="9" name="12 Rectángulo redondeado"/>
          <p:cNvSpPr/>
          <p:nvPr/>
        </p:nvSpPr>
        <p:spPr>
          <a:xfrm>
            <a:off x="805393" y="2792654"/>
            <a:ext cx="2320734" cy="791904"/>
          </a:xfrm>
          <a:prstGeom prst="roundRect">
            <a:avLst/>
          </a:prstGeom>
          <a:solidFill>
            <a:srgbClr val="4F81BD">
              <a:lumMod val="20000"/>
              <a:lumOff val="80000"/>
            </a:srgbClr>
          </a:solidFill>
          <a:ln w="25400" cap="flat" cmpd="sng" algn="ctr">
            <a:solidFill>
              <a:srgbClr val="4F81BD">
                <a:shade val="50000"/>
              </a:srgbClr>
            </a:solidFill>
            <a:prstDash val="solid"/>
          </a:ln>
          <a:effectLst/>
        </p:spPr>
        <p:txBody>
          <a:bodyPr rtlCol="0" anchor="ctr"/>
          <a:lstStyle/>
          <a:p>
            <a:pPr>
              <a:lnSpc>
                <a:spcPct val="114000"/>
              </a:lnSpc>
            </a:pPr>
            <a:r>
              <a:rPr lang="es-ES_tradnl" sz="2000" dirty="0"/>
              <a:t>Modular/</a:t>
            </a:r>
            <a:r>
              <a:rPr lang="es-ES_tradnl" sz="2000" dirty="0" err="1"/>
              <a:t>easy</a:t>
            </a:r>
            <a:r>
              <a:rPr lang="es-ES_tradnl" sz="2000" dirty="0"/>
              <a:t> </a:t>
            </a:r>
            <a:r>
              <a:rPr lang="es-ES_tradnl" sz="2000" dirty="0" err="1"/>
              <a:t>assembly</a:t>
            </a:r>
            <a:endParaRPr lang="es-ES_tradnl" sz="2000" dirty="0"/>
          </a:p>
        </p:txBody>
      </p:sp>
      <p:sp>
        <p:nvSpPr>
          <p:cNvPr id="13" name="CuadroTexto 12"/>
          <p:cNvSpPr txBox="1"/>
          <p:nvPr/>
        </p:nvSpPr>
        <p:spPr>
          <a:xfrm>
            <a:off x="618534" y="1756482"/>
            <a:ext cx="7979322" cy="646331"/>
          </a:xfrm>
          <a:prstGeom prst="rect">
            <a:avLst/>
          </a:prstGeom>
          <a:noFill/>
        </p:spPr>
        <p:txBody>
          <a:bodyPr wrap="square" rtlCol="0">
            <a:spAutoFit/>
          </a:bodyPr>
          <a:lstStyle/>
          <a:p>
            <a:pPr algn="just"/>
            <a:r>
              <a:rPr lang="es-ES_tradnl" dirty="0"/>
              <a:t>To </a:t>
            </a:r>
            <a:r>
              <a:rPr lang="es-ES_tradnl" dirty="0" err="1"/>
              <a:t>design</a:t>
            </a:r>
            <a:r>
              <a:rPr lang="es-ES_tradnl" dirty="0"/>
              <a:t> and </a:t>
            </a:r>
            <a:r>
              <a:rPr lang="es-ES_tradnl" dirty="0" err="1"/>
              <a:t>develop</a:t>
            </a:r>
            <a:r>
              <a:rPr lang="es-ES_tradnl" dirty="0"/>
              <a:t> </a:t>
            </a:r>
            <a:r>
              <a:rPr lang="es-ES_tradnl" dirty="0" err="1"/>
              <a:t>solutions</a:t>
            </a:r>
            <a:r>
              <a:rPr lang="es-ES_tradnl" dirty="0"/>
              <a:t> </a:t>
            </a:r>
            <a:r>
              <a:rPr lang="es-ES_tradnl" dirty="0" err="1"/>
              <a:t>for</a:t>
            </a:r>
            <a:r>
              <a:rPr lang="es-ES_tradnl" dirty="0"/>
              <a:t> modular/</a:t>
            </a:r>
            <a:r>
              <a:rPr lang="es-ES_tradnl" dirty="0" err="1"/>
              <a:t>easy</a:t>
            </a:r>
            <a:r>
              <a:rPr lang="es-ES_tradnl" dirty="0"/>
              <a:t> </a:t>
            </a:r>
            <a:r>
              <a:rPr lang="es-ES_tradnl" dirty="0" err="1"/>
              <a:t>assembly</a:t>
            </a:r>
            <a:r>
              <a:rPr lang="es-ES_tradnl" dirty="0"/>
              <a:t> &amp; </a:t>
            </a:r>
            <a:r>
              <a:rPr lang="es-ES_tradnl" dirty="0" err="1"/>
              <a:t>disassembly</a:t>
            </a:r>
            <a:r>
              <a:rPr lang="es-ES_tradnl" dirty="0"/>
              <a:t> of eco-</a:t>
            </a:r>
            <a:r>
              <a:rPr lang="es-ES_tradnl" dirty="0" err="1"/>
              <a:t>friendly</a:t>
            </a:r>
            <a:r>
              <a:rPr lang="es-ES_tradnl" dirty="0"/>
              <a:t> </a:t>
            </a:r>
            <a:r>
              <a:rPr lang="es-ES_tradnl" dirty="0" err="1"/>
              <a:t>prefabricated</a:t>
            </a:r>
            <a:r>
              <a:rPr lang="es-ES_tradnl" dirty="0"/>
              <a:t> </a:t>
            </a:r>
            <a:r>
              <a:rPr lang="es-ES_tradnl" dirty="0" err="1"/>
              <a:t>elements</a:t>
            </a:r>
            <a:r>
              <a:rPr lang="es-ES_tradnl" dirty="0"/>
              <a:t>.  </a:t>
            </a:r>
            <a:endParaRPr lang="es-ES" dirty="0"/>
          </a:p>
        </p:txBody>
      </p:sp>
      <p:sp>
        <p:nvSpPr>
          <p:cNvPr id="15" name="Flecha a la derecha con muesca 14"/>
          <p:cNvSpPr/>
          <p:nvPr/>
        </p:nvSpPr>
        <p:spPr>
          <a:xfrm>
            <a:off x="3383016" y="2880436"/>
            <a:ext cx="641131" cy="483476"/>
          </a:xfrm>
          <a:prstGeom prst="notched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2 Rectángulo redondeado"/>
          <p:cNvSpPr/>
          <p:nvPr/>
        </p:nvSpPr>
        <p:spPr>
          <a:xfrm>
            <a:off x="4237220" y="2792653"/>
            <a:ext cx="4086974" cy="794211"/>
          </a:xfrm>
          <a:prstGeom prst="roundRect">
            <a:avLst/>
          </a:prstGeom>
          <a:solidFill>
            <a:srgbClr val="4F81BD">
              <a:lumMod val="20000"/>
              <a:lumOff val="80000"/>
            </a:srgbClr>
          </a:solidFill>
          <a:ln w="25400" cap="flat" cmpd="sng" algn="ctr">
            <a:solidFill>
              <a:srgbClr val="4F81BD">
                <a:shade val="50000"/>
              </a:srgbClr>
            </a:solidFill>
            <a:prstDash val="solid"/>
          </a:ln>
          <a:effectLst/>
        </p:spPr>
        <p:txBody>
          <a:bodyPr rtlCol="0" anchor="ctr"/>
          <a:lstStyle/>
          <a:p>
            <a:pPr>
              <a:lnSpc>
                <a:spcPct val="114000"/>
              </a:lnSpc>
            </a:pPr>
            <a:endParaRPr lang="es-ES_tradnl" sz="2000" dirty="0"/>
          </a:p>
          <a:p>
            <a:pPr>
              <a:lnSpc>
                <a:spcPct val="114000"/>
              </a:lnSpc>
            </a:pPr>
            <a:r>
              <a:rPr lang="es-ES_tradnl" sz="2000" dirty="0" err="1"/>
              <a:t>Prefabricated</a:t>
            </a:r>
            <a:r>
              <a:rPr lang="es-ES_tradnl" sz="2000" dirty="0"/>
              <a:t> </a:t>
            </a:r>
            <a:r>
              <a:rPr lang="es-ES_tradnl" sz="2000" dirty="0" err="1"/>
              <a:t>construction</a:t>
            </a:r>
            <a:r>
              <a:rPr lang="es-ES_tradnl" sz="2000" dirty="0"/>
              <a:t> </a:t>
            </a:r>
          </a:p>
          <a:p>
            <a:pPr marL="342900" indent="-342900">
              <a:lnSpc>
                <a:spcPct val="114000"/>
              </a:lnSpc>
              <a:buFont typeface="Arial" panose="020B0604020202020204" pitchFamily="34" charset="0"/>
              <a:buChar char="•"/>
            </a:pPr>
            <a:endParaRPr lang="es-ES" sz="2000" dirty="0"/>
          </a:p>
        </p:txBody>
      </p:sp>
      <p:sp>
        <p:nvSpPr>
          <p:cNvPr id="17" name="11 Rectángulo redondeado"/>
          <p:cNvSpPr/>
          <p:nvPr/>
        </p:nvSpPr>
        <p:spPr>
          <a:xfrm>
            <a:off x="805394" y="3949436"/>
            <a:ext cx="2320734" cy="777177"/>
          </a:xfrm>
          <a:prstGeom prst="roundRect">
            <a:avLst/>
          </a:prstGeom>
          <a:solidFill>
            <a:srgbClr val="9BBB59">
              <a:lumMod val="20000"/>
              <a:lumOff val="80000"/>
            </a:srgbClr>
          </a:solidFill>
          <a:ln w="25400" cap="flat" cmpd="sng" algn="ctr">
            <a:solidFill>
              <a:srgbClr val="9BBB59">
                <a:lumMod val="75000"/>
              </a:srgbClr>
            </a:solidFill>
            <a:prstDash val="solid"/>
          </a:ln>
          <a:effectLst/>
        </p:spPr>
        <p:txBody>
          <a:bodyPr rtlCol="0" anchor="ctr"/>
          <a:lstStyle/>
          <a:p>
            <a:pPr>
              <a:lnSpc>
                <a:spcPct val="114000"/>
              </a:lnSpc>
            </a:pPr>
            <a:r>
              <a:rPr lang="es-ES_tradnl" sz="2000" dirty="0" err="1"/>
              <a:t>Easy</a:t>
            </a:r>
            <a:r>
              <a:rPr lang="es-ES_tradnl" sz="2000" dirty="0"/>
              <a:t> </a:t>
            </a:r>
            <a:r>
              <a:rPr lang="es-ES_tradnl" sz="2000" dirty="0" err="1"/>
              <a:t>disassembly</a:t>
            </a:r>
            <a:endParaRPr lang="en-GB" sz="2000" dirty="0">
              <a:solidFill>
                <a:srgbClr val="FF0000"/>
              </a:solidFill>
            </a:endParaRPr>
          </a:p>
        </p:txBody>
      </p:sp>
      <p:sp>
        <p:nvSpPr>
          <p:cNvPr id="18" name="11 Rectángulo redondeado"/>
          <p:cNvSpPr/>
          <p:nvPr/>
        </p:nvSpPr>
        <p:spPr>
          <a:xfrm>
            <a:off x="4237220" y="3949436"/>
            <a:ext cx="4086973" cy="777177"/>
          </a:xfrm>
          <a:prstGeom prst="roundRect">
            <a:avLst/>
          </a:prstGeom>
          <a:solidFill>
            <a:srgbClr val="9BBB59">
              <a:lumMod val="20000"/>
              <a:lumOff val="80000"/>
            </a:srgbClr>
          </a:solidFill>
          <a:ln w="25400" cap="flat" cmpd="sng" algn="ctr">
            <a:solidFill>
              <a:srgbClr val="9BBB59">
                <a:lumMod val="75000"/>
              </a:srgbClr>
            </a:solidFill>
            <a:prstDash val="solid"/>
          </a:ln>
          <a:effectLst/>
        </p:spPr>
        <p:txBody>
          <a:bodyPr rtlCol="0" anchor="ctr"/>
          <a:lstStyle/>
          <a:p>
            <a:pPr>
              <a:lnSpc>
                <a:spcPct val="114000"/>
              </a:lnSpc>
            </a:pPr>
            <a:r>
              <a:rPr lang="es-ES_tradnl" sz="2000" dirty="0" err="1"/>
              <a:t>Design</a:t>
            </a:r>
            <a:r>
              <a:rPr lang="es-ES_tradnl" sz="2000" dirty="0"/>
              <a:t> </a:t>
            </a:r>
            <a:r>
              <a:rPr lang="es-ES_tradnl" sz="2000" dirty="0" err="1"/>
              <a:t>for</a:t>
            </a:r>
            <a:r>
              <a:rPr lang="es-ES_tradnl" sz="2000" dirty="0"/>
              <a:t> </a:t>
            </a:r>
            <a:r>
              <a:rPr lang="es-ES_tradnl" sz="2000" dirty="0" err="1"/>
              <a:t>deconstruction</a:t>
            </a:r>
            <a:r>
              <a:rPr lang="es-ES_tradnl" sz="2000" dirty="0"/>
              <a:t> (reversible </a:t>
            </a:r>
            <a:r>
              <a:rPr lang="es-ES_tradnl" sz="2000" dirty="0" err="1"/>
              <a:t>structural</a:t>
            </a:r>
            <a:r>
              <a:rPr lang="es-ES_tradnl" sz="2000" dirty="0"/>
              <a:t> </a:t>
            </a:r>
            <a:r>
              <a:rPr lang="es-ES_tradnl" sz="2000" dirty="0" err="1"/>
              <a:t>connections</a:t>
            </a:r>
            <a:r>
              <a:rPr lang="es-ES_tradnl" sz="2000" dirty="0"/>
              <a:t>)</a:t>
            </a:r>
            <a:endParaRPr lang="en-GB" sz="2000" dirty="0"/>
          </a:p>
        </p:txBody>
      </p:sp>
      <p:sp>
        <p:nvSpPr>
          <p:cNvPr id="19" name="Flecha a la derecha con muesca 18"/>
          <p:cNvSpPr/>
          <p:nvPr/>
        </p:nvSpPr>
        <p:spPr>
          <a:xfrm>
            <a:off x="3375791" y="4061238"/>
            <a:ext cx="641131" cy="483476"/>
          </a:xfrm>
          <a:prstGeom prst="notchedRightArrow">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0 Rectángulo redondeado"/>
          <p:cNvSpPr/>
          <p:nvPr/>
        </p:nvSpPr>
        <p:spPr>
          <a:xfrm>
            <a:off x="805395" y="5094890"/>
            <a:ext cx="2423796" cy="783838"/>
          </a:xfrm>
          <a:prstGeom prst="roundRect">
            <a:avLst/>
          </a:prstGeom>
          <a:solidFill>
            <a:schemeClr val="accent2">
              <a:lumMod val="20000"/>
              <a:lumOff val="80000"/>
            </a:schemeClr>
          </a:solidFill>
          <a:ln w="25400" cap="flat" cmpd="sng" algn="ctr">
            <a:solidFill>
              <a:schemeClr val="accent2"/>
            </a:solidFill>
            <a:prstDash val="solid"/>
          </a:ln>
          <a:effectLst/>
        </p:spPr>
        <p:txBody>
          <a:bodyPr rtlCol="0" anchor="ctr"/>
          <a:lstStyle/>
          <a:p>
            <a:pPr>
              <a:lnSpc>
                <a:spcPct val="114000"/>
              </a:lnSpc>
            </a:pPr>
            <a:r>
              <a:rPr lang="en-GB" sz="2000" dirty="0"/>
              <a:t>Eco-friendly elements</a:t>
            </a:r>
          </a:p>
        </p:txBody>
      </p:sp>
      <p:sp>
        <p:nvSpPr>
          <p:cNvPr id="21" name="Flecha a la derecha con muesca 20"/>
          <p:cNvSpPr/>
          <p:nvPr/>
        </p:nvSpPr>
        <p:spPr>
          <a:xfrm>
            <a:off x="3375791" y="5241543"/>
            <a:ext cx="641131" cy="483476"/>
          </a:xfrm>
          <a:prstGeom prst="notched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10 Rectángulo redondeado"/>
          <p:cNvSpPr/>
          <p:nvPr/>
        </p:nvSpPr>
        <p:spPr>
          <a:xfrm>
            <a:off x="4258115" y="5062975"/>
            <a:ext cx="4066078" cy="815753"/>
          </a:xfrm>
          <a:prstGeom prst="roundRect">
            <a:avLst/>
          </a:prstGeom>
          <a:solidFill>
            <a:schemeClr val="accent2">
              <a:lumMod val="20000"/>
              <a:lumOff val="80000"/>
            </a:schemeClr>
          </a:solidFill>
          <a:ln w="25400" cap="flat" cmpd="sng" algn="ctr">
            <a:solidFill>
              <a:schemeClr val="accent2"/>
            </a:solidFill>
            <a:prstDash val="solid"/>
          </a:ln>
          <a:effectLst/>
        </p:spPr>
        <p:txBody>
          <a:bodyPr rtlCol="0" anchor="ctr"/>
          <a:lstStyle/>
          <a:p>
            <a:pPr>
              <a:lnSpc>
                <a:spcPct val="114000"/>
              </a:lnSpc>
            </a:pPr>
            <a:r>
              <a:rPr lang="en-GB" sz="2000" dirty="0"/>
              <a:t>Building elements made with CDW</a:t>
            </a:r>
          </a:p>
        </p:txBody>
      </p:sp>
    </p:spTree>
    <p:extLst>
      <p:ext uri="{BB962C8B-B14F-4D97-AF65-F5344CB8AC3E}">
        <p14:creationId xmlns:p14="http://schemas.microsoft.com/office/powerpoint/2010/main" val="3300713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8" grpId="0" animBg="1"/>
      <p:bldP spid="19" grpId="0" animBg="1"/>
      <p:bldP spid="21" grpId="0" animBg="1"/>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Immagine 1" descr="C:\Users\Blasi\AppData\Local\Microsoft\Windows\INetCache\Content.Word\IMG_20190115_155540.jpg"/>
          <p:cNvPicPr/>
          <p:nvPr/>
        </p:nvPicPr>
        <p:blipFill>
          <a:blip r:embed="rId3"/>
          <a:srcRect/>
          <a:stretch>
            <a:fillRect/>
          </a:stretch>
        </p:blipFill>
        <p:spPr bwMode="auto">
          <a:xfrm>
            <a:off x="4022080" y="5594435"/>
            <a:ext cx="2299797" cy="1016528"/>
          </a:xfrm>
          <a:prstGeom prst="rect">
            <a:avLst/>
          </a:prstGeom>
          <a:noFill/>
          <a:ln w="9525">
            <a:noFill/>
            <a:miter lim="800000"/>
            <a:headEnd/>
            <a:tailEnd/>
          </a:ln>
        </p:spPr>
      </p:pic>
      <p:sp>
        <p:nvSpPr>
          <p:cNvPr id="5" name="Slide Number Placeholder 4">
            <a:extLst>
              <a:ext uri="{FF2B5EF4-FFF2-40B4-BE49-F238E27FC236}">
                <a16:creationId xmlns:a16="http://schemas.microsoft.com/office/drawing/2014/main" id="{F83B8501-B716-204E-AEB4-247E0288B279}"/>
              </a:ext>
            </a:extLst>
          </p:cNvPr>
          <p:cNvSpPr>
            <a:spLocks noGrp="1"/>
          </p:cNvSpPr>
          <p:nvPr>
            <p:ph type="sldNum" sz="quarter" idx="12"/>
          </p:nvPr>
        </p:nvSpPr>
        <p:spPr/>
        <p:txBody>
          <a:bodyPr/>
          <a:lstStyle/>
          <a:p>
            <a:fld id="{E23E03A6-88B2-EE4C-BED9-6D28EB8261F6}" type="slidenum">
              <a:rPr lang="cs-CZ" smtClean="0"/>
              <a:t>5</a:t>
            </a:fld>
            <a:endParaRPr lang="cs-CZ" dirty="0"/>
          </a:p>
        </p:txBody>
      </p:sp>
      <p:pic>
        <p:nvPicPr>
          <p:cNvPr id="3" name="Imagen 2"/>
          <p:cNvPicPr>
            <a:picLocks noChangeAspect="1"/>
          </p:cNvPicPr>
          <p:nvPr/>
        </p:nvPicPr>
        <p:blipFill>
          <a:blip r:embed="rId4"/>
          <a:stretch>
            <a:fillRect/>
          </a:stretch>
        </p:blipFill>
        <p:spPr>
          <a:xfrm>
            <a:off x="746232" y="3649976"/>
            <a:ext cx="1334061" cy="1426521"/>
          </a:xfrm>
          <a:prstGeom prst="rect">
            <a:avLst/>
          </a:prstGeom>
        </p:spPr>
      </p:pic>
      <p:cxnSp>
        <p:nvCxnSpPr>
          <p:cNvPr id="9" name="Conector recto 8"/>
          <p:cNvCxnSpPr/>
          <p:nvPr/>
        </p:nvCxnSpPr>
        <p:spPr>
          <a:xfrm>
            <a:off x="1229201" y="3004264"/>
            <a:ext cx="1577056" cy="21763"/>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2" name="Conector recto 11"/>
          <p:cNvCxnSpPr/>
          <p:nvPr/>
        </p:nvCxnSpPr>
        <p:spPr>
          <a:xfrm>
            <a:off x="1229200" y="3015988"/>
            <a:ext cx="1" cy="623949"/>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6" name="Conector recto 15"/>
          <p:cNvCxnSpPr/>
          <p:nvPr/>
        </p:nvCxnSpPr>
        <p:spPr>
          <a:xfrm>
            <a:off x="2793535" y="2444720"/>
            <a:ext cx="22654" cy="2001154"/>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cxnSp>
        <p:nvCxnSpPr>
          <p:cNvPr id="18" name="Conector recto de flecha 17"/>
          <p:cNvCxnSpPr/>
          <p:nvPr/>
        </p:nvCxnSpPr>
        <p:spPr>
          <a:xfrm>
            <a:off x="2814128" y="2421475"/>
            <a:ext cx="1114102" cy="10510"/>
          </a:xfrm>
          <a:prstGeom prst="straightConnector1">
            <a:avLst/>
          </a:prstGeom>
          <a:ln w="1905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0" name="Conector recto de flecha 19"/>
          <p:cNvCxnSpPr/>
          <p:nvPr/>
        </p:nvCxnSpPr>
        <p:spPr>
          <a:xfrm>
            <a:off x="2855998" y="4481666"/>
            <a:ext cx="1158954" cy="10510"/>
          </a:xfrm>
          <a:prstGeom prst="straightConnector1">
            <a:avLst/>
          </a:prstGeom>
          <a:ln w="1905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2" name="Conector recto 21"/>
          <p:cNvCxnSpPr/>
          <p:nvPr/>
        </p:nvCxnSpPr>
        <p:spPr>
          <a:xfrm flipH="1">
            <a:off x="1221086" y="5067219"/>
            <a:ext cx="1" cy="788273"/>
          </a:xfrm>
          <a:prstGeom prst="line">
            <a:avLst/>
          </a:prstGeom>
          <a:ln w="19050">
            <a:solidFill>
              <a:schemeClr val="accent2"/>
            </a:solidFill>
            <a:prstDash val="dash"/>
          </a:ln>
        </p:spPr>
        <p:style>
          <a:lnRef idx="1">
            <a:schemeClr val="accent1"/>
          </a:lnRef>
          <a:fillRef idx="0">
            <a:schemeClr val="accent1"/>
          </a:fillRef>
          <a:effectRef idx="0">
            <a:schemeClr val="accent1"/>
          </a:effectRef>
          <a:fontRef idx="minor">
            <a:schemeClr val="tx1"/>
          </a:fontRef>
        </p:style>
      </p:cxnSp>
      <p:sp>
        <p:nvSpPr>
          <p:cNvPr id="33" name="CuadroTexto 32"/>
          <p:cNvSpPr txBox="1"/>
          <p:nvPr/>
        </p:nvSpPr>
        <p:spPr>
          <a:xfrm rot="16200000">
            <a:off x="-509757" y="4122709"/>
            <a:ext cx="1849824" cy="646331"/>
          </a:xfrm>
          <a:prstGeom prst="rect">
            <a:avLst/>
          </a:prstGeom>
          <a:noFill/>
        </p:spPr>
        <p:txBody>
          <a:bodyPr wrap="square" rtlCol="0">
            <a:spAutoFit/>
          </a:bodyPr>
          <a:lstStyle/>
          <a:p>
            <a:pPr algn="ctr"/>
            <a:r>
              <a:rPr lang="es-ES" dirty="0"/>
              <a:t>CDW   MINERAL FRACTION</a:t>
            </a:r>
          </a:p>
        </p:txBody>
      </p:sp>
      <p:sp>
        <p:nvSpPr>
          <p:cNvPr id="34" name="CuadroTexto 33"/>
          <p:cNvSpPr txBox="1"/>
          <p:nvPr/>
        </p:nvSpPr>
        <p:spPr>
          <a:xfrm>
            <a:off x="1137891" y="2265600"/>
            <a:ext cx="1844077" cy="738664"/>
          </a:xfrm>
          <a:prstGeom prst="rect">
            <a:avLst/>
          </a:prstGeom>
          <a:noFill/>
        </p:spPr>
        <p:txBody>
          <a:bodyPr wrap="square" rtlCol="0">
            <a:spAutoFit/>
          </a:bodyPr>
          <a:lstStyle/>
          <a:p>
            <a:r>
              <a:rPr lang="es-ES" sz="1400" i="1" dirty="0" err="1"/>
              <a:t>Recycled</a:t>
            </a:r>
            <a:r>
              <a:rPr lang="es-ES" sz="1400" i="1" dirty="0"/>
              <a:t> </a:t>
            </a:r>
            <a:r>
              <a:rPr lang="es-ES" sz="1400" i="1" dirty="0" err="1"/>
              <a:t>aggregates</a:t>
            </a:r>
            <a:r>
              <a:rPr lang="es-ES" sz="1400" i="1" dirty="0"/>
              <a:t> </a:t>
            </a:r>
          </a:p>
          <a:p>
            <a:r>
              <a:rPr lang="es-ES" sz="1400" i="1" dirty="0"/>
              <a:t>(fine and </a:t>
            </a:r>
            <a:r>
              <a:rPr lang="es-ES" sz="1400" i="1" dirty="0" err="1"/>
              <a:t>coarse</a:t>
            </a:r>
            <a:r>
              <a:rPr lang="es-ES" sz="1400" i="1" dirty="0"/>
              <a:t> </a:t>
            </a:r>
            <a:r>
              <a:rPr lang="es-ES" sz="1400" i="1" dirty="0" err="1"/>
              <a:t>fraction</a:t>
            </a:r>
            <a:r>
              <a:rPr lang="es-ES" sz="1400" i="1" dirty="0"/>
              <a:t>)           </a:t>
            </a:r>
          </a:p>
        </p:txBody>
      </p:sp>
      <p:sp>
        <p:nvSpPr>
          <p:cNvPr id="35" name="CuadroTexto 34"/>
          <p:cNvSpPr txBox="1"/>
          <p:nvPr/>
        </p:nvSpPr>
        <p:spPr>
          <a:xfrm>
            <a:off x="1430029" y="5336058"/>
            <a:ext cx="1093071" cy="523220"/>
          </a:xfrm>
          <a:prstGeom prst="rect">
            <a:avLst/>
          </a:prstGeom>
          <a:noFill/>
        </p:spPr>
        <p:txBody>
          <a:bodyPr wrap="square" rtlCol="0">
            <a:spAutoFit/>
          </a:bodyPr>
          <a:lstStyle/>
          <a:p>
            <a:r>
              <a:rPr lang="es-ES" sz="1400" i="1" dirty="0" err="1"/>
              <a:t>Recycled</a:t>
            </a:r>
            <a:r>
              <a:rPr lang="es-ES" sz="1400" i="1" dirty="0"/>
              <a:t>  </a:t>
            </a:r>
            <a:r>
              <a:rPr lang="es-ES" sz="1400" i="1" dirty="0" err="1"/>
              <a:t>sand</a:t>
            </a:r>
            <a:endParaRPr lang="es-ES" sz="1400" i="1" dirty="0"/>
          </a:p>
        </p:txBody>
      </p:sp>
      <p:sp>
        <p:nvSpPr>
          <p:cNvPr id="36" name="CuadroTexto 35"/>
          <p:cNvSpPr txBox="1"/>
          <p:nvPr/>
        </p:nvSpPr>
        <p:spPr>
          <a:xfrm>
            <a:off x="2816189" y="1663028"/>
            <a:ext cx="1217235" cy="738664"/>
          </a:xfrm>
          <a:prstGeom prst="rect">
            <a:avLst/>
          </a:prstGeom>
          <a:solidFill>
            <a:schemeClr val="bg1"/>
          </a:solidFill>
        </p:spPr>
        <p:txBody>
          <a:bodyPr wrap="square" rtlCol="0">
            <a:spAutoFit/>
          </a:bodyPr>
          <a:lstStyle/>
          <a:p>
            <a:r>
              <a:rPr lang="es-ES" sz="1400" dirty="0">
                <a:solidFill>
                  <a:schemeClr val="accent2">
                    <a:lumMod val="75000"/>
                  </a:schemeClr>
                </a:solidFill>
              </a:rPr>
              <a:t>RE</a:t>
            </a:r>
            <a:r>
              <a:rPr lang="es-ES" sz="1400" baseline="30000" dirty="0">
                <a:solidFill>
                  <a:schemeClr val="accent2">
                    <a:lumMod val="75000"/>
                  </a:schemeClr>
                </a:solidFill>
              </a:rPr>
              <a:t>4  </a:t>
            </a:r>
            <a:r>
              <a:rPr lang="es-ES" sz="1400" dirty="0">
                <a:solidFill>
                  <a:schemeClr val="accent2">
                    <a:lumMod val="75000"/>
                  </a:schemeClr>
                </a:solidFill>
              </a:rPr>
              <a:t>concrete </a:t>
            </a:r>
            <a:r>
              <a:rPr lang="es-ES" sz="1400" dirty="0" err="1">
                <a:solidFill>
                  <a:schemeClr val="accent2">
                    <a:lumMod val="75000"/>
                  </a:schemeClr>
                </a:solidFill>
              </a:rPr>
              <a:t>precast</a:t>
            </a:r>
            <a:r>
              <a:rPr lang="es-ES" sz="1400" dirty="0">
                <a:solidFill>
                  <a:schemeClr val="accent2">
                    <a:lumMod val="75000"/>
                  </a:schemeClr>
                </a:solidFill>
              </a:rPr>
              <a:t> </a:t>
            </a:r>
            <a:r>
              <a:rPr lang="es-ES" sz="1400" dirty="0" err="1">
                <a:solidFill>
                  <a:schemeClr val="accent2">
                    <a:lumMod val="75000"/>
                  </a:schemeClr>
                </a:solidFill>
              </a:rPr>
              <a:t>elements</a:t>
            </a:r>
            <a:endParaRPr lang="es-ES" sz="1400" dirty="0">
              <a:solidFill>
                <a:schemeClr val="accent2">
                  <a:lumMod val="75000"/>
                </a:schemeClr>
              </a:solidFill>
            </a:endParaRPr>
          </a:p>
        </p:txBody>
      </p:sp>
      <p:sp>
        <p:nvSpPr>
          <p:cNvPr id="41" name="CuadroTexto 40"/>
          <p:cNvSpPr txBox="1"/>
          <p:nvPr/>
        </p:nvSpPr>
        <p:spPr>
          <a:xfrm>
            <a:off x="2816189" y="3698275"/>
            <a:ext cx="1450433" cy="738664"/>
          </a:xfrm>
          <a:prstGeom prst="rect">
            <a:avLst/>
          </a:prstGeom>
          <a:noFill/>
        </p:spPr>
        <p:txBody>
          <a:bodyPr wrap="square" rtlCol="0">
            <a:spAutoFit/>
          </a:bodyPr>
          <a:lstStyle/>
          <a:p>
            <a:r>
              <a:rPr lang="es-ES" sz="1400" dirty="0">
                <a:solidFill>
                  <a:schemeClr val="accent2">
                    <a:lumMod val="75000"/>
                  </a:schemeClr>
                </a:solidFill>
              </a:rPr>
              <a:t>RE</a:t>
            </a:r>
            <a:r>
              <a:rPr lang="es-ES" sz="1400" baseline="30000" dirty="0">
                <a:solidFill>
                  <a:schemeClr val="accent2">
                    <a:lumMod val="75000"/>
                  </a:schemeClr>
                </a:solidFill>
              </a:rPr>
              <a:t>4</a:t>
            </a:r>
            <a:r>
              <a:rPr lang="es-ES" sz="1400" dirty="0">
                <a:solidFill>
                  <a:schemeClr val="accent2">
                    <a:lumMod val="75000"/>
                  </a:schemeClr>
                </a:solidFill>
              </a:rPr>
              <a:t>  concrete </a:t>
            </a:r>
            <a:r>
              <a:rPr lang="es-ES" sz="1400" dirty="0" err="1">
                <a:solidFill>
                  <a:schemeClr val="accent2">
                    <a:lumMod val="75000"/>
                  </a:schemeClr>
                </a:solidFill>
              </a:rPr>
              <a:t>precast</a:t>
            </a:r>
            <a:r>
              <a:rPr lang="es-ES" sz="1400" dirty="0">
                <a:solidFill>
                  <a:schemeClr val="accent2">
                    <a:lumMod val="75000"/>
                  </a:schemeClr>
                </a:solidFill>
              </a:rPr>
              <a:t> </a:t>
            </a:r>
            <a:r>
              <a:rPr lang="es-ES" sz="1400" dirty="0" err="1">
                <a:solidFill>
                  <a:schemeClr val="accent2">
                    <a:lumMod val="75000"/>
                  </a:schemeClr>
                </a:solidFill>
              </a:rPr>
              <a:t>components</a:t>
            </a:r>
            <a:endParaRPr lang="es-ES" sz="1400" dirty="0">
              <a:solidFill>
                <a:schemeClr val="accent2">
                  <a:lumMod val="75000"/>
                </a:schemeClr>
              </a:solidFill>
            </a:endParaRPr>
          </a:p>
        </p:txBody>
      </p:sp>
      <p:pic>
        <p:nvPicPr>
          <p:cNvPr id="46" name="Picture 7207"/>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4010063" y="1628762"/>
            <a:ext cx="1102888" cy="1484894"/>
          </a:xfrm>
          <a:prstGeom prst="rect">
            <a:avLst/>
          </a:prstGeom>
          <a:noFill/>
          <a:ln>
            <a:noFill/>
          </a:ln>
        </p:spPr>
      </p:pic>
      <p:pic>
        <p:nvPicPr>
          <p:cNvPr id="50" name="Picture 7215"/>
          <p:cNvPicPr/>
          <p:nvPr/>
        </p:nvPicPr>
        <p:blipFill rotWithShape="1">
          <a:blip r:embed="rId6" cstate="hqprint">
            <a:extLst>
              <a:ext uri="{28A0092B-C50C-407E-A947-70E740481C1C}">
                <a14:useLocalDpi xmlns:a14="http://schemas.microsoft.com/office/drawing/2010/main" val="0"/>
              </a:ext>
            </a:extLst>
          </a:blip>
          <a:srcRect l="4772" b="21347"/>
          <a:stretch/>
        </p:blipFill>
        <p:spPr bwMode="auto">
          <a:xfrm>
            <a:off x="5180621" y="1632382"/>
            <a:ext cx="2884719" cy="1255691"/>
          </a:xfrm>
          <a:prstGeom prst="rect">
            <a:avLst/>
          </a:prstGeom>
          <a:noFill/>
          <a:ln>
            <a:noFill/>
          </a:ln>
        </p:spPr>
      </p:pic>
      <p:pic>
        <p:nvPicPr>
          <p:cNvPr id="51" name="Picture 7184"/>
          <p:cNvPicPr/>
          <p:nvPr/>
        </p:nvPicPr>
        <p:blipFill rotWithShape="1">
          <a:blip r:embed="rId7" cstate="hqprint">
            <a:extLst>
              <a:ext uri="{28A0092B-C50C-407E-A947-70E740481C1C}">
                <a14:useLocalDpi xmlns:a14="http://schemas.microsoft.com/office/drawing/2010/main" val="0"/>
              </a:ext>
            </a:extLst>
          </a:blip>
          <a:srcRect l="4975" r="3756"/>
          <a:stretch/>
        </p:blipFill>
        <p:spPr bwMode="auto">
          <a:xfrm>
            <a:off x="7399816" y="2972706"/>
            <a:ext cx="1423104" cy="1397163"/>
          </a:xfrm>
          <a:prstGeom prst="rect">
            <a:avLst/>
          </a:prstGeom>
          <a:noFill/>
          <a:ln>
            <a:noFill/>
          </a:ln>
          <a:extLst>
            <a:ext uri="{53640926-AAD7-44D8-BBD7-CCE9431645EC}">
              <a14:shadowObscured xmlns:a14="http://schemas.microsoft.com/office/drawing/2010/main"/>
            </a:ext>
          </a:extLst>
        </p:spPr>
      </p:pic>
      <p:pic>
        <p:nvPicPr>
          <p:cNvPr id="53" name="Picture 722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6073014" y="2972706"/>
            <a:ext cx="1271717" cy="1386655"/>
          </a:xfrm>
          <a:prstGeom prst="rect">
            <a:avLst/>
          </a:prstGeom>
          <a:noFill/>
          <a:ln>
            <a:noFill/>
          </a:ln>
        </p:spPr>
      </p:pic>
      <p:pic>
        <p:nvPicPr>
          <p:cNvPr id="55" name="Imagen 54"/>
          <p:cNvPicPr>
            <a:picLocks noChangeAspect="1"/>
          </p:cNvPicPr>
          <p:nvPr/>
        </p:nvPicPr>
        <p:blipFill>
          <a:blip r:embed="rId9"/>
          <a:stretch>
            <a:fillRect/>
          </a:stretch>
        </p:blipFill>
        <p:spPr>
          <a:xfrm>
            <a:off x="4014952" y="3995547"/>
            <a:ext cx="1895959" cy="1267119"/>
          </a:xfrm>
          <a:prstGeom prst="rect">
            <a:avLst/>
          </a:prstGeom>
        </p:spPr>
      </p:pic>
      <p:sp>
        <p:nvSpPr>
          <p:cNvPr id="56" name="CuadroTexto 55"/>
          <p:cNvSpPr txBox="1"/>
          <p:nvPr/>
        </p:nvSpPr>
        <p:spPr>
          <a:xfrm>
            <a:off x="3797950" y="3062689"/>
            <a:ext cx="1158680" cy="523220"/>
          </a:xfrm>
          <a:prstGeom prst="rect">
            <a:avLst/>
          </a:prstGeom>
          <a:noFill/>
        </p:spPr>
        <p:txBody>
          <a:bodyPr wrap="square" rtlCol="0">
            <a:spAutoFit/>
          </a:bodyPr>
          <a:lstStyle/>
          <a:p>
            <a:pPr algn="ctr"/>
            <a:r>
              <a:rPr lang="es-ES" sz="1400" dirty="0" err="1"/>
              <a:t>Structural</a:t>
            </a:r>
            <a:r>
              <a:rPr lang="es-ES" sz="1400" dirty="0"/>
              <a:t> </a:t>
            </a:r>
          </a:p>
          <a:p>
            <a:pPr algn="ctr"/>
            <a:r>
              <a:rPr lang="es-ES" sz="1400" dirty="0"/>
              <a:t>  </a:t>
            </a:r>
            <a:r>
              <a:rPr lang="es-ES" sz="1400" dirty="0" err="1"/>
              <a:t>wall</a:t>
            </a:r>
            <a:r>
              <a:rPr lang="es-ES" sz="1400" dirty="0"/>
              <a:t> </a:t>
            </a:r>
            <a:r>
              <a:rPr lang="es-ES" sz="1400" dirty="0" err="1"/>
              <a:t>panels</a:t>
            </a:r>
            <a:endParaRPr lang="es-ES" sz="1400" dirty="0"/>
          </a:p>
        </p:txBody>
      </p:sp>
      <p:sp>
        <p:nvSpPr>
          <p:cNvPr id="57" name="CuadroTexto 56"/>
          <p:cNvSpPr txBox="1"/>
          <p:nvPr/>
        </p:nvSpPr>
        <p:spPr>
          <a:xfrm>
            <a:off x="5102718" y="2853402"/>
            <a:ext cx="970296" cy="523220"/>
          </a:xfrm>
          <a:prstGeom prst="rect">
            <a:avLst/>
          </a:prstGeom>
          <a:noFill/>
        </p:spPr>
        <p:txBody>
          <a:bodyPr wrap="square" rtlCol="0">
            <a:spAutoFit/>
          </a:bodyPr>
          <a:lstStyle/>
          <a:p>
            <a:r>
              <a:rPr lang="es-ES" sz="1400" dirty="0"/>
              <a:t>RC </a:t>
            </a:r>
            <a:r>
              <a:rPr lang="es-ES" sz="1400" dirty="0" err="1"/>
              <a:t>Beams</a:t>
            </a:r>
            <a:r>
              <a:rPr lang="es-ES" sz="1400" dirty="0"/>
              <a:t> &amp; </a:t>
            </a:r>
            <a:r>
              <a:rPr lang="es-ES" sz="1400" dirty="0" err="1"/>
              <a:t>columns</a:t>
            </a:r>
            <a:endParaRPr lang="es-ES" sz="1400" dirty="0"/>
          </a:p>
        </p:txBody>
      </p:sp>
      <p:sp>
        <p:nvSpPr>
          <p:cNvPr id="58" name="CuadroTexto 57"/>
          <p:cNvSpPr txBox="1"/>
          <p:nvPr/>
        </p:nvSpPr>
        <p:spPr>
          <a:xfrm>
            <a:off x="7381591" y="4311257"/>
            <a:ext cx="1441329" cy="738664"/>
          </a:xfrm>
          <a:prstGeom prst="rect">
            <a:avLst/>
          </a:prstGeom>
          <a:noFill/>
        </p:spPr>
        <p:txBody>
          <a:bodyPr wrap="square" rtlCol="0">
            <a:spAutoFit/>
          </a:bodyPr>
          <a:lstStyle/>
          <a:p>
            <a:r>
              <a:rPr lang="es-ES" sz="1400" dirty="0" err="1"/>
              <a:t>Sandwich</a:t>
            </a:r>
            <a:r>
              <a:rPr lang="es-ES" sz="1400" dirty="0"/>
              <a:t> </a:t>
            </a:r>
            <a:r>
              <a:rPr lang="es-ES" sz="1400" dirty="0" err="1"/>
              <a:t>panels</a:t>
            </a:r>
            <a:r>
              <a:rPr lang="es-ES" sz="1400" dirty="0"/>
              <a:t> (</a:t>
            </a:r>
            <a:r>
              <a:rPr lang="es-ES" sz="1400" dirty="0" err="1"/>
              <a:t>loadbearing</a:t>
            </a:r>
            <a:r>
              <a:rPr lang="es-ES" sz="1400" dirty="0"/>
              <a:t> &amp; non-</a:t>
            </a:r>
            <a:r>
              <a:rPr lang="es-ES" sz="1400" dirty="0" err="1"/>
              <a:t>loadbearing</a:t>
            </a:r>
            <a:r>
              <a:rPr lang="es-ES" sz="1400" dirty="0"/>
              <a:t>)</a:t>
            </a:r>
          </a:p>
        </p:txBody>
      </p:sp>
      <p:sp>
        <p:nvSpPr>
          <p:cNvPr id="59" name="CuadroTexto 58"/>
          <p:cNvSpPr txBox="1"/>
          <p:nvPr/>
        </p:nvSpPr>
        <p:spPr>
          <a:xfrm>
            <a:off x="6091444" y="4309586"/>
            <a:ext cx="1253287" cy="307777"/>
          </a:xfrm>
          <a:prstGeom prst="rect">
            <a:avLst/>
          </a:prstGeom>
          <a:noFill/>
        </p:spPr>
        <p:txBody>
          <a:bodyPr wrap="square" rtlCol="0">
            <a:spAutoFit/>
          </a:bodyPr>
          <a:lstStyle/>
          <a:p>
            <a:pPr algn="ctr"/>
            <a:r>
              <a:rPr lang="es-ES" sz="1400" dirty="0"/>
              <a:t>RC </a:t>
            </a:r>
            <a:r>
              <a:rPr lang="es-ES" sz="1400" dirty="0" err="1"/>
              <a:t>slabs</a:t>
            </a:r>
            <a:endParaRPr lang="es-ES" sz="1400" dirty="0"/>
          </a:p>
        </p:txBody>
      </p:sp>
      <p:sp>
        <p:nvSpPr>
          <p:cNvPr id="60" name="CuadroTexto 59"/>
          <p:cNvSpPr txBox="1"/>
          <p:nvPr/>
        </p:nvSpPr>
        <p:spPr>
          <a:xfrm>
            <a:off x="4014952" y="5210710"/>
            <a:ext cx="1895959" cy="307777"/>
          </a:xfrm>
          <a:prstGeom prst="rect">
            <a:avLst/>
          </a:prstGeom>
          <a:noFill/>
        </p:spPr>
        <p:txBody>
          <a:bodyPr wrap="square" rtlCol="0">
            <a:spAutoFit/>
          </a:bodyPr>
          <a:lstStyle/>
          <a:p>
            <a:pPr algn="ctr"/>
            <a:r>
              <a:rPr lang="es-ES" sz="1400" dirty="0"/>
              <a:t>Blocks </a:t>
            </a:r>
          </a:p>
        </p:txBody>
      </p:sp>
      <p:sp>
        <p:nvSpPr>
          <p:cNvPr id="61" name="CuadroTexto 60"/>
          <p:cNvSpPr txBox="1"/>
          <p:nvPr/>
        </p:nvSpPr>
        <p:spPr>
          <a:xfrm>
            <a:off x="8036752" y="1810372"/>
            <a:ext cx="1173810" cy="954107"/>
          </a:xfrm>
          <a:prstGeom prst="rect">
            <a:avLst/>
          </a:prstGeom>
          <a:noFill/>
        </p:spPr>
        <p:txBody>
          <a:bodyPr wrap="square" rtlCol="0">
            <a:spAutoFit/>
          </a:bodyPr>
          <a:lstStyle/>
          <a:p>
            <a:r>
              <a:rPr lang="es-ES" sz="1400" b="1" i="1" dirty="0"/>
              <a:t>100% reusable </a:t>
            </a:r>
            <a:r>
              <a:rPr lang="es-ES" sz="1400" i="1" dirty="0"/>
              <a:t>(reversible </a:t>
            </a:r>
            <a:r>
              <a:rPr lang="es-ES" sz="1400" i="1" dirty="0" err="1"/>
              <a:t>connections</a:t>
            </a:r>
            <a:r>
              <a:rPr lang="es-ES" sz="1400" i="1" dirty="0"/>
              <a:t>)</a:t>
            </a:r>
          </a:p>
        </p:txBody>
      </p:sp>
      <p:sp>
        <p:nvSpPr>
          <p:cNvPr id="70" name="CuadroTexto 69"/>
          <p:cNvSpPr txBox="1"/>
          <p:nvPr/>
        </p:nvSpPr>
        <p:spPr>
          <a:xfrm>
            <a:off x="5910911" y="4968136"/>
            <a:ext cx="1173810" cy="307777"/>
          </a:xfrm>
          <a:prstGeom prst="rect">
            <a:avLst/>
          </a:prstGeom>
          <a:noFill/>
        </p:spPr>
        <p:txBody>
          <a:bodyPr wrap="square" rtlCol="0">
            <a:spAutoFit/>
          </a:bodyPr>
          <a:lstStyle/>
          <a:p>
            <a:r>
              <a:rPr lang="en-GB" sz="1400" b="1" i="1" dirty="0"/>
              <a:t>Recyclable</a:t>
            </a:r>
            <a:endParaRPr lang="en-GB" sz="1400" i="1" dirty="0"/>
          </a:p>
        </p:txBody>
      </p:sp>
      <p:sp>
        <p:nvSpPr>
          <p:cNvPr id="71" name="CuadroTexto 70"/>
          <p:cNvSpPr txBox="1"/>
          <p:nvPr/>
        </p:nvSpPr>
        <p:spPr>
          <a:xfrm>
            <a:off x="2796420" y="2447783"/>
            <a:ext cx="1303290" cy="307777"/>
          </a:xfrm>
          <a:prstGeom prst="rect">
            <a:avLst/>
          </a:prstGeom>
          <a:noFill/>
        </p:spPr>
        <p:txBody>
          <a:bodyPr wrap="square" rtlCol="0">
            <a:spAutoFit/>
          </a:bodyPr>
          <a:lstStyle/>
          <a:p>
            <a:r>
              <a:rPr lang="es-ES" sz="1400" b="1" dirty="0"/>
              <a:t>50-100% CDW</a:t>
            </a:r>
          </a:p>
        </p:txBody>
      </p:sp>
      <p:sp>
        <p:nvSpPr>
          <p:cNvPr id="75" name="CuadroTexto 74"/>
          <p:cNvSpPr txBox="1"/>
          <p:nvPr/>
        </p:nvSpPr>
        <p:spPr>
          <a:xfrm>
            <a:off x="6321877" y="5784027"/>
            <a:ext cx="1192592" cy="523220"/>
          </a:xfrm>
          <a:prstGeom prst="rect">
            <a:avLst/>
          </a:prstGeom>
          <a:noFill/>
        </p:spPr>
        <p:txBody>
          <a:bodyPr wrap="square" rtlCol="0">
            <a:spAutoFit/>
          </a:bodyPr>
          <a:lstStyle/>
          <a:p>
            <a:r>
              <a:rPr lang="es-ES" sz="1400" dirty="0" err="1"/>
              <a:t>Extruded</a:t>
            </a:r>
            <a:r>
              <a:rPr lang="es-ES" sz="1400" dirty="0"/>
              <a:t> concrete tiles</a:t>
            </a:r>
          </a:p>
        </p:txBody>
      </p:sp>
      <p:sp>
        <p:nvSpPr>
          <p:cNvPr id="76" name="CuadroTexto 75"/>
          <p:cNvSpPr txBox="1"/>
          <p:nvPr/>
        </p:nvSpPr>
        <p:spPr>
          <a:xfrm>
            <a:off x="7676822" y="5762973"/>
            <a:ext cx="1173810" cy="523220"/>
          </a:xfrm>
          <a:prstGeom prst="rect">
            <a:avLst/>
          </a:prstGeom>
          <a:noFill/>
        </p:spPr>
        <p:txBody>
          <a:bodyPr wrap="square" rtlCol="0">
            <a:spAutoFit/>
          </a:bodyPr>
          <a:lstStyle/>
          <a:p>
            <a:r>
              <a:rPr lang="es-ES" sz="1400" b="1" i="1" dirty="0"/>
              <a:t>100% reusable</a:t>
            </a:r>
            <a:endParaRPr lang="es-ES" sz="1400" i="1" dirty="0"/>
          </a:p>
        </p:txBody>
      </p:sp>
      <p:sp>
        <p:nvSpPr>
          <p:cNvPr id="77" name="CuadroTexto 76"/>
          <p:cNvSpPr txBox="1"/>
          <p:nvPr/>
        </p:nvSpPr>
        <p:spPr>
          <a:xfrm>
            <a:off x="2825412" y="5280988"/>
            <a:ext cx="1590295" cy="523220"/>
          </a:xfrm>
          <a:prstGeom prst="rect">
            <a:avLst/>
          </a:prstGeom>
          <a:noFill/>
        </p:spPr>
        <p:txBody>
          <a:bodyPr wrap="square" rtlCol="0">
            <a:spAutoFit/>
          </a:bodyPr>
          <a:lstStyle/>
          <a:p>
            <a:r>
              <a:rPr lang="es-ES" sz="1400" dirty="0">
                <a:solidFill>
                  <a:schemeClr val="accent2">
                    <a:lumMod val="75000"/>
                  </a:schemeClr>
                </a:solidFill>
              </a:rPr>
              <a:t>RE</a:t>
            </a:r>
            <a:r>
              <a:rPr lang="es-ES" sz="1400" baseline="30000" dirty="0">
                <a:solidFill>
                  <a:schemeClr val="accent2">
                    <a:lumMod val="75000"/>
                  </a:schemeClr>
                </a:solidFill>
              </a:rPr>
              <a:t>4</a:t>
            </a:r>
            <a:r>
              <a:rPr lang="es-ES" sz="1400" dirty="0">
                <a:solidFill>
                  <a:schemeClr val="accent2">
                    <a:lumMod val="75000"/>
                  </a:schemeClr>
                </a:solidFill>
              </a:rPr>
              <a:t> </a:t>
            </a:r>
            <a:r>
              <a:rPr lang="es-ES" sz="1400" dirty="0" err="1">
                <a:solidFill>
                  <a:schemeClr val="accent2">
                    <a:lumMod val="75000"/>
                  </a:schemeClr>
                </a:solidFill>
              </a:rPr>
              <a:t>extruded</a:t>
            </a:r>
            <a:r>
              <a:rPr lang="es-ES" sz="1400" dirty="0">
                <a:solidFill>
                  <a:schemeClr val="accent2">
                    <a:lumMod val="75000"/>
                  </a:schemeClr>
                </a:solidFill>
              </a:rPr>
              <a:t> </a:t>
            </a:r>
            <a:r>
              <a:rPr lang="es-ES" sz="1400" dirty="0" err="1">
                <a:solidFill>
                  <a:schemeClr val="accent2">
                    <a:lumMod val="75000"/>
                  </a:schemeClr>
                </a:solidFill>
              </a:rPr>
              <a:t>façade</a:t>
            </a:r>
            <a:r>
              <a:rPr lang="es-ES" sz="1400" dirty="0">
                <a:solidFill>
                  <a:schemeClr val="accent2">
                    <a:lumMod val="75000"/>
                  </a:schemeClr>
                </a:solidFill>
              </a:rPr>
              <a:t> </a:t>
            </a:r>
            <a:r>
              <a:rPr lang="es-ES" sz="1400" dirty="0" err="1">
                <a:solidFill>
                  <a:schemeClr val="accent2">
                    <a:lumMod val="75000"/>
                  </a:schemeClr>
                </a:solidFill>
              </a:rPr>
              <a:t>panels</a:t>
            </a:r>
            <a:endParaRPr lang="es-ES" sz="1400" dirty="0">
              <a:solidFill>
                <a:schemeClr val="accent2">
                  <a:lumMod val="75000"/>
                </a:schemeClr>
              </a:solidFill>
            </a:endParaRPr>
          </a:p>
        </p:txBody>
      </p:sp>
      <p:sp>
        <p:nvSpPr>
          <p:cNvPr id="78" name="CuadroTexto 77"/>
          <p:cNvSpPr txBox="1"/>
          <p:nvPr/>
        </p:nvSpPr>
        <p:spPr>
          <a:xfrm>
            <a:off x="2887045" y="4465362"/>
            <a:ext cx="1096860" cy="307777"/>
          </a:xfrm>
          <a:prstGeom prst="rect">
            <a:avLst/>
          </a:prstGeom>
          <a:noFill/>
        </p:spPr>
        <p:txBody>
          <a:bodyPr wrap="square" rtlCol="0">
            <a:spAutoFit/>
          </a:bodyPr>
          <a:lstStyle/>
          <a:p>
            <a:pPr algn="ctr"/>
            <a:r>
              <a:rPr lang="es-ES" sz="1400" b="1" dirty="0"/>
              <a:t>75% CDW</a:t>
            </a:r>
          </a:p>
        </p:txBody>
      </p:sp>
      <p:sp>
        <p:nvSpPr>
          <p:cNvPr id="37" name="CuadroTexto 36"/>
          <p:cNvSpPr txBox="1"/>
          <p:nvPr/>
        </p:nvSpPr>
        <p:spPr>
          <a:xfrm>
            <a:off x="2780838" y="5878442"/>
            <a:ext cx="1096860" cy="307777"/>
          </a:xfrm>
          <a:prstGeom prst="rect">
            <a:avLst/>
          </a:prstGeom>
          <a:noFill/>
        </p:spPr>
        <p:txBody>
          <a:bodyPr wrap="square" rtlCol="0">
            <a:spAutoFit/>
          </a:bodyPr>
          <a:lstStyle/>
          <a:p>
            <a:pPr algn="ctr"/>
            <a:r>
              <a:rPr lang="es-ES" sz="1400" b="1" dirty="0"/>
              <a:t>85% CDW</a:t>
            </a:r>
          </a:p>
        </p:txBody>
      </p:sp>
      <p:cxnSp>
        <p:nvCxnSpPr>
          <p:cNvPr id="40" name="Conector recto de flecha 39"/>
          <p:cNvCxnSpPr/>
          <p:nvPr/>
        </p:nvCxnSpPr>
        <p:spPr>
          <a:xfrm flipV="1">
            <a:off x="1219717" y="5846658"/>
            <a:ext cx="2764188" cy="9180"/>
          </a:xfrm>
          <a:prstGeom prst="straightConnector1">
            <a:avLst/>
          </a:prstGeom>
          <a:ln w="1905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7" name="Title 1">
            <a:extLst>
              <a:ext uri="{FF2B5EF4-FFF2-40B4-BE49-F238E27FC236}">
                <a16:creationId xmlns:a16="http://schemas.microsoft.com/office/drawing/2014/main" id="{714347F0-35A5-C14A-A2FB-C4471F0ACB45}"/>
              </a:ext>
            </a:extLst>
          </p:cNvPr>
          <p:cNvSpPr>
            <a:spLocks noGrp="1"/>
          </p:cNvSpPr>
          <p:nvPr>
            <p:ph type="title"/>
          </p:nvPr>
        </p:nvSpPr>
        <p:spPr>
          <a:xfrm>
            <a:off x="142658" y="365127"/>
            <a:ext cx="9001341" cy="1138554"/>
          </a:xfrm>
        </p:spPr>
        <p:txBody>
          <a:bodyPr>
            <a:noAutofit/>
          </a:bodyPr>
          <a:lstStyle/>
          <a:p>
            <a:r>
              <a:rPr lang="es-ES_tradnl" dirty="0" err="1"/>
              <a:t>What</a:t>
            </a:r>
            <a:r>
              <a:rPr lang="es-ES_tradnl" dirty="0"/>
              <a:t> </a:t>
            </a:r>
            <a:r>
              <a:rPr lang="es-ES_tradnl" dirty="0" err="1"/>
              <a:t>does</a:t>
            </a:r>
            <a:r>
              <a:rPr lang="es-ES_tradnl" dirty="0"/>
              <a:t> CDW </a:t>
            </a:r>
            <a:r>
              <a:rPr lang="es-ES_tradnl" dirty="0" err="1"/>
              <a:t>recycling</a:t>
            </a:r>
            <a:r>
              <a:rPr lang="es-ES_tradnl" dirty="0"/>
              <a:t> </a:t>
            </a:r>
            <a:r>
              <a:rPr lang="es-ES_tradnl" dirty="0" err="1"/>
              <a:t>really</a:t>
            </a:r>
            <a:r>
              <a:rPr lang="es-ES_tradnl" dirty="0"/>
              <a:t> mean? </a:t>
            </a:r>
            <a:endParaRPr lang="cs-CZ" dirty="0"/>
          </a:p>
        </p:txBody>
      </p:sp>
    </p:spTree>
    <p:extLst>
      <p:ext uri="{BB962C8B-B14F-4D97-AF65-F5344CB8AC3E}">
        <p14:creationId xmlns:p14="http://schemas.microsoft.com/office/powerpoint/2010/main" val="29096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347F0-35A5-C14A-A2FB-C4471F0ACB45}"/>
              </a:ext>
            </a:extLst>
          </p:cNvPr>
          <p:cNvSpPr>
            <a:spLocks noGrp="1"/>
          </p:cNvSpPr>
          <p:nvPr>
            <p:ph type="title"/>
          </p:nvPr>
        </p:nvSpPr>
        <p:spPr>
          <a:xfrm>
            <a:off x="142658" y="365127"/>
            <a:ext cx="9001341" cy="1138554"/>
          </a:xfrm>
        </p:spPr>
        <p:txBody>
          <a:bodyPr>
            <a:noAutofit/>
          </a:bodyPr>
          <a:lstStyle/>
          <a:p>
            <a:r>
              <a:rPr lang="es-ES_tradnl" dirty="0" err="1"/>
              <a:t>What</a:t>
            </a:r>
            <a:r>
              <a:rPr lang="es-ES_tradnl" dirty="0"/>
              <a:t> </a:t>
            </a:r>
            <a:r>
              <a:rPr lang="es-ES_tradnl" dirty="0" err="1"/>
              <a:t>does</a:t>
            </a:r>
            <a:r>
              <a:rPr lang="es-ES_tradnl" dirty="0"/>
              <a:t> CDW </a:t>
            </a:r>
            <a:r>
              <a:rPr lang="es-ES_tradnl" dirty="0" err="1"/>
              <a:t>recycling</a:t>
            </a:r>
            <a:r>
              <a:rPr lang="es-ES_tradnl" dirty="0"/>
              <a:t> </a:t>
            </a:r>
            <a:r>
              <a:rPr lang="es-ES_tradnl" dirty="0" err="1"/>
              <a:t>really</a:t>
            </a:r>
            <a:r>
              <a:rPr lang="es-ES_tradnl" dirty="0"/>
              <a:t> mean? </a:t>
            </a:r>
            <a:endParaRPr lang="cs-CZ" dirty="0"/>
          </a:p>
        </p:txBody>
      </p:sp>
      <p:sp>
        <p:nvSpPr>
          <p:cNvPr id="5" name="Slide Number Placeholder 4">
            <a:extLst>
              <a:ext uri="{FF2B5EF4-FFF2-40B4-BE49-F238E27FC236}">
                <a16:creationId xmlns:a16="http://schemas.microsoft.com/office/drawing/2014/main" id="{F83B8501-B716-204E-AEB4-247E0288B279}"/>
              </a:ext>
            </a:extLst>
          </p:cNvPr>
          <p:cNvSpPr>
            <a:spLocks noGrp="1"/>
          </p:cNvSpPr>
          <p:nvPr>
            <p:ph type="sldNum" sz="quarter" idx="12"/>
          </p:nvPr>
        </p:nvSpPr>
        <p:spPr>
          <a:xfrm>
            <a:off x="7493880" y="6356351"/>
            <a:ext cx="895350" cy="365125"/>
          </a:xfrm>
        </p:spPr>
        <p:txBody>
          <a:bodyPr/>
          <a:lstStyle/>
          <a:p>
            <a:fld id="{E23E03A6-88B2-EE4C-BED9-6D28EB8261F6}" type="slidenum">
              <a:rPr lang="cs-CZ" smtClean="0"/>
              <a:t>6</a:t>
            </a:fld>
            <a:endParaRPr lang="cs-CZ" dirty="0"/>
          </a:p>
        </p:txBody>
      </p:sp>
      <p:sp>
        <p:nvSpPr>
          <p:cNvPr id="6" name="Footer Placeholder 5">
            <a:extLst>
              <a:ext uri="{FF2B5EF4-FFF2-40B4-BE49-F238E27FC236}">
                <a16:creationId xmlns:a16="http://schemas.microsoft.com/office/drawing/2014/main" id="{5673C2F8-1709-B647-837F-711451957869}"/>
              </a:ext>
            </a:extLst>
          </p:cNvPr>
          <p:cNvSpPr>
            <a:spLocks noGrp="1"/>
          </p:cNvSpPr>
          <p:nvPr>
            <p:ph type="ftr" sz="quarter" idx="11"/>
          </p:nvPr>
        </p:nvSpPr>
        <p:spPr>
          <a:xfrm>
            <a:off x="2902830" y="6356351"/>
            <a:ext cx="3158490" cy="365125"/>
          </a:xfrm>
        </p:spPr>
        <p:txBody>
          <a:bodyPr/>
          <a:lstStyle/>
          <a:p>
            <a:r>
              <a:rPr lang="cs-CZ"/>
              <a:t>24th October 2019, Bari, Italy</a:t>
            </a:r>
          </a:p>
        </p:txBody>
      </p:sp>
      <p:cxnSp>
        <p:nvCxnSpPr>
          <p:cNvPr id="8" name="Conector recto de flecha 7"/>
          <p:cNvCxnSpPr/>
          <p:nvPr/>
        </p:nvCxnSpPr>
        <p:spPr>
          <a:xfrm>
            <a:off x="2606547" y="2670975"/>
            <a:ext cx="1397882" cy="21021"/>
          </a:xfrm>
          <a:prstGeom prst="straightConnector1">
            <a:avLst/>
          </a:prstGeom>
          <a:ln w="1905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9" name="CuadroTexto 8"/>
          <p:cNvSpPr txBox="1"/>
          <p:nvPr/>
        </p:nvSpPr>
        <p:spPr>
          <a:xfrm rot="16200000">
            <a:off x="-320588" y="2230332"/>
            <a:ext cx="1849824" cy="923330"/>
          </a:xfrm>
          <a:prstGeom prst="rect">
            <a:avLst/>
          </a:prstGeom>
          <a:noFill/>
        </p:spPr>
        <p:txBody>
          <a:bodyPr wrap="square" rtlCol="0">
            <a:spAutoFit/>
          </a:bodyPr>
          <a:lstStyle/>
          <a:p>
            <a:pPr algn="ctr"/>
            <a:r>
              <a:rPr lang="es-ES" dirty="0"/>
              <a:t>CDW   LIGHTWEIGHT FRACTION</a:t>
            </a:r>
          </a:p>
        </p:txBody>
      </p:sp>
      <p:sp>
        <p:nvSpPr>
          <p:cNvPr id="10" name="CuadroTexto 9"/>
          <p:cNvSpPr txBox="1"/>
          <p:nvPr/>
        </p:nvSpPr>
        <p:spPr>
          <a:xfrm>
            <a:off x="2585538" y="2345558"/>
            <a:ext cx="1435619" cy="307777"/>
          </a:xfrm>
          <a:prstGeom prst="rect">
            <a:avLst/>
          </a:prstGeom>
          <a:noFill/>
        </p:spPr>
        <p:txBody>
          <a:bodyPr wrap="square" rtlCol="0">
            <a:spAutoFit/>
          </a:bodyPr>
          <a:lstStyle/>
          <a:p>
            <a:pPr algn="ctr"/>
            <a:r>
              <a:rPr lang="es-ES" sz="1400" i="1" dirty="0"/>
              <a:t>Wood </a:t>
            </a:r>
            <a:r>
              <a:rPr lang="es-ES" sz="1400" i="1" dirty="0" err="1"/>
              <a:t>scraps</a:t>
            </a:r>
            <a:endParaRPr lang="es-ES" sz="1400" i="1" dirty="0"/>
          </a:p>
        </p:txBody>
      </p:sp>
      <p:sp>
        <p:nvSpPr>
          <p:cNvPr id="11" name="CuadroTexto 10"/>
          <p:cNvSpPr txBox="1"/>
          <p:nvPr/>
        </p:nvSpPr>
        <p:spPr>
          <a:xfrm>
            <a:off x="2611806" y="2691996"/>
            <a:ext cx="1208696" cy="307777"/>
          </a:xfrm>
          <a:prstGeom prst="rect">
            <a:avLst/>
          </a:prstGeom>
          <a:noFill/>
        </p:spPr>
        <p:txBody>
          <a:bodyPr wrap="square" rtlCol="0">
            <a:spAutoFit/>
          </a:bodyPr>
          <a:lstStyle/>
          <a:p>
            <a:r>
              <a:rPr lang="es-ES" sz="1400" b="1" dirty="0"/>
              <a:t>100% CDW</a:t>
            </a:r>
          </a:p>
        </p:txBody>
      </p:sp>
      <p:pic>
        <p:nvPicPr>
          <p:cNvPr id="4" name="Imagen 3"/>
          <p:cNvPicPr>
            <a:picLocks noChangeAspect="1"/>
          </p:cNvPicPr>
          <p:nvPr/>
        </p:nvPicPr>
        <p:blipFill>
          <a:blip r:embed="rId3"/>
          <a:stretch>
            <a:fillRect/>
          </a:stretch>
        </p:blipFill>
        <p:spPr>
          <a:xfrm>
            <a:off x="1181047" y="2091726"/>
            <a:ext cx="1333500" cy="1066800"/>
          </a:xfrm>
          <a:prstGeom prst="rect">
            <a:avLst/>
          </a:prstGeom>
        </p:spPr>
      </p:pic>
      <p:sp>
        <p:nvSpPr>
          <p:cNvPr id="14" name="CuadroTexto 13"/>
          <p:cNvSpPr txBox="1"/>
          <p:nvPr/>
        </p:nvSpPr>
        <p:spPr>
          <a:xfrm>
            <a:off x="4139570" y="3428467"/>
            <a:ext cx="2159635" cy="307777"/>
          </a:xfrm>
          <a:prstGeom prst="rect">
            <a:avLst/>
          </a:prstGeom>
          <a:noFill/>
        </p:spPr>
        <p:txBody>
          <a:bodyPr wrap="square" rtlCol="0">
            <a:spAutoFit/>
          </a:bodyPr>
          <a:lstStyle/>
          <a:p>
            <a:pPr algn="ctr"/>
            <a:r>
              <a:rPr lang="es-ES" sz="1400" dirty="0">
                <a:solidFill>
                  <a:schemeClr val="accent2">
                    <a:lumMod val="75000"/>
                  </a:schemeClr>
                </a:solidFill>
              </a:rPr>
              <a:t>RE</a:t>
            </a:r>
            <a:r>
              <a:rPr lang="es-ES" sz="1400" baseline="30000" dirty="0">
                <a:solidFill>
                  <a:schemeClr val="accent2">
                    <a:lumMod val="75000"/>
                  </a:schemeClr>
                </a:solidFill>
              </a:rPr>
              <a:t>4</a:t>
            </a:r>
            <a:r>
              <a:rPr lang="es-ES" sz="1400" dirty="0">
                <a:solidFill>
                  <a:schemeClr val="accent2">
                    <a:lumMod val="75000"/>
                  </a:schemeClr>
                </a:solidFill>
              </a:rPr>
              <a:t> </a:t>
            </a:r>
            <a:r>
              <a:rPr lang="es-ES" sz="1400" dirty="0" err="1">
                <a:solidFill>
                  <a:schemeClr val="accent2">
                    <a:lumMod val="75000"/>
                  </a:schemeClr>
                </a:solidFill>
              </a:rPr>
              <a:t>insulating</a:t>
            </a:r>
            <a:r>
              <a:rPr lang="es-ES" sz="1400" dirty="0">
                <a:solidFill>
                  <a:schemeClr val="accent2">
                    <a:lumMod val="75000"/>
                  </a:schemeClr>
                </a:solidFill>
              </a:rPr>
              <a:t> </a:t>
            </a:r>
            <a:r>
              <a:rPr lang="es-ES" sz="1400" dirty="0" err="1">
                <a:solidFill>
                  <a:schemeClr val="accent2">
                    <a:lumMod val="75000"/>
                  </a:schemeClr>
                </a:solidFill>
              </a:rPr>
              <a:t>panels</a:t>
            </a:r>
            <a:endParaRPr lang="es-ES" sz="1400" dirty="0">
              <a:solidFill>
                <a:schemeClr val="accent2">
                  <a:lumMod val="75000"/>
                </a:schemeClr>
              </a:solidFill>
            </a:endParaRPr>
          </a:p>
        </p:txBody>
      </p:sp>
      <p:sp>
        <p:nvSpPr>
          <p:cNvPr id="15" name="CuadroTexto 14"/>
          <p:cNvSpPr txBox="1"/>
          <p:nvPr/>
        </p:nvSpPr>
        <p:spPr>
          <a:xfrm>
            <a:off x="6547378" y="2345558"/>
            <a:ext cx="1173810" cy="523220"/>
          </a:xfrm>
          <a:prstGeom prst="rect">
            <a:avLst/>
          </a:prstGeom>
          <a:noFill/>
        </p:spPr>
        <p:txBody>
          <a:bodyPr wrap="square" rtlCol="0">
            <a:spAutoFit/>
          </a:bodyPr>
          <a:lstStyle/>
          <a:p>
            <a:r>
              <a:rPr lang="es-ES" sz="1400" b="1" i="1" dirty="0"/>
              <a:t>100% reusable</a:t>
            </a:r>
            <a:endParaRPr lang="es-ES" sz="1400" i="1" dirty="0"/>
          </a:p>
        </p:txBody>
      </p:sp>
      <p:sp>
        <p:nvSpPr>
          <p:cNvPr id="16" name="CuadroTexto 15"/>
          <p:cNvSpPr txBox="1"/>
          <p:nvPr/>
        </p:nvSpPr>
        <p:spPr>
          <a:xfrm rot="16200000">
            <a:off x="-156307" y="4622052"/>
            <a:ext cx="1314733" cy="646331"/>
          </a:xfrm>
          <a:prstGeom prst="rect">
            <a:avLst/>
          </a:prstGeom>
          <a:noFill/>
        </p:spPr>
        <p:txBody>
          <a:bodyPr wrap="square" rtlCol="0">
            <a:spAutoFit/>
          </a:bodyPr>
          <a:lstStyle/>
          <a:p>
            <a:pPr algn="ctr"/>
            <a:r>
              <a:rPr lang="es-ES" dirty="0"/>
              <a:t>CDW   TIMBER</a:t>
            </a:r>
          </a:p>
        </p:txBody>
      </p:sp>
      <p:pic>
        <p:nvPicPr>
          <p:cNvPr id="17" name="Grafik 8">
            <a:extLst>
              <a:ext uri="{FF2B5EF4-FFF2-40B4-BE49-F238E27FC236}">
                <a16:creationId xmlns:a16="http://schemas.microsoft.com/office/drawing/2014/main" id="{929997E0-C0E2-A343-8E1C-C95B49C4BC67}"/>
              </a:ext>
            </a:extLst>
          </p:cNvPr>
          <p:cNvPicPr/>
          <p:nvPr/>
        </p:nvPicPr>
        <p:blipFill rotWithShape="1">
          <a:blip r:embed="rId4">
            <a:extLst>
              <a:ext uri="{28A0092B-C50C-407E-A947-70E740481C1C}">
                <a14:useLocalDpi xmlns:a14="http://schemas.microsoft.com/office/drawing/2010/main" val="0"/>
              </a:ext>
            </a:extLst>
          </a:blip>
          <a:srcRect t="789" b="-59"/>
          <a:stretch/>
        </p:blipFill>
        <p:spPr bwMode="auto">
          <a:xfrm>
            <a:off x="910148" y="4438481"/>
            <a:ext cx="1591310" cy="1038225"/>
          </a:xfrm>
          <a:prstGeom prst="rect">
            <a:avLst/>
          </a:prstGeom>
          <a:ln>
            <a:noFill/>
          </a:ln>
          <a:extLst>
            <a:ext uri="{53640926-AAD7-44D8-BBD7-CCE9431645EC}">
              <a14:shadowObscured xmlns:a14="http://schemas.microsoft.com/office/drawing/2010/main"/>
            </a:ext>
          </a:extLst>
        </p:spPr>
      </p:pic>
      <p:sp>
        <p:nvSpPr>
          <p:cNvPr id="19" name="CuadroTexto 18"/>
          <p:cNvSpPr txBox="1"/>
          <p:nvPr/>
        </p:nvSpPr>
        <p:spPr>
          <a:xfrm>
            <a:off x="2585539" y="4640153"/>
            <a:ext cx="1417052" cy="307777"/>
          </a:xfrm>
          <a:prstGeom prst="rect">
            <a:avLst/>
          </a:prstGeom>
          <a:noFill/>
        </p:spPr>
        <p:txBody>
          <a:bodyPr wrap="square" rtlCol="0">
            <a:spAutoFit/>
          </a:bodyPr>
          <a:lstStyle/>
          <a:p>
            <a:r>
              <a:rPr lang="es-ES" sz="1400" i="1" dirty="0" err="1"/>
              <a:t>Recycled</a:t>
            </a:r>
            <a:r>
              <a:rPr lang="es-ES" sz="1400" i="1" dirty="0"/>
              <a:t>  </a:t>
            </a:r>
            <a:r>
              <a:rPr lang="es-ES" sz="1400" i="1" dirty="0" err="1"/>
              <a:t>timber</a:t>
            </a:r>
            <a:endParaRPr lang="es-ES" sz="1400" i="1" dirty="0"/>
          </a:p>
        </p:txBody>
      </p:sp>
      <p:pic>
        <p:nvPicPr>
          <p:cNvPr id="23" name="Imagen 22"/>
          <p:cNvPicPr/>
          <p:nvPr/>
        </p:nvPicPr>
        <p:blipFill>
          <a:blip r:embed="rId5" cstate="email">
            <a:extLst>
              <a:ext uri="{28A0092B-C50C-407E-A947-70E740481C1C}">
                <a14:useLocalDpi xmlns:a14="http://schemas.microsoft.com/office/drawing/2010/main"/>
              </a:ext>
            </a:extLst>
          </a:blip>
          <a:stretch>
            <a:fillRect/>
          </a:stretch>
        </p:blipFill>
        <p:spPr>
          <a:xfrm>
            <a:off x="4159874" y="4404036"/>
            <a:ext cx="1784793" cy="1233406"/>
          </a:xfrm>
          <a:prstGeom prst="rect">
            <a:avLst/>
          </a:prstGeom>
        </p:spPr>
      </p:pic>
      <p:pic>
        <p:nvPicPr>
          <p:cNvPr id="24" name="Imagen 23"/>
          <p:cNvPicPr/>
          <p:nvPr/>
        </p:nvPicPr>
        <p:blipFill rotWithShape="1">
          <a:blip r:embed="rId6">
            <a:extLst>
              <a:ext uri="{28A0092B-C50C-407E-A947-70E740481C1C}">
                <a14:useLocalDpi xmlns:a14="http://schemas.microsoft.com/office/drawing/2010/main"/>
              </a:ext>
            </a:extLst>
          </a:blip>
          <a:srcRect t="23834"/>
          <a:stretch/>
        </p:blipFill>
        <p:spPr bwMode="auto">
          <a:xfrm>
            <a:off x="4139571" y="1790335"/>
            <a:ext cx="2159635" cy="1669581"/>
          </a:xfrm>
          <a:prstGeom prst="rect">
            <a:avLst/>
          </a:prstGeom>
          <a:noFill/>
        </p:spPr>
      </p:pic>
      <p:pic>
        <p:nvPicPr>
          <p:cNvPr id="26" name="Imagen 25"/>
          <p:cNvPicPr>
            <a:picLocks noChangeAspect="1"/>
          </p:cNvPicPr>
          <p:nvPr/>
        </p:nvPicPr>
        <p:blipFill>
          <a:blip r:embed="rId7"/>
          <a:stretch>
            <a:fillRect/>
          </a:stretch>
        </p:blipFill>
        <p:spPr>
          <a:xfrm>
            <a:off x="6042745" y="4293813"/>
            <a:ext cx="1938104" cy="1453852"/>
          </a:xfrm>
          <a:prstGeom prst="rect">
            <a:avLst/>
          </a:prstGeom>
          <a:ln>
            <a:solidFill>
              <a:schemeClr val="bg1">
                <a:lumMod val="85000"/>
              </a:schemeClr>
            </a:solidFill>
          </a:ln>
        </p:spPr>
      </p:pic>
      <p:sp>
        <p:nvSpPr>
          <p:cNvPr id="27" name="CuadroTexto 26"/>
          <p:cNvSpPr txBox="1"/>
          <p:nvPr/>
        </p:nvSpPr>
        <p:spPr>
          <a:xfrm>
            <a:off x="4159874" y="5704150"/>
            <a:ext cx="1784793" cy="461665"/>
          </a:xfrm>
          <a:prstGeom prst="rect">
            <a:avLst/>
          </a:prstGeom>
          <a:noFill/>
        </p:spPr>
        <p:txBody>
          <a:bodyPr wrap="square" rtlCol="0">
            <a:spAutoFit/>
          </a:bodyPr>
          <a:lstStyle/>
          <a:p>
            <a:pPr algn="ctr"/>
            <a:r>
              <a:rPr lang="es-ES" sz="1200" dirty="0"/>
              <a:t>Non-</a:t>
            </a:r>
            <a:r>
              <a:rPr lang="es-ES" sz="1200" dirty="0" err="1"/>
              <a:t>structural</a:t>
            </a:r>
            <a:r>
              <a:rPr lang="es-ES" sz="1200" dirty="0"/>
              <a:t> </a:t>
            </a:r>
            <a:r>
              <a:rPr lang="es-ES" sz="1200" dirty="0" err="1"/>
              <a:t>façade</a:t>
            </a:r>
            <a:r>
              <a:rPr lang="es-ES" sz="1200" dirty="0"/>
              <a:t> panel</a:t>
            </a:r>
          </a:p>
        </p:txBody>
      </p:sp>
      <p:sp>
        <p:nvSpPr>
          <p:cNvPr id="28" name="CuadroTexto 27"/>
          <p:cNvSpPr txBox="1"/>
          <p:nvPr/>
        </p:nvSpPr>
        <p:spPr>
          <a:xfrm>
            <a:off x="4159874" y="3980075"/>
            <a:ext cx="3820975" cy="307777"/>
          </a:xfrm>
          <a:prstGeom prst="rect">
            <a:avLst/>
          </a:prstGeom>
          <a:noFill/>
        </p:spPr>
        <p:txBody>
          <a:bodyPr wrap="square" rtlCol="0">
            <a:spAutoFit/>
          </a:bodyPr>
          <a:lstStyle/>
          <a:p>
            <a:pPr algn="ctr"/>
            <a:r>
              <a:rPr lang="es-ES" sz="1400" dirty="0">
                <a:solidFill>
                  <a:schemeClr val="accent2">
                    <a:lumMod val="75000"/>
                  </a:schemeClr>
                </a:solidFill>
              </a:rPr>
              <a:t>RE</a:t>
            </a:r>
            <a:r>
              <a:rPr lang="es-ES" sz="1400" baseline="30000" dirty="0">
                <a:solidFill>
                  <a:schemeClr val="accent2">
                    <a:lumMod val="75000"/>
                  </a:schemeClr>
                </a:solidFill>
              </a:rPr>
              <a:t>4 </a:t>
            </a:r>
            <a:r>
              <a:rPr lang="es-ES" sz="1400" dirty="0" err="1">
                <a:solidFill>
                  <a:schemeClr val="accent2">
                    <a:lumMod val="75000"/>
                  </a:schemeClr>
                </a:solidFill>
              </a:rPr>
              <a:t>timber</a:t>
            </a:r>
            <a:r>
              <a:rPr lang="es-ES" sz="1400" dirty="0">
                <a:solidFill>
                  <a:schemeClr val="accent2">
                    <a:lumMod val="75000"/>
                  </a:schemeClr>
                </a:solidFill>
              </a:rPr>
              <a:t> </a:t>
            </a:r>
            <a:r>
              <a:rPr lang="es-ES" sz="1400" dirty="0" err="1">
                <a:solidFill>
                  <a:schemeClr val="accent2">
                    <a:lumMod val="75000"/>
                  </a:schemeClr>
                </a:solidFill>
              </a:rPr>
              <a:t>elements</a:t>
            </a:r>
            <a:endParaRPr lang="es-ES" sz="1400" dirty="0">
              <a:solidFill>
                <a:schemeClr val="accent2">
                  <a:lumMod val="75000"/>
                </a:schemeClr>
              </a:solidFill>
            </a:endParaRPr>
          </a:p>
        </p:txBody>
      </p:sp>
      <p:sp>
        <p:nvSpPr>
          <p:cNvPr id="29" name="CuadroTexto 28"/>
          <p:cNvSpPr txBox="1"/>
          <p:nvPr/>
        </p:nvSpPr>
        <p:spPr>
          <a:xfrm>
            <a:off x="6076950" y="5704150"/>
            <a:ext cx="1899738" cy="461665"/>
          </a:xfrm>
          <a:prstGeom prst="rect">
            <a:avLst/>
          </a:prstGeom>
          <a:noFill/>
        </p:spPr>
        <p:txBody>
          <a:bodyPr wrap="square" rtlCol="0">
            <a:spAutoFit/>
          </a:bodyPr>
          <a:lstStyle/>
          <a:p>
            <a:pPr algn="ctr"/>
            <a:r>
              <a:rPr lang="es-ES" sz="1200" dirty="0" err="1"/>
              <a:t>Internal</a:t>
            </a:r>
            <a:r>
              <a:rPr lang="es-ES" sz="1200" dirty="0"/>
              <a:t> </a:t>
            </a:r>
            <a:r>
              <a:rPr lang="es-ES" sz="1200" dirty="0" err="1"/>
              <a:t>partition</a:t>
            </a:r>
            <a:r>
              <a:rPr lang="es-ES" sz="1200" dirty="0"/>
              <a:t> </a:t>
            </a:r>
            <a:r>
              <a:rPr lang="es-ES" sz="1200" dirty="0" err="1"/>
              <a:t>wall</a:t>
            </a:r>
            <a:r>
              <a:rPr lang="es-ES" sz="1200" dirty="0"/>
              <a:t> </a:t>
            </a:r>
            <a:r>
              <a:rPr lang="es-ES" sz="1200" dirty="0" err="1"/>
              <a:t>with</a:t>
            </a:r>
            <a:r>
              <a:rPr lang="es-ES" sz="1200" dirty="0"/>
              <a:t> RE</a:t>
            </a:r>
            <a:r>
              <a:rPr lang="es-ES" sz="1200" baseline="30000" dirty="0"/>
              <a:t>4</a:t>
            </a:r>
            <a:r>
              <a:rPr lang="es-ES" sz="1200" dirty="0"/>
              <a:t> </a:t>
            </a:r>
            <a:r>
              <a:rPr lang="es-ES" sz="1200" dirty="0" err="1"/>
              <a:t>earthern</a:t>
            </a:r>
            <a:r>
              <a:rPr lang="es-ES" sz="1200" dirty="0"/>
              <a:t> </a:t>
            </a:r>
            <a:r>
              <a:rPr lang="es-ES" sz="1200" dirty="0" err="1"/>
              <a:t>plaster</a:t>
            </a:r>
            <a:endParaRPr lang="es-ES" sz="1200" dirty="0"/>
          </a:p>
        </p:txBody>
      </p:sp>
      <p:sp>
        <p:nvSpPr>
          <p:cNvPr id="30" name="CuadroTexto 29"/>
          <p:cNvSpPr txBox="1"/>
          <p:nvPr/>
        </p:nvSpPr>
        <p:spPr>
          <a:xfrm>
            <a:off x="8078927" y="4766537"/>
            <a:ext cx="819842" cy="523220"/>
          </a:xfrm>
          <a:prstGeom prst="rect">
            <a:avLst/>
          </a:prstGeom>
          <a:noFill/>
        </p:spPr>
        <p:txBody>
          <a:bodyPr wrap="square" rtlCol="0">
            <a:spAutoFit/>
          </a:bodyPr>
          <a:lstStyle/>
          <a:p>
            <a:r>
              <a:rPr lang="es-ES" sz="1400" b="1" i="1" dirty="0"/>
              <a:t>100% reusable</a:t>
            </a:r>
            <a:endParaRPr lang="es-ES" sz="1400" i="1" dirty="0"/>
          </a:p>
        </p:txBody>
      </p:sp>
      <p:cxnSp>
        <p:nvCxnSpPr>
          <p:cNvPr id="25" name="Conector recto de flecha 24"/>
          <p:cNvCxnSpPr/>
          <p:nvPr/>
        </p:nvCxnSpPr>
        <p:spPr>
          <a:xfrm>
            <a:off x="2604709" y="4960649"/>
            <a:ext cx="1397882" cy="21021"/>
          </a:xfrm>
          <a:prstGeom prst="straightConnector1">
            <a:avLst/>
          </a:prstGeom>
          <a:ln w="1905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189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347F0-35A5-C14A-A2FB-C4471F0ACB45}"/>
              </a:ext>
            </a:extLst>
          </p:cNvPr>
          <p:cNvSpPr>
            <a:spLocks noGrp="1"/>
          </p:cNvSpPr>
          <p:nvPr>
            <p:ph type="title"/>
          </p:nvPr>
        </p:nvSpPr>
        <p:spPr>
          <a:xfrm>
            <a:off x="786305" y="365127"/>
            <a:ext cx="7886700" cy="1138554"/>
          </a:xfrm>
        </p:spPr>
        <p:txBody>
          <a:bodyPr/>
          <a:lstStyle/>
          <a:p>
            <a:r>
              <a:rPr lang="es-ES_tradnl" dirty="0" err="1"/>
              <a:t>Overview</a:t>
            </a:r>
            <a:r>
              <a:rPr lang="es-ES_tradnl" dirty="0"/>
              <a:t> of </a:t>
            </a:r>
            <a:r>
              <a:rPr lang="es-ES_tradnl" dirty="0" err="1"/>
              <a:t>the</a:t>
            </a:r>
            <a:r>
              <a:rPr lang="es-ES_tradnl" dirty="0"/>
              <a:t> demo </a:t>
            </a:r>
            <a:r>
              <a:rPr lang="es-ES_tradnl" dirty="0" err="1"/>
              <a:t>sites</a:t>
            </a:r>
            <a:r>
              <a:rPr lang="es-ES_tradnl" dirty="0"/>
              <a:t> </a:t>
            </a:r>
            <a:endParaRPr lang="cs-CZ" dirty="0"/>
          </a:p>
        </p:txBody>
      </p:sp>
      <p:sp>
        <p:nvSpPr>
          <p:cNvPr id="5" name="Slide Number Placeholder 4">
            <a:extLst>
              <a:ext uri="{FF2B5EF4-FFF2-40B4-BE49-F238E27FC236}">
                <a16:creationId xmlns:a16="http://schemas.microsoft.com/office/drawing/2014/main" id="{F83B8501-B716-204E-AEB4-247E0288B279}"/>
              </a:ext>
            </a:extLst>
          </p:cNvPr>
          <p:cNvSpPr>
            <a:spLocks noGrp="1"/>
          </p:cNvSpPr>
          <p:nvPr>
            <p:ph type="sldNum" sz="quarter" idx="12"/>
          </p:nvPr>
        </p:nvSpPr>
        <p:spPr/>
        <p:txBody>
          <a:bodyPr/>
          <a:lstStyle/>
          <a:p>
            <a:fld id="{E23E03A6-88B2-EE4C-BED9-6D28EB8261F6}" type="slidenum">
              <a:rPr lang="cs-CZ" smtClean="0"/>
              <a:t>7</a:t>
            </a:fld>
            <a:endParaRPr lang="cs-CZ"/>
          </a:p>
        </p:txBody>
      </p:sp>
      <p:sp>
        <p:nvSpPr>
          <p:cNvPr id="6" name="Footer Placeholder 5">
            <a:extLst>
              <a:ext uri="{FF2B5EF4-FFF2-40B4-BE49-F238E27FC236}">
                <a16:creationId xmlns:a16="http://schemas.microsoft.com/office/drawing/2014/main" id="{5673C2F8-1709-B647-837F-711451957869}"/>
              </a:ext>
            </a:extLst>
          </p:cNvPr>
          <p:cNvSpPr>
            <a:spLocks noGrp="1"/>
          </p:cNvSpPr>
          <p:nvPr>
            <p:ph type="ftr" sz="quarter" idx="11"/>
          </p:nvPr>
        </p:nvSpPr>
        <p:spPr/>
        <p:txBody>
          <a:bodyPr/>
          <a:lstStyle/>
          <a:p>
            <a:r>
              <a:rPr lang="cs-CZ"/>
              <a:t>24th October 2019, Bari, Italy</a:t>
            </a:r>
          </a:p>
        </p:txBody>
      </p:sp>
      <p:pic>
        <p:nvPicPr>
          <p:cNvPr id="3" name="Imagen 2"/>
          <p:cNvPicPr>
            <a:picLocks noChangeAspect="1"/>
          </p:cNvPicPr>
          <p:nvPr/>
        </p:nvPicPr>
        <p:blipFill>
          <a:blip r:embed="rId3"/>
          <a:stretch>
            <a:fillRect/>
          </a:stretch>
        </p:blipFill>
        <p:spPr>
          <a:xfrm>
            <a:off x="445212" y="1803854"/>
            <a:ext cx="8070138" cy="4520967"/>
          </a:xfrm>
          <a:prstGeom prst="rect">
            <a:avLst/>
          </a:prstGeom>
        </p:spPr>
      </p:pic>
      <p:sp>
        <p:nvSpPr>
          <p:cNvPr id="4" name="CuadroTexto 3"/>
          <p:cNvSpPr txBox="1"/>
          <p:nvPr/>
        </p:nvSpPr>
        <p:spPr>
          <a:xfrm>
            <a:off x="995423" y="2979104"/>
            <a:ext cx="1493134" cy="338554"/>
          </a:xfrm>
          <a:prstGeom prst="rect">
            <a:avLst/>
          </a:prstGeom>
          <a:noFill/>
        </p:spPr>
        <p:txBody>
          <a:bodyPr wrap="square" rtlCol="0">
            <a:spAutoFit/>
          </a:bodyPr>
          <a:lstStyle/>
          <a:p>
            <a:r>
              <a:rPr lang="es-ES_tradnl" sz="1600" b="1" i="1" dirty="0" err="1">
                <a:solidFill>
                  <a:srgbClr val="0070C0"/>
                </a:solidFill>
              </a:rPr>
              <a:t>Cold</a:t>
            </a:r>
            <a:r>
              <a:rPr lang="es-ES_tradnl" sz="1600" b="1" i="1" dirty="0">
                <a:solidFill>
                  <a:srgbClr val="0070C0"/>
                </a:solidFill>
              </a:rPr>
              <a:t> </a:t>
            </a:r>
            <a:r>
              <a:rPr lang="es-ES_tradnl" sz="1600" b="1" i="1" dirty="0" err="1">
                <a:solidFill>
                  <a:srgbClr val="0070C0"/>
                </a:solidFill>
              </a:rPr>
              <a:t>scenario</a:t>
            </a:r>
            <a:endParaRPr lang="es-ES" sz="1600" b="1" i="1" dirty="0">
              <a:solidFill>
                <a:srgbClr val="0070C0"/>
              </a:solidFill>
            </a:endParaRPr>
          </a:p>
        </p:txBody>
      </p:sp>
      <p:sp>
        <p:nvSpPr>
          <p:cNvPr id="19" name="CuadroTexto 18"/>
          <p:cNvSpPr txBox="1"/>
          <p:nvPr/>
        </p:nvSpPr>
        <p:spPr>
          <a:xfrm>
            <a:off x="661688" y="5094791"/>
            <a:ext cx="1493134" cy="338554"/>
          </a:xfrm>
          <a:prstGeom prst="rect">
            <a:avLst/>
          </a:prstGeom>
          <a:noFill/>
        </p:spPr>
        <p:txBody>
          <a:bodyPr wrap="square" rtlCol="0">
            <a:spAutoFit/>
          </a:bodyPr>
          <a:lstStyle/>
          <a:p>
            <a:r>
              <a:rPr lang="es-ES_tradnl" sz="1600" b="1" i="1" dirty="0" err="1">
                <a:solidFill>
                  <a:srgbClr val="FFC000"/>
                </a:solidFill>
              </a:rPr>
              <a:t>Warm</a:t>
            </a:r>
            <a:r>
              <a:rPr lang="es-ES_tradnl" sz="1600" b="1" i="1" dirty="0">
                <a:solidFill>
                  <a:srgbClr val="FFC000"/>
                </a:solidFill>
              </a:rPr>
              <a:t> </a:t>
            </a:r>
            <a:r>
              <a:rPr lang="es-ES_tradnl" sz="1600" b="1" i="1" dirty="0" err="1">
                <a:solidFill>
                  <a:srgbClr val="FFC000"/>
                </a:solidFill>
              </a:rPr>
              <a:t>scenario</a:t>
            </a:r>
            <a:endParaRPr lang="es-ES" sz="1600" b="1" i="1" dirty="0">
              <a:solidFill>
                <a:srgbClr val="FFC000"/>
              </a:solidFill>
            </a:endParaRPr>
          </a:p>
        </p:txBody>
      </p:sp>
      <p:sp>
        <p:nvSpPr>
          <p:cNvPr id="7" name="CuadroTexto 6"/>
          <p:cNvSpPr txBox="1"/>
          <p:nvPr/>
        </p:nvSpPr>
        <p:spPr>
          <a:xfrm>
            <a:off x="6678590" y="5544273"/>
            <a:ext cx="1913390" cy="584775"/>
          </a:xfrm>
          <a:prstGeom prst="rect">
            <a:avLst/>
          </a:prstGeom>
          <a:noFill/>
        </p:spPr>
        <p:txBody>
          <a:bodyPr wrap="square" rtlCol="0">
            <a:spAutoFit/>
          </a:bodyPr>
          <a:lstStyle/>
          <a:p>
            <a:r>
              <a:rPr lang="es-ES_tradnl" sz="1600" b="1" i="1" dirty="0">
                <a:solidFill>
                  <a:schemeClr val="tx1">
                    <a:lumMod val="75000"/>
                    <a:lumOff val="25000"/>
                  </a:schemeClr>
                </a:solidFill>
              </a:rPr>
              <a:t>High </a:t>
            </a:r>
            <a:r>
              <a:rPr lang="es-ES_tradnl" sz="1600" b="1" i="1" dirty="0" err="1">
                <a:solidFill>
                  <a:schemeClr val="tx1">
                    <a:lumMod val="75000"/>
                    <a:lumOff val="25000"/>
                  </a:schemeClr>
                </a:solidFill>
              </a:rPr>
              <a:t>replication</a:t>
            </a:r>
            <a:r>
              <a:rPr lang="es-ES_tradnl" sz="1600" b="1" i="1" dirty="0">
                <a:solidFill>
                  <a:schemeClr val="tx1">
                    <a:lumMod val="75000"/>
                    <a:lumOff val="25000"/>
                  </a:schemeClr>
                </a:solidFill>
              </a:rPr>
              <a:t> </a:t>
            </a:r>
            <a:r>
              <a:rPr lang="es-ES_tradnl" sz="1600" b="1" i="1" dirty="0" err="1">
                <a:solidFill>
                  <a:schemeClr val="tx1">
                    <a:lumMod val="75000"/>
                    <a:lumOff val="25000"/>
                  </a:schemeClr>
                </a:solidFill>
              </a:rPr>
              <a:t>potential</a:t>
            </a:r>
            <a:r>
              <a:rPr lang="es-ES_tradnl" sz="1600" b="1" i="1" dirty="0">
                <a:solidFill>
                  <a:schemeClr val="tx1">
                    <a:lumMod val="75000"/>
                    <a:lumOff val="25000"/>
                  </a:schemeClr>
                </a:solidFill>
              </a:rPr>
              <a:t> </a:t>
            </a:r>
            <a:r>
              <a:rPr lang="es-ES_tradnl" sz="1600" b="1" i="1" dirty="0" err="1">
                <a:solidFill>
                  <a:schemeClr val="tx1">
                    <a:lumMod val="75000"/>
                    <a:lumOff val="25000"/>
                  </a:schemeClr>
                </a:solidFill>
              </a:rPr>
              <a:t>outside</a:t>
            </a:r>
            <a:r>
              <a:rPr lang="es-ES_tradnl" sz="1600" b="1" i="1" dirty="0">
                <a:solidFill>
                  <a:schemeClr val="tx1">
                    <a:lumMod val="75000"/>
                    <a:lumOff val="25000"/>
                  </a:schemeClr>
                </a:solidFill>
              </a:rPr>
              <a:t> EU</a:t>
            </a:r>
            <a:endParaRPr lang="es-ES" sz="1600" b="1" i="1" dirty="0">
              <a:solidFill>
                <a:schemeClr val="tx1">
                  <a:lumMod val="75000"/>
                  <a:lumOff val="25000"/>
                </a:schemeClr>
              </a:solidFill>
            </a:endParaRPr>
          </a:p>
        </p:txBody>
      </p:sp>
    </p:spTree>
    <p:extLst>
      <p:ext uri="{BB962C8B-B14F-4D97-AF65-F5344CB8AC3E}">
        <p14:creationId xmlns:p14="http://schemas.microsoft.com/office/powerpoint/2010/main" val="29055950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347F0-35A5-C14A-A2FB-C4471F0ACB45}"/>
              </a:ext>
            </a:extLst>
          </p:cNvPr>
          <p:cNvSpPr>
            <a:spLocks noGrp="1"/>
          </p:cNvSpPr>
          <p:nvPr>
            <p:ph type="title"/>
          </p:nvPr>
        </p:nvSpPr>
        <p:spPr>
          <a:xfrm>
            <a:off x="786305" y="365127"/>
            <a:ext cx="7886700" cy="1138554"/>
          </a:xfrm>
        </p:spPr>
        <p:txBody>
          <a:bodyPr/>
          <a:lstStyle/>
          <a:p>
            <a:r>
              <a:rPr lang="es-ES_tradnl" dirty="0" err="1"/>
              <a:t>Overview</a:t>
            </a:r>
            <a:r>
              <a:rPr lang="es-ES_tradnl" dirty="0"/>
              <a:t> of </a:t>
            </a:r>
            <a:r>
              <a:rPr lang="es-ES_tradnl" dirty="0" err="1"/>
              <a:t>the</a:t>
            </a:r>
            <a:r>
              <a:rPr lang="es-ES_tradnl" dirty="0"/>
              <a:t> demo </a:t>
            </a:r>
            <a:r>
              <a:rPr lang="es-ES_tradnl" dirty="0" err="1"/>
              <a:t>sites</a:t>
            </a:r>
            <a:endParaRPr lang="cs-CZ" dirty="0"/>
          </a:p>
        </p:txBody>
      </p:sp>
      <p:sp>
        <p:nvSpPr>
          <p:cNvPr id="5" name="Slide Number Placeholder 4">
            <a:extLst>
              <a:ext uri="{FF2B5EF4-FFF2-40B4-BE49-F238E27FC236}">
                <a16:creationId xmlns:a16="http://schemas.microsoft.com/office/drawing/2014/main" id="{F83B8501-B716-204E-AEB4-247E0288B279}"/>
              </a:ext>
            </a:extLst>
          </p:cNvPr>
          <p:cNvSpPr>
            <a:spLocks noGrp="1"/>
          </p:cNvSpPr>
          <p:nvPr>
            <p:ph type="sldNum" sz="quarter" idx="12"/>
          </p:nvPr>
        </p:nvSpPr>
        <p:spPr/>
        <p:txBody>
          <a:bodyPr/>
          <a:lstStyle/>
          <a:p>
            <a:fld id="{E23E03A6-88B2-EE4C-BED9-6D28EB8261F6}" type="slidenum">
              <a:rPr lang="cs-CZ" smtClean="0"/>
              <a:t>8</a:t>
            </a:fld>
            <a:endParaRPr lang="cs-CZ"/>
          </a:p>
        </p:txBody>
      </p:sp>
      <p:sp>
        <p:nvSpPr>
          <p:cNvPr id="6" name="Footer Placeholder 5">
            <a:extLst>
              <a:ext uri="{FF2B5EF4-FFF2-40B4-BE49-F238E27FC236}">
                <a16:creationId xmlns:a16="http://schemas.microsoft.com/office/drawing/2014/main" id="{5673C2F8-1709-B647-837F-711451957869}"/>
              </a:ext>
            </a:extLst>
          </p:cNvPr>
          <p:cNvSpPr>
            <a:spLocks noGrp="1"/>
          </p:cNvSpPr>
          <p:nvPr>
            <p:ph type="ftr" sz="quarter" idx="11"/>
          </p:nvPr>
        </p:nvSpPr>
        <p:spPr/>
        <p:txBody>
          <a:bodyPr/>
          <a:lstStyle/>
          <a:p>
            <a:r>
              <a:rPr lang="cs-CZ"/>
              <a:t>24th October 2019, Bari, Italy</a:t>
            </a:r>
          </a:p>
        </p:txBody>
      </p:sp>
      <p:pic>
        <p:nvPicPr>
          <p:cNvPr id="4" name="Imagen 3"/>
          <p:cNvPicPr>
            <a:picLocks noChangeAspect="1"/>
          </p:cNvPicPr>
          <p:nvPr/>
        </p:nvPicPr>
        <p:blipFill>
          <a:blip r:embed="rId3"/>
          <a:stretch>
            <a:fillRect/>
          </a:stretch>
        </p:blipFill>
        <p:spPr>
          <a:xfrm>
            <a:off x="528810" y="1806766"/>
            <a:ext cx="7986540" cy="4469809"/>
          </a:xfrm>
          <a:prstGeom prst="rect">
            <a:avLst/>
          </a:prstGeom>
        </p:spPr>
      </p:pic>
    </p:spTree>
    <p:extLst>
      <p:ext uri="{BB962C8B-B14F-4D97-AF65-F5344CB8AC3E}">
        <p14:creationId xmlns:p14="http://schemas.microsoft.com/office/powerpoint/2010/main" val="482526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347F0-35A5-C14A-A2FB-C4471F0ACB45}"/>
              </a:ext>
            </a:extLst>
          </p:cNvPr>
          <p:cNvSpPr>
            <a:spLocks noGrp="1"/>
          </p:cNvSpPr>
          <p:nvPr>
            <p:ph type="title"/>
          </p:nvPr>
        </p:nvSpPr>
        <p:spPr/>
        <p:txBody>
          <a:bodyPr>
            <a:normAutofit/>
          </a:bodyPr>
          <a:lstStyle/>
          <a:p>
            <a:r>
              <a:rPr lang="es-ES_tradnl" dirty="0" err="1"/>
              <a:t>Overview</a:t>
            </a:r>
            <a:r>
              <a:rPr lang="es-ES_tradnl" dirty="0"/>
              <a:t> of </a:t>
            </a:r>
            <a:r>
              <a:rPr lang="es-ES_tradnl" dirty="0" err="1"/>
              <a:t>the</a:t>
            </a:r>
            <a:r>
              <a:rPr lang="es-ES_tradnl" dirty="0"/>
              <a:t> demo </a:t>
            </a:r>
            <a:r>
              <a:rPr lang="es-ES_tradnl" dirty="0" err="1"/>
              <a:t>sites</a:t>
            </a:r>
            <a:endParaRPr lang="cs-CZ" dirty="0"/>
          </a:p>
        </p:txBody>
      </p:sp>
      <p:sp>
        <p:nvSpPr>
          <p:cNvPr id="3" name="Content Placeholder 2">
            <a:extLst>
              <a:ext uri="{FF2B5EF4-FFF2-40B4-BE49-F238E27FC236}">
                <a16:creationId xmlns:a16="http://schemas.microsoft.com/office/drawing/2014/main" id="{A6F98D63-4910-6E40-9579-0747D253DC7A}"/>
              </a:ext>
            </a:extLst>
          </p:cNvPr>
          <p:cNvSpPr>
            <a:spLocks noGrp="1"/>
          </p:cNvSpPr>
          <p:nvPr>
            <p:ph idx="1"/>
          </p:nvPr>
        </p:nvSpPr>
        <p:spPr>
          <a:xfrm>
            <a:off x="443922" y="2326401"/>
            <a:ext cx="8201313" cy="4266608"/>
          </a:xfrm>
        </p:spPr>
        <p:txBody>
          <a:bodyPr/>
          <a:lstStyle/>
          <a:p>
            <a:pPr marL="0" indent="0" algn="just">
              <a:lnSpc>
                <a:spcPct val="100000"/>
              </a:lnSpc>
              <a:spcAft>
                <a:spcPts val="600"/>
              </a:spcAft>
              <a:buNone/>
            </a:pPr>
            <a:r>
              <a:rPr lang="es-ES" sz="1800" dirty="0" err="1"/>
              <a:t>Assembly</a:t>
            </a:r>
            <a:r>
              <a:rPr lang="es-ES" sz="1800" dirty="0"/>
              <a:t> of </a:t>
            </a:r>
            <a:r>
              <a:rPr lang="es-ES" sz="1800" dirty="0" err="1"/>
              <a:t>the</a:t>
            </a:r>
            <a:r>
              <a:rPr lang="es-ES" sz="1800" dirty="0"/>
              <a:t> RE</a:t>
            </a:r>
            <a:r>
              <a:rPr lang="es-ES" sz="1800" baseline="30000" dirty="0"/>
              <a:t>4</a:t>
            </a:r>
            <a:r>
              <a:rPr lang="es-ES" sz="1800" dirty="0"/>
              <a:t> </a:t>
            </a:r>
            <a:r>
              <a:rPr lang="es-ES" sz="1800" dirty="0" err="1"/>
              <a:t>ventilated</a:t>
            </a:r>
            <a:r>
              <a:rPr lang="es-ES" sz="1800" dirty="0"/>
              <a:t> </a:t>
            </a:r>
            <a:r>
              <a:rPr lang="es-ES" sz="1800" dirty="0" err="1"/>
              <a:t>façade</a:t>
            </a:r>
            <a:r>
              <a:rPr lang="es-ES" sz="1800" dirty="0"/>
              <a:t> </a:t>
            </a:r>
            <a:r>
              <a:rPr lang="es-ES" sz="1800" dirty="0" err="1"/>
              <a:t>made</a:t>
            </a:r>
            <a:r>
              <a:rPr lang="es-ES" sz="1800" dirty="0"/>
              <a:t> of </a:t>
            </a:r>
            <a:r>
              <a:rPr lang="es-ES" sz="1800" dirty="0" err="1"/>
              <a:t>insulating</a:t>
            </a:r>
            <a:r>
              <a:rPr lang="es-ES" sz="1800" dirty="0"/>
              <a:t> </a:t>
            </a:r>
            <a:r>
              <a:rPr lang="es-ES" sz="1800" dirty="0" err="1"/>
              <a:t>wood</a:t>
            </a:r>
            <a:r>
              <a:rPr lang="es-ES" sz="1800" dirty="0"/>
              <a:t> </a:t>
            </a:r>
            <a:r>
              <a:rPr lang="es-ES" sz="1800" dirty="0" err="1"/>
              <a:t>panels</a:t>
            </a:r>
            <a:r>
              <a:rPr lang="es-ES" sz="1800" dirty="0"/>
              <a:t> and </a:t>
            </a:r>
            <a:r>
              <a:rPr lang="es-ES" sz="1800" dirty="0" err="1"/>
              <a:t>extruded</a:t>
            </a:r>
            <a:r>
              <a:rPr lang="es-ES" sz="1800" dirty="0"/>
              <a:t> tiles in </a:t>
            </a:r>
            <a:r>
              <a:rPr lang="es-ES" sz="1800" dirty="0" err="1"/>
              <a:t>an</a:t>
            </a:r>
            <a:r>
              <a:rPr lang="es-ES" sz="1800" dirty="0"/>
              <a:t> </a:t>
            </a:r>
            <a:r>
              <a:rPr lang="es-ES" sz="1800" dirty="0" err="1"/>
              <a:t>existing</a:t>
            </a:r>
            <a:r>
              <a:rPr lang="es-ES" sz="1800" dirty="0"/>
              <a:t> </a:t>
            </a:r>
            <a:r>
              <a:rPr lang="es-ES" sz="1800" dirty="0" err="1"/>
              <a:t>façade</a:t>
            </a:r>
            <a:r>
              <a:rPr lang="es-ES" sz="1800" dirty="0"/>
              <a:t>. </a:t>
            </a:r>
          </a:p>
          <a:p>
            <a:endParaRPr lang="cs-CZ" dirty="0"/>
          </a:p>
        </p:txBody>
      </p:sp>
      <p:sp>
        <p:nvSpPr>
          <p:cNvPr id="5" name="Slide Number Placeholder 4">
            <a:extLst>
              <a:ext uri="{FF2B5EF4-FFF2-40B4-BE49-F238E27FC236}">
                <a16:creationId xmlns:a16="http://schemas.microsoft.com/office/drawing/2014/main" id="{F83B8501-B716-204E-AEB4-247E0288B279}"/>
              </a:ext>
            </a:extLst>
          </p:cNvPr>
          <p:cNvSpPr>
            <a:spLocks noGrp="1"/>
          </p:cNvSpPr>
          <p:nvPr>
            <p:ph type="sldNum" sz="quarter" idx="12"/>
          </p:nvPr>
        </p:nvSpPr>
        <p:spPr/>
        <p:txBody>
          <a:bodyPr/>
          <a:lstStyle/>
          <a:p>
            <a:fld id="{E23E03A6-88B2-EE4C-BED9-6D28EB8261F6}" type="slidenum">
              <a:rPr lang="cs-CZ" smtClean="0"/>
              <a:t>9</a:t>
            </a:fld>
            <a:endParaRPr lang="cs-CZ"/>
          </a:p>
        </p:txBody>
      </p:sp>
      <p:sp>
        <p:nvSpPr>
          <p:cNvPr id="6" name="Footer Placeholder 5">
            <a:extLst>
              <a:ext uri="{FF2B5EF4-FFF2-40B4-BE49-F238E27FC236}">
                <a16:creationId xmlns:a16="http://schemas.microsoft.com/office/drawing/2014/main" id="{5673C2F8-1709-B647-837F-711451957869}"/>
              </a:ext>
            </a:extLst>
          </p:cNvPr>
          <p:cNvSpPr>
            <a:spLocks noGrp="1"/>
          </p:cNvSpPr>
          <p:nvPr>
            <p:ph type="ftr" sz="quarter" idx="11"/>
          </p:nvPr>
        </p:nvSpPr>
        <p:spPr/>
        <p:txBody>
          <a:bodyPr/>
          <a:lstStyle/>
          <a:p>
            <a:r>
              <a:rPr lang="cs-CZ"/>
              <a:t>24th October 2019, Bari, Italy</a:t>
            </a:r>
          </a:p>
        </p:txBody>
      </p:sp>
      <p:sp>
        <p:nvSpPr>
          <p:cNvPr id="7" name="1 CuadroTexto"/>
          <p:cNvSpPr txBox="1"/>
          <p:nvPr/>
        </p:nvSpPr>
        <p:spPr>
          <a:xfrm>
            <a:off x="343495" y="1730375"/>
            <a:ext cx="8467129" cy="369332"/>
          </a:xfrm>
          <a:prstGeom prst="rect">
            <a:avLst/>
          </a:prstGeom>
          <a:solidFill>
            <a:schemeClr val="bg1">
              <a:lumMod val="65000"/>
            </a:schemeClr>
          </a:solidFill>
        </p:spPr>
        <p:txBody>
          <a:bodyPr wrap="square" rtlCol="0">
            <a:spAutoFit/>
          </a:bodyPr>
          <a:lstStyle/>
          <a:p>
            <a:pPr algn="ctr"/>
            <a:r>
              <a:rPr lang="es-ES" b="1" dirty="0">
                <a:solidFill>
                  <a:schemeClr val="bg1"/>
                </a:solidFill>
              </a:rPr>
              <a:t>DEMO FROM ITALY, BENEVENTO- REFURBISHMENT (1/2)</a:t>
            </a:r>
          </a:p>
        </p:txBody>
      </p:sp>
      <p:pic>
        <p:nvPicPr>
          <p:cNvPr id="8" name="Imagen 7"/>
          <p:cNvPicPr/>
          <p:nvPr/>
        </p:nvPicPr>
        <p:blipFill rotWithShape="1">
          <a:blip r:embed="rId3">
            <a:extLst>
              <a:ext uri="{28A0092B-C50C-407E-A947-70E740481C1C}">
                <a14:useLocalDpi xmlns:a14="http://schemas.microsoft.com/office/drawing/2010/main"/>
              </a:ext>
            </a:extLst>
          </a:blip>
          <a:srcRect t="23834"/>
          <a:stretch/>
        </p:blipFill>
        <p:spPr bwMode="auto">
          <a:xfrm>
            <a:off x="599545" y="3173077"/>
            <a:ext cx="2159635" cy="1549381"/>
          </a:xfrm>
          <a:prstGeom prst="rect">
            <a:avLst/>
          </a:prstGeom>
          <a:noFill/>
        </p:spPr>
      </p:pic>
      <p:pic>
        <p:nvPicPr>
          <p:cNvPr id="9" name="Immagine 1" descr="C:\Users\Blasi\AppData\Local\Microsoft\Windows\INetCache\Content.Word\IMG_20190115_155540.jpg"/>
          <p:cNvPicPr/>
          <p:nvPr/>
        </p:nvPicPr>
        <p:blipFill>
          <a:blip r:embed="rId4"/>
          <a:srcRect/>
          <a:stretch>
            <a:fillRect/>
          </a:stretch>
        </p:blipFill>
        <p:spPr bwMode="auto">
          <a:xfrm>
            <a:off x="558568" y="4850925"/>
            <a:ext cx="2241591" cy="896328"/>
          </a:xfrm>
          <a:prstGeom prst="rect">
            <a:avLst/>
          </a:prstGeom>
          <a:noFill/>
          <a:ln w="9525">
            <a:noFill/>
            <a:miter lim="800000"/>
            <a:headEnd/>
            <a:tailEnd/>
          </a:ln>
        </p:spPr>
      </p:pic>
      <p:cxnSp>
        <p:nvCxnSpPr>
          <p:cNvPr id="10" name="Conector recto de flecha 9"/>
          <p:cNvCxnSpPr/>
          <p:nvPr/>
        </p:nvCxnSpPr>
        <p:spPr>
          <a:xfrm>
            <a:off x="2914803" y="3929099"/>
            <a:ext cx="1542326" cy="10510"/>
          </a:xfrm>
          <a:prstGeom prst="straightConnector1">
            <a:avLst/>
          </a:prstGeom>
          <a:ln w="1905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a:off x="2965548" y="5348679"/>
            <a:ext cx="1491581" cy="10510"/>
          </a:xfrm>
          <a:prstGeom prst="straightConnector1">
            <a:avLst/>
          </a:prstGeom>
          <a:ln w="19050">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2" name="Imagen 11"/>
          <p:cNvPicPr>
            <a:picLocks noChangeAspect="1"/>
          </p:cNvPicPr>
          <p:nvPr/>
        </p:nvPicPr>
        <p:blipFill>
          <a:blip r:embed="rId5"/>
          <a:stretch>
            <a:fillRect/>
          </a:stretch>
        </p:blipFill>
        <p:spPr>
          <a:xfrm>
            <a:off x="4544578" y="3085359"/>
            <a:ext cx="4442807" cy="2876133"/>
          </a:xfrm>
          <a:prstGeom prst="rect">
            <a:avLst/>
          </a:prstGeom>
        </p:spPr>
      </p:pic>
      <p:sp>
        <p:nvSpPr>
          <p:cNvPr id="15" name="CuadroTexto 14"/>
          <p:cNvSpPr txBox="1"/>
          <p:nvPr/>
        </p:nvSpPr>
        <p:spPr>
          <a:xfrm>
            <a:off x="4666593" y="2787615"/>
            <a:ext cx="4066091" cy="338554"/>
          </a:xfrm>
          <a:prstGeom prst="rect">
            <a:avLst/>
          </a:prstGeom>
          <a:noFill/>
        </p:spPr>
        <p:txBody>
          <a:bodyPr wrap="square" rtlCol="0">
            <a:spAutoFit/>
          </a:bodyPr>
          <a:lstStyle/>
          <a:p>
            <a:pPr algn="ctr"/>
            <a:r>
              <a:rPr lang="es-ES_tradnl" sz="1600" i="1" dirty="0">
                <a:solidFill>
                  <a:schemeClr val="accent2"/>
                </a:solidFill>
              </a:rPr>
              <a:t>RE</a:t>
            </a:r>
            <a:r>
              <a:rPr lang="es-ES_tradnl" sz="1600" i="1" baseline="30000" dirty="0">
                <a:solidFill>
                  <a:schemeClr val="accent2"/>
                </a:solidFill>
              </a:rPr>
              <a:t>4</a:t>
            </a:r>
            <a:r>
              <a:rPr lang="es-ES_tradnl" sz="1600" i="1" dirty="0">
                <a:solidFill>
                  <a:schemeClr val="accent2"/>
                </a:solidFill>
              </a:rPr>
              <a:t> </a:t>
            </a:r>
            <a:r>
              <a:rPr lang="es-ES_tradnl" sz="1600" i="1" dirty="0" err="1">
                <a:solidFill>
                  <a:schemeClr val="accent2"/>
                </a:solidFill>
              </a:rPr>
              <a:t>ventilated</a:t>
            </a:r>
            <a:r>
              <a:rPr lang="es-ES_tradnl" sz="1600" i="1" dirty="0">
                <a:solidFill>
                  <a:schemeClr val="accent2"/>
                </a:solidFill>
              </a:rPr>
              <a:t> </a:t>
            </a:r>
            <a:r>
              <a:rPr lang="es-ES_tradnl" sz="1600" i="1" dirty="0" err="1">
                <a:solidFill>
                  <a:schemeClr val="accent2"/>
                </a:solidFill>
              </a:rPr>
              <a:t>façade</a:t>
            </a:r>
            <a:r>
              <a:rPr lang="es-ES_tradnl" sz="1600" i="1" dirty="0">
                <a:solidFill>
                  <a:schemeClr val="accent2"/>
                </a:solidFill>
              </a:rPr>
              <a:t> </a:t>
            </a:r>
            <a:endParaRPr lang="es-ES" sz="1600" i="1" dirty="0">
              <a:solidFill>
                <a:schemeClr val="accent2"/>
              </a:solidFill>
            </a:endParaRPr>
          </a:p>
        </p:txBody>
      </p:sp>
      <p:sp>
        <p:nvSpPr>
          <p:cNvPr id="13" name="CuadroTexto 12"/>
          <p:cNvSpPr txBox="1"/>
          <p:nvPr/>
        </p:nvSpPr>
        <p:spPr>
          <a:xfrm>
            <a:off x="2819216" y="3409426"/>
            <a:ext cx="1665326" cy="830997"/>
          </a:xfrm>
          <a:prstGeom prst="rect">
            <a:avLst/>
          </a:prstGeom>
          <a:noFill/>
        </p:spPr>
        <p:txBody>
          <a:bodyPr wrap="square" rtlCol="0">
            <a:spAutoFit/>
          </a:bodyPr>
          <a:lstStyle/>
          <a:p>
            <a:pPr algn="ctr"/>
            <a:r>
              <a:rPr lang="es-ES_tradnl" sz="1600" i="1" dirty="0"/>
              <a:t>RE</a:t>
            </a:r>
            <a:r>
              <a:rPr lang="es-ES_tradnl" sz="1600" i="1" baseline="30000" dirty="0"/>
              <a:t>4 </a:t>
            </a:r>
            <a:r>
              <a:rPr lang="es-ES_tradnl" sz="1600" i="1" dirty="0" err="1"/>
              <a:t>Insulating</a:t>
            </a:r>
            <a:r>
              <a:rPr lang="es-ES_tradnl" sz="1600" i="1" dirty="0"/>
              <a:t> Wood </a:t>
            </a:r>
            <a:r>
              <a:rPr lang="es-ES_tradnl" sz="1600" i="1" dirty="0" err="1"/>
              <a:t>panels</a:t>
            </a:r>
            <a:endParaRPr lang="es-ES_tradnl" sz="1600" i="1" dirty="0"/>
          </a:p>
          <a:p>
            <a:pPr algn="ctr"/>
            <a:r>
              <a:rPr lang="es-ES_tradnl" sz="1600" i="1" dirty="0"/>
              <a:t>100%CDW</a:t>
            </a:r>
            <a:endParaRPr lang="es-ES" sz="1600" i="1" dirty="0"/>
          </a:p>
        </p:txBody>
      </p:sp>
      <p:sp>
        <p:nvSpPr>
          <p:cNvPr id="14" name="CuadroTexto 13"/>
          <p:cNvSpPr txBox="1"/>
          <p:nvPr/>
        </p:nvSpPr>
        <p:spPr>
          <a:xfrm>
            <a:off x="2835528" y="4795926"/>
            <a:ext cx="1665326" cy="830997"/>
          </a:xfrm>
          <a:prstGeom prst="rect">
            <a:avLst/>
          </a:prstGeom>
          <a:noFill/>
        </p:spPr>
        <p:txBody>
          <a:bodyPr wrap="square" rtlCol="0">
            <a:spAutoFit/>
          </a:bodyPr>
          <a:lstStyle/>
          <a:p>
            <a:pPr algn="ctr"/>
            <a:r>
              <a:rPr lang="es-ES_tradnl" sz="1600" i="1" dirty="0" err="1"/>
              <a:t>Extruded</a:t>
            </a:r>
            <a:r>
              <a:rPr lang="es-ES_tradnl" sz="1600" i="1" dirty="0"/>
              <a:t> concrete tiles</a:t>
            </a:r>
          </a:p>
          <a:p>
            <a:pPr algn="ctr"/>
            <a:r>
              <a:rPr lang="es-ES_tradnl" sz="1600" i="1" dirty="0"/>
              <a:t>85% CDW</a:t>
            </a:r>
            <a:endParaRPr lang="es-ES" sz="1600" i="1" dirty="0"/>
          </a:p>
        </p:txBody>
      </p:sp>
      <p:sp>
        <p:nvSpPr>
          <p:cNvPr id="16" name="CuadroTexto 15"/>
          <p:cNvSpPr txBox="1"/>
          <p:nvPr/>
        </p:nvSpPr>
        <p:spPr>
          <a:xfrm>
            <a:off x="2835528" y="4268849"/>
            <a:ext cx="1665326" cy="338554"/>
          </a:xfrm>
          <a:prstGeom prst="rect">
            <a:avLst/>
          </a:prstGeom>
          <a:noFill/>
        </p:spPr>
        <p:txBody>
          <a:bodyPr wrap="square" rtlCol="0">
            <a:spAutoFit/>
          </a:bodyPr>
          <a:lstStyle/>
          <a:p>
            <a:pPr algn="ctr"/>
            <a:r>
              <a:rPr lang="es-ES_tradnl" sz="1600" i="1" dirty="0"/>
              <a:t>+</a:t>
            </a:r>
            <a:endParaRPr lang="es-ES" sz="1600" i="1" dirty="0"/>
          </a:p>
        </p:txBody>
      </p:sp>
    </p:spTree>
    <p:extLst>
      <p:ext uri="{BB962C8B-B14F-4D97-AF65-F5344CB8AC3E}">
        <p14:creationId xmlns:p14="http://schemas.microsoft.com/office/powerpoint/2010/main" val="183583686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307223D7203AB49BCBECD10D33F8497" ma:contentTypeVersion="8" ma:contentTypeDescription="Create a new document." ma:contentTypeScope="" ma:versionID="d5bd710911d2c57a5fe54194c850372a">
  <xsd:schema xmlns:xsd="http://www.w3.org/2001/XMLSchema" xmlns:xs="http://www.w3.org/2001/XMLSchema" xmlns:p="http://schemas.microsoft.com/office/2006/metadata/properties" xmlns:ns3="93a1075d-63e6-4a76-a1c5-528f0b8024e2" targetNamespace="http://schemas.microsoft.com/office/2006/metadata/properties" ma:root="true" ma:fieldsID="4898cfb337132ad47e4e76964bae1a57" ns3:_="">
    <xsd:import namespace="93a1075d-63e6-4a76-a1c5-528f0b8024e2"/>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3a1075d-63e6-4a76-a1c5-528f0b8024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BE763C1-EB58-4DED-897E-56410C4A9D12}">
  <ds:schemaRefs>
    <ds:schemaRef ds:uri="http://purl.org/dc/elements/1.1/"/>
    <ds:schemaRef ds:uri="http://schemas.microsoft.com/office/2006/metadata/properties"/>
    <ds:schemaRef ds:uri="93a1075d-63e6-4a76-a1c5-528f0b8024e2"/>
    <ds:schemaRef ds:uri="http://purl.org/dc/terms/"/>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CDF49F78-A0A3-404D-A2BA-A280633F92C4}">
  <ds:schemaRefs>
    <ds:schemaRef ds:uri="http://schemas.microsoft.com/sharepoint/v3/contenttype/forms"/>
  </ds:schemaRefs>
</ds:datastoreItem>
</file>

<file path=customXml/itemProps3.xml><?xml version="1.0" encoding="utf-8"?>
<ds:datastoreItem xmlns:ds="http://schemas.openxmlformats.org/officeDocument/2006/customXml" ds:itemID="{8EBBCD55-F2D1-4AF1-A16C-BF25A4EB3B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3a1075d-63e6-4a76-a1c5-528f0b8024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6049</TotalTime>
  <Words>1694</Words>
  <Application>Microsoft Macintosh PowerPoint</Application>
  <PresentationFormat>On-screen Show (4:3)</PresentationFormat>
  <Paragraphs>207</Paragraphs>
  <Slides>16</Slides>
  <Notes>16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Symbol</vt:lpstr>
      <vt:lpstr>Times New Roman</vt:lpstr>
      <vt:lpstr>Wingdings</vt:lpstr>
      <vt:lpstr>Office Theme</vt:lpstr>
      <vt:lpstr>RE4volution: How to build a fully recycled house demos from Italy, UK, Spain and Taiwan</vt:lpstr>
      <vt:lpstr>Content</vt:lpstr>
      <vt:lpstr>The challenge</vt:lpstr>
      <vt:lpstr>How could we have a fully recyclable building?</vt:lpstr>
      <vt:lpstr>What does CDW recycling really mean? </vt:lpstr>
      <vt:lpstr>What does CDW recycling really mean? </vt:lpstr>
      <vt:lpstr>Overview of the demo sites </vt:lpstr>
      <vt:lpstr>Overview of the demo sites</vt:lpstr>
      <vt:lpstr>Overview of the demo sites</vt:lpstr>
      <vt:lpstr>Overview of the demo sites</vt:lpstr>
      <vt:lpstr>Overview of the demo sites</vt:lpstr>
      <vt:lpstr>Overview of the demo sites</vt:lpstr>
      <vt:lpstr>PowerPoint Presentation</vt:lpstr>
      <vt:lpstr>Overview of the demo sites </vt:lpstr>
      <vt:lpstr>Benefits of RE4 prefabricated construction</vt:lpstr>
      <vt:lpstr>Thank you for your attention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Petra Colantonio</dc:creator>
  <cp:lastModifiedBy>Zuzana Tatakova</cp:lastModifiedBy>
  <cp:revision>154</cp:revision>
  <dcterms:created xsi:type="dcterms:W3CDTF">2019-10-07T11:36:03Z</dcterms:created>
  <dcterms:modified xsi:type="dcterms:W3CDTF">2019-11-11T09:49:51Z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0x010100C307223D7203AB49BCBECD10D33F8497</vt:lpwstr>
  </property>
</Properties>
</file>